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0"/>
  </p:notesMasterIdLst>
  <p:handoutMasterIdLst>
    <p:handoutMasterId r:id="rId181"/>
  </p:handoutMasterIdLst>
  <p:sldIdLst>
    <p:sldId id="430" r:id="rId2"/>
    <p:sldId id="336" r:id="rId3"/>
    <p:sldId id="429" r:id="rId4"/>
    <p:sldId id="432" r:id="rId5"/>
    <p:sldId id="431" r:id="rId6"/>
    <p:sldId id="433" r:id="rId7"/>
    <p:sldId id="434" r:id="rId8"/>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453" r:id="rId71"/>
    <p:sldId id="364" r:id="rId72"/>
    <p:sldId id="365" r:id="rId73"/>
    <p:sldId id="366" r:id="rId74"/>
    <p:sldId id="367" r:id="rId75"/>
    <p:sldId id="368" r:id="rId76"/>
    <p:sldId id="369" r:id="rId77"/>
    <p:sldId id="370" r:id="rId78"/>
    <p:sldId id="371" r:id="rId79"/>
    <p:sldId id="372" r:id="rId80"/>
    <p:sldId id="373" r:id="rId81"/>
    <p:sldId id="374" r:id="rId82"/>
    <p:sldId id="375" r:id="rId83"/>
    <p:sldId id="376" r:id="rId84"/>
    <p:sldId id="377" r:id="rId85"/>
    <p:sldId id="378" r:id="rId86"/>
    <p:sldId id="379" r:id="rId87"/>
    <p:sldId id="292" r:id="rId88"/>
    <p:sldId id="293" r:id="rId89"/>
    <p:sldId id="294" r:id="rId90"/>
    <p:sldId id="295" r:id="rId91"/>
    <p:sldId id="296" r:id="rId92"/>
    <p:sldId id="454" r:id="rId93"/>
    <p:sldId id="297" r:id="rId94"/>
    <p:sldId id="298" r:id="rId95"/>
    <p:sldId id="299" r:id="rId96"/>
    <p:sldId id="300" r:id="rId97"/>
    <p:sldId id="455" r:id="rId98"/>
    <p:sldId id="301" r:id="rId99"/>
    <p:sldId id="302" r:id="rId100"/>
    <p:sldId id="303" r:id="rId101"/>
    <p:sldId id="304" r:id="rId102"/>
    <p:sldId id="305" r:id="rId103"/>
    <p:sldId id="306" r:id="rId104"/>
    <p:sldId id="307" r:id="rId105"/>
    <p:sldId id="308" r:id="rId106"/>
    <p:sldId id="309" r:id="rId107"/>
    <p:sldId id="310" r:id="rId108"/>
    <p:sldId id="311" r:id="rId109"/>
    <p:sldId id="313" r:id="rId110"/>
    <p:sldId id="314" r:id="rId111"/>
    <p:sldId id="315" r:id="rId112"/>
    <p:sldId id="316" r:id="rId113"/>
    <p:sldId id="317" r:id="rId114"/>
    <p:sldId id="320" r:id="rId115"/>
    <p:sldId id="321" r:id="rId116"/>
    <p:sldId id="322" r:id="rId117"/>
    <p:sldId id="323" r:id="rId118"/>
    <p:sldId id="324" r:id="rId119"/>
    <p:sldId id="325" r:id="rId120"/>
    <p:sldId id="326" r:id="rId121"/>
    <p:sldId id="327" r:id="rId122"/>
    <p:sldId id="328" r:id="rId123"/>
    <p:sldId id="330" r:id="rId124"/>
    <p:sldId id="331" r:id="rId125"/>
    <p:sldId id="333" r:id="rId126"/>
    <p:sldId id="334" r:id="rId127"/>
    <p:sldId id="335" r:id="rId128"/>
    <p:sldId id="436" r:id="rId129"/>
    <p:sldId id="437" r:id="rId130"/>
    <p:sldId id="438" r:id="rId131"/>
    <p:sldId id="439" r:id="rId132"/>
    <p:sldId id="440" r:id="rId133"/>
    <p:sldId id="441" r:id="rId134"/>
    <p:sldId id="442" r:id="rId135"/>
    <p:sldId id="443" r:id="rId136"/>
    <p:sldId id="444" r:id="rId137"/>
    <p:sldId id="445" r:id="rId138"/>
    <p:sldId id="446" r:id="rId139"/>
    <p:sldId id="447" r:id="rId140"/>
    <p:sldId id="448" r:id="rId141"/>
    <p:sldId id="449" r:id="rId142"/>
    <p:sldId id="450" r:id="rId143"/>
    <p:sldId id="451" r:id="rId144"/>
    <p:sldId id="452" r:id="rId145"/>
    <p:sldId id="381" r:id="rId146"/>
    <p:sldId id="382" r:id="rId147"/>
    <p:sldId id="384" r:id="rId148"/>
    <p:sldId id="385" r:id="rId149"/>
    <p:sldId id="386" r:id="rId150"/>
    <p:sldId id="387" r:id="rId151"/>
    <p:sldId id="388" r:id="rId152"/>
    <p:sldId id="389" r:id="rId153"/>
    <p:sldId id="390" r:id="rId154"/>
    <p:sldId id="391" r:id="rId155"/>
    <p:sldId id="392" r:id="rId156"/>
    <p:sldId id="393" r:id="rId157"/>
    <p:sldId id="394" r:id="rId158"/>
    <p:sldId id="395" r:id="rId159"/>
    <p:sldId id="396" r:id="rId160"/>
    <p:sldId id="397" r:id="rId161"/>
    <p:sldId id="398" r:id="rId162"/>
    <p:sldId id="399" r:id="rId163"/>
    <p:sldId id="400" r:id="rId164"/>
    <p:sldId id="401" r:id="rId165"/>
    <p:sldId id="402" r:id="rId166"/>
    <p:sldId id="403" r:id="rId167"/>
    <p:sldId id="404" r:id="rId168"/>
    <p:sldId id="405" r:id="rId169"/>
    <p:sldId id="406" r:id="rId170"/>
    <p:sldId id="407" r:id="rId171"/>
    <p:sldId id="408" r:id="rId172"/>
    <p:sldId id="409" r:id="rId173"/>
    <p:sldId id="410" r:id="rId174"/>
    <p:sldId id="411" r:id="rId175"/>
    <p:sldId id="412" r:id="rId176"/>
    <p:sldId id="413" r:id="rId177"/>
    <p:sldId id="414" r:id="rId178"/>
    <p:sldId id="435" r:id="rId1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6"/>
    <p:restoredTop sz="96291"/>
  </p:normalViewPr>
  <p:slideViewPr>
    <p:cSldViewPr snapToGrid="0" snapToObjects="1">
      <p:cViewPr>
        <p:scale>
          <a:sx n="76" d="100"/>
          <a:sy n="76" d="100"/>
        </p:scale>
        <p:origin x="-352" y="-328"/>
      </p:cViewPr>
      <p:guideLst>
        <p:guide orient="horz" pos="2160"/>
        <p:guide pos="3840"/>
      </p:guideLst>
    </p:cSldViewPr>
  </p:slideViewPr>
  <p:notesTextViewPr>
    <p:cViewPr>
      <p:scale>
        <a:sx n="1" d="1"/>
        <a:sy n="1" d="1"/>
      </p:scale>
      <p:origin x="0" y="0"/>
    </p:cViewPr>
  </p:notesTextViewPr>
  <p:sorterViewPr>
    <p:cViewPr>
      <p:scale>
        <a:sx n="141" d="100"/>
        <a:sy n="141" d="100"/>
      </p:scale>
      <p:origin x="0" y="5094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notesMaster" Target="notesMasters/notesMaster1.xml"/><Relationship Id="rId181" Type="http://schemas.openxmlformats.org/officeDocument/2006/relationships/handoutMaster" Target="handoutMasters/handoutMaster1.xml"/><Relationship Id="rId182"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presProps" Target="presProps.xml"/><Relationship Id="rId184" Type="http://schemas.openxmlformats.org/officeDocument/2006/relationships/viewProps" Target="viewProps.xml"/><Relationship Id="rId185" Type="http://schemas.openxmlformats.org/officeDocument/2006/relationships/theme" Target="theme/theme1.xml"/><Relationship Id="rId186"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AAFF3B-050C-DF40-ABCC-C5485EECB834}" type="doc">
      <dgm:prSet loTypeId="urn:microsoft.com/office/officeart/2005/8/layout/arrow5" loCatId="" qsTypeId="urn:microsoft.com/office/officeart/2005/8/quickstyle/simple4" qsCatId="simple" csTypeId="urn:microsoft.com/office/officeart/2005/8/colors/accent1_2" csCatId="accent1" phldr="1"/>
      <dgm:spPr/>
      <dgm:t>
        <a:bodyPr/>
        <a:lstStyle/>
        <a:p>
          <a:endParaRPr lang="en-US"/>
        </a:p>
      </dgm:t>
    </dgm:pt>
    <dgm:pt modelId="{60204454-EF73-134A-8573-8EBE628CA392}">
      <dgm:prSet phldrT="[Text]"/>
      <dgm:spPr/>
      <dgm:t>
        <a:bodyPr/>
        <a:lstStyle/>
        <a:p>
          <a:r>
            <a:rPr lang="en-US" dirty="0"/>
            <a:t>Character/Group/Force A</a:t>
          </a:r>
        </a:p>
      </dgm:t>
    </dgm:pt>
    <dgm:pt modelId="{4C3FFAA5-2FF9-A94B-9435-8CCAA7B6C0EB}" type="parTrans" cxnId="{7EA25F41-E72D-1B4C-9E30-3281AAB324A3}">
      <dgm:prSet/>
      <dgm:spPr/>
      <dgm:t>
        <a:bodyPr/>
        <a:lstStyle/>
        <a:p>
          <a:endParaRPr lang="en-US"/>
        </a:p>
      </dgm:t>
    </dgm:pt>
    <dgm:pt modelId="{CBC32467-0B8E-BA4B-8179-D7E7CFBEF3E6}" type="sibTrans" cxnId="{7EA25F41-E72D-1B4C-9E30-3281AAB324A3}">
      <dgm:prSet/>
      <dgm:spPr/>
      <dgm:t>
        <a:bodyPr/>
        <a:lstStyle/>
        <a:p>
          <a:endParaRPr lang="en-US"/>
        </a:p>
      </dgm:t>
    </dgm:pt>
    <dgm:pt modelId="{4CFE010B-B66A-6344-BCC0-9F3BB7F1C9ED}">
      <dgm:prSet phldrT="[Text]"/>
      <dgm:spPr/>
      <dgm:t>
        <a:bodyPr/>
        <a:lstStyle/>
        <a:p>
          <a:r>
            <a:rPr lang="en-US" dirty="0"/>
            <a:t>Character/Force/Group B</a:t>
          </a:r>
        </a:p>
      </dgm:t>
    </dgm:pt>
    <dgm:pt modelId="{2B15D22F-CC00-7A4C-9765-DA95D437C84A}" type="parTrans" cxnId="{5EF7DC52-2611-D642-BDA5-D9AE5A80CD3D}">
      <dgm:prSet/>
      <dgm:spPr/>
      <dgm:t>
        <a:bodyPr/>
        <a:lstStyle/>
        <a:p>
          <a:endParaRPr lang="en-US"/>
        </a:p>
      </dgm:t>
    </dgm:pt>
    <dgm:pt modelId="{ACC6D710-E59D-1446-B222-D726EB07FA3B}" type="sibTrans" cxnId="{5EF7DC52-2611-D642-BDA5-D9AE5A80CD3D}">
      <dgm:prSet/>
      <dgm:spPr/>
      <dgm:t>
        <a:bodyPr/>
        <a:lstStyle/>
        <a:p>
          <a:endParaRPr lang="en-US"/>
        </a:p>
      </dgm:t>
    </dgm:pt>
    <dgm:pt modelId="{B5A7337B-E5E1-0542-ABD5-9BE8041B3FA4}" type="pres">
      <dgm:prSet presAssocID="{8CAAFF3B-050C-DF40-ABCC-C5485EECB834}" presName="diagram" presStyleCnt="0">
        <dgm:presLayoutVars>
          <dgm:dir/>
          <dgm:resizeHandles val="exact"/>
        </dgm:presLayoutVars>
      </dgm:prSet>
      <dgm:spPr/>
      <dgm:t>
        <a:bodyPr/>
        <a:lstStyle/>
        <a:p>
          <a:endParaRPr lang="en-US"/>
        </a:p>
      </dgm:t>
    </dgm:pt>
    <dgm:pt modelId="{712CD0EB-3708-F54C-8266-443F13606955}" type="pres">
      <dgm:prSet presAssocID="{60204454-EF73-134A-8573-8EBE628CA392}" presName="arrow" presStyleLbl="node1" presStyleIdx="0" presStyleCnt="2">
        <dgm:presLayoutVars>
          <dgm:bulletEnabled val="1"/>
        </dgm:presLayoutVars>
      </dgm:prSet>
      <dgm:spPr/>
      <dgm:t>
        <a:bodyPr/>
        <a:lstStyle/>
        <a:p>
          <a:endParaRPr lang="en-US"/>
        </a:p>
      </dgm:t>
    </dgm:pt>
    <dgm:pt modelId="{FB443E11-64F4-5E4B-B1DF-51A59A2A242E}" type="pres">
      <dgm:prSet presAssocID="{4CFE010B-B66A-6344-BCC0-9F3BB7F1C9ED}" presName="arrow" presStyleLbl="node1" presStyleIdx="1" presStyleCnt="2">
        <dgm:presLayoutVars>
          <dgm:bulletEnabled val="1"/>
        </dgm:presLayoutVars>
      </dgm:prSet>
      <dgm:spPr/>
      <dgm:t>
        <a:bodyPr/>
        <a:lstStyle/>
        <a:p>
          <a:endParaRPr lang="en-US"/>
        </a:p>
      </dgm:t>
    </dgm:pt>
  </dgm:ptLst>
  <dgm:cxnLst>
    <dgm:cxn modelId="{EC9E7A82-F6F0-9C40-9C2B-533AAF976E30}" type="presOf" srcId="{60204454-EF73-134A-8573-8EBE628CA392}" destId="{712CD0EB-3708-F54C-8266-443F13606955}" srcOrd="0" destOrd="0" presId="urn:microsoft.com/office/officeart/2005/8/layout/arrow5"/>
    <dgm:cxn modelId="{5EF7DC52-2611-D642-BDA5-D9AE5A80CD3D}" srcId="{8CAAFF3B-050C-DF40-ABCC-C5485EECB834}" destId="{4CFE010B-B66A-6344-BCC0-9F3BB7F1C9ED}" srcOrd="1" destOrd="0" parTransId="{2B15D22F-CC00-7A4C-9765-DA95D437C84A}" sibTransId="{ACC6D710-E59D-1446-B222-D726EB07FA3B}"/>
    <dgm:cxn modelId="{BFF71536-EF1F-4649-BDA8-F20A4632E628}" type="presOf" srcId="{8CAAFF3B-050C-DF40-ABCC-C5485EECB834}" destId="{B5A7337B-E5E1-0542-ABD5-9BE8041B3FA4}" srcOrd="0" destOrd="0" presId="urn:microsoft.com/office/officeart/2005/8/layout/arrow5"/>
    <dgm:cxn modelId="{F211E2A9-78F9-DA43-A255-6008B4D15E20}" type="presOf" srcId="{4CFE010B-B66A-6344-BCC0-9F3BB7F1C9ED}" destId="{FB443E11-64F4-5E4B-B1DF-51A59A2A242E}" srcOrd="0" destOrd="0" presId="urn:microsoft.com/office/officeart/2005/8/layout/arrow5"/>
    <dgm:cxn modelId="{7EA25F41-E72D-1B4C-9E30-3281AAB324A3}" srcId="{8CAAFF3B-050C-DF40-ABCC-C5485EECB834}" destId="{60204454-EF73-134A-8573-8EBE628CA392}" srcOrd="0" destOrd="0" parTransId="{4C3FFAA5-2FF9-A94B-9435-8CCAA7B6C0EB}" sibTransId="{CBC32467-0B8E-BA4B-8179-D7E7CFBEF3E6}"/>
    <dgm:cxn modelId="{63ECCBF0-E4F3-3B4B-B873-1F5D866F3282}" type="presParOf" srcId="{B5A7337B-E5E1-0542-ABD5-9BE8041B3FA4}" destId="{712CD0EB-3708-F54C-8266-443F13606955}" srcOrd="0" destOrd="0" presId="urn:microsoft.com/office/officeart/2005/8/layout/arrow5"/>
    <dgm:cxn modelId="{68CCF313-07DE-3E40-8474-3AE73BEABEEE}" type="presParOf" srcId="{B5A7337B-E5E1-0542-ABD5-9BE8041B3FA4}" destId="{FB443E11-64F4-5E4B-B1DF-51A59A2A242E}"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83A491-F3A9-7049-AD92-DEB145972BDD}" type="doc">
      <dgm:prSet loTypeId="urn:microsoft.com/office/officeart/2009/3/layout/DescendingProcess" loCatId="" qsTypeId="urn:microsoft.com/office/officeart/2005/8/quickstyle/simple4" qsCatId="simple" csTypeId="urn:microsoft.com/office/officeart/2005/8/colors/accent1_2" csCatId="accent1" phldr="1"/>
      <dgm:spPr/>
      <dgm:t>
        <a:bodyPr/>
        <a:lstStyle/>
        <a:p>
          <a:endParaRPr lang="en-US"/>
        </a:p>
      </dgm:t>
    </dgm:pt>
    <dgm:pt modelId="{01A8E5A7-5A48-4F4A-BD22-BD29E57A1728}">
      <dgm:prSet phldrT="[Text]" custT="1"/>
      <dgm:spPr/>
      <dgm:t>
        <a:bodyPr/>
        <a:lstStyle/>
        <a:p>
          <a:r>
            <a:rPr lang="en-US" sz="2000" dirty="0"/>
            <a:t>Character/Group/Force B</a:t>
          </a:r>
        </a:p>
      </dgm:t>
    </dgm:pt>
    <dgm:pt modelId="{91DF3631-D64D-6746-B950-01C75E642135}" type="parTrans" cxnId="{06456B16-D2E5-4847-BCA1-33656AE818EA}">
      <dgm:prSet/>
      <dgm:spPr/>
      <dgm:t>
        <a:bodyPr/>
        <a:lstStyle/>
        <a:p>
          <a:endParaRPr lang="en-US"/>
        </a:p>
      </dgm:t>
    </dgm:pt>
    <dgm:pt modelId="{001CE7C4-3A26-C643-9030-3DE647A59C7D}" type="sibTrans" cxnId="{06456B16-D2E5-4847-BCA1-33656AE818EA}">
      <dgm:prSet/>
      <dgm:spPr/>
      <dgm:t>
        <a:bodyPr/>
        <a:lstStyle/>
        <a:p>
          <a:endParaRPr lang="en-US"/>
        </a:p>
      </dgm:t>
    </dgm:pt>
    <dgm:pt modelId="{B3A3A47D-A72A-0940-B14A-9874DDCB6ED4}" type="pres">
      <dgm:prSet presAssocID="{3D83A491-F3A9-7049-AD92-DEB145972BDD}" presName="Name0" presStyleCnt="0">
        <dgm:presLayoutVars>
          <dgm:chMax val="7"/>
          <dgm:chPref val="5"/>
        </dgm:presLayoutVars>
      </dgm:prSet>
      <dgm:spPr/>
      <dgm:t>
        <a:bodyPr/>
        <a:lstStyle/>
        <a:p>
          <a:endParaRPr lang="en-US"/>
        </a:p>
      </dgm:t>
    </dgm:pt>
    <dgm:pt modelId="{F3AA6689-B044-7A4D-B83A-01297077E338}" type="pres">
      <dgm:prSet presAssocID="{3D83A491-F3A9-7049-AD92-DEB145972BDD}" presName="arrowNode" presStyleLbl="node1" presStyleIdx="0" presStyleCnt="1" custAng="20781077" custLinFactNeighborX="6506" custLinFactNeighborY="-21663"/>
      <dgm:spPr/>
    </dgm:pt>
    <dgm:pt modelId="{42C132CF-C6EF-804F-910E-83E30864AEBE}" type="pres">
      <dgm:prSet presAssocID="{01A8E5A7-5A48-4F4A-BD22-BD29E57A1728}" presName="txNode1" presStyleLbl="revTx" presStyleIdx="0" presStyleCnt="1" custScaleY="183094" custLinFactY="9782" custLinFactNeighborX="-91707" custLinFactNeighborY="100000">
        <dgm:presLayoutVars>
          <dgm:bulletEnabled val="1"/>
        </dgm:presLayoutVars>
      </dgm:prSet>
      <dgm:spPr/>
      <dgm:t>
        <a:bodyPr/>
        <a:lstStyle/>
        <a:p>
          <a:endParaRPr lang="en-US"/>
        </a:p>
      </dgm:t>
    </dgm:pt>
  </dgm:ptLst>
  <dgm:cxnLst>
    <dgm:cxn modelId="{07583234-4FE2-834D-860E-DB46C5C68B5B}" type="presOf" srcId="{3D83A491-F3A9-7049-AD92-DEB145972BDD}" destId="{B3A3A47D-A72A-0940-B14A-9874DDCB6ED4}" srcOrd="0" destOrd="0" presId="urn:microsoft.com/office/officeart/2009/3/layout/DescendingProcess"/>
    <dgm:cxn modelId="{B4359716-B25E-F540-872E-D8CFA730AF91}" type="presOf" srcId="{01A8E5A7-5A48-4F4A-BD22-BD29E57A1728}" destId="{42C132CF-C6EF-804F-910E-83E30864AEBE}" srcOrd="0" destOrd="0" presId="urn:microsoft.com/office/officeart/2009/3/layout/DescendingProcess"/>
    <dgm:cxn modelId="{06456B16-D2E5-4847-BCA1-33656AE818EA}" srcId="{3D83A491-F3A9-7049-AD92-DEB145972BDD}" destId="{01A8E5A7-5A48-4F4A-BD22-BD29E57A1728}" srcOrd="0" destOrd="0" parTransId="{91DF3631-D64D-6746-B950-01C75E642135}" sibTransId="{001CE7C4-3A26-C643-9030-3DE647A59C7D}"/>
    <dgm:cxn modelId="{0C67A5F9-33B0-2E46-AE96-A70F9770E5AC}" type="presParOf" srcId="{B3A3A47D-A72A-0940-B14A-9874DDCB6ED4}" destId="{F3AA6689-B044-7A4D-B83A-01297077E338}" srcOrd="0" destOrd="0" presId="urn:microsoft.com/office/officeart/2009/3/layout/DescendingProcess"/>
    <dgm:cxn modelId="{7D1EEA07-E4A6-5E4E-9181-2F2673D02582}" type="presParOf" srcId="{B3A3A47D-A72A-0940-B14A-9874DDCB6ED4}" destId="{42C132CF-C6EF-804F-910E-83E30864AEBE}" srcOrd="1"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6D0776-59EF-944E-83A7-F3E7DF98D811}" type="datetimeFigureOut">
              <a:rPr lang="en-US" smtClean="0"/>
              <a:t>8/17/16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6550CC-C20E-6046-9272-D1CB37B794A6}" type="slidenum">
              <a:rPr lang="en-US" smtClean="0"/>
              <a:t>‹#›</a:t>
            </a:fld>
            <a:endParaRPr lang="en-US"/>
          </a:p>
        </p:txBody>
      </p:sp>
    </p:spTree>
    <p:extLst>
      <p:ext uri="{BB962C8B-B14F-4D97-AF65-F5344CB8AC3E}">
        <p14:creationId xmlns:p14="http://schemas.microsoft.com/office/powerpoint/2010/main" val="6558822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FEA88D-CB7E-5F4A-BAEE-1EEEA192B85F}" type="datetimeFigureOut">
              <a:rPr lang="en-US" smtClean="0"/>
              <a:t>8/17/16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9F62B-04CA-514F-90DE-52E5BC5EE3B7}" type="slidenum">
              <a:rPr lang="en-US" smtClean="0"/>
              <a:t>‹#›</a:t>
            </a:fld>
            <a:endParaRPr lang="en-US"/>
          </a:p>
        </p:txBody>
      </p:sp>
    </p:spTree>
    <p:extLst>
      <p:ext uri="{BB962C8B-B14F-4D97-AF65-F5344CB8AC3E}">
        <p14:creationId xmlns:p14="http://schemas.microsoft.com/office/powerpoint/2010/main" val="29700695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mazon.com/Humility-God-Franciscan-Perspective/dp/0867166754" TargetMode="External"/><Relationship Id="rId4" Type="http://schemas.openxmlformats.org/officeDocument/2006/relationships/hyperlink" Target="http://www.amazon.com/Christ-Evolution-Ilia-Delio/dp/1570757771" TargetMode="External"/><Relationship Id="rId5" Type="http://schemas.openxmlformats.org/officeDocument/2006/relationships/hyperlink" Target="http://www.amazon.com/Care-Creation-Franciscan-Spirituality-Earth/dp/0867168382" TargetMode="External"/><Relationship Id="rId6" Type="http://schemas.openxmlformats.org/officeDocument/2006/relationships/hyperlink" Target="http://www.amazon.com/Emergent-Christ-Ilia-Delio/dp/1570759081" TargetMode="External"/><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 Id="rId3" Type="http://schemas.openxmlformats.org/officeDocument/2006/relationships/hyperlink" Target="http://learn.ctu.edu/content/duns-scotus-lecture-saint-and-sulta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groups.dcs.st-and.ac.uk/history/Mathematicians/Leonardo.html" TargetMode="External"/><Relationship Id="rId4" Type="http://schemas.openxmlformats.org/officeDocument/2006/relationships/hyperlink" Target="http://www-groups.dcs.st-and.ac.uk/history/Mathematicians/Euclid.html" TargetMode="External"/><Relationship Id="rId5" Type="http://schemas.openxmlformats.org/officeDocument/2006/relationships/hyperlink" Target="http://www-groups.dcs.st-and.ac.uk/history/Mathematicians/Francesca.html" TargetMode="External"/><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9F62B-04CA-514F-90DE-52E5BC5EE3B7}" type="slidenum">
              <a:rPr lang="en-US" smtClean="0"/>
              <a:t>1</a:t>
            </a:fld>
            <a:endParaRPr lang="en-US"/>
          </a:p>
        </p:txBody>
      </p:sp>
    </p:spTree>
    <p:extLst>
      <p:ext uri="{BB962C8B-B14F-4D97-AF65-F5344CB8AC3E}">
        <p14:creationId xmlns:p14="http://schemas.microsoft.com/office/powerpoint/2010/main" val="467132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t>Bonaventure explained that one can learn about Christ through sacred</a:t>
            </a:r>
            <a:r>
              <a:rPr lang="en-US" baseline="0" dirty="0"/>
              <a:t> Scripture but also by “reading” the “Book of Nature” </a:t>
            </a:r>
            <a:endParaRPr lang="en-US" dirty="0"/>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52</a:t>
            </a:fld>
            <a:endParaRPr lang="en-US"/>
          </a:p>
        </p:txBody>
      </p:sp>
    </p:spTree>
    <p:extLst>
      <p:ext uri="{BB962C8B-B14F-4D97-AF65-F5344CB8AC3E}">
        <p14:creationId xmlns:p14="http://schemas.microsoft.com/office/powerpoint/2010/main" val="392202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editions of the writings of Francis and Clare and commentaries made available in English</a:t>
            </a:r>
            <a:r>
              <a:rPr lang="en-US" baseline="0" dirty="0"/>
              <a:t>  in the year 2000 led to greater understanding of the FIT.</a:t>
            </a:r>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53</a:t>
            </a:fld>
            <a:endParaRPr lang="en-US"/>
          </a:p>
        </p:txBody>
      </p:sp>
    </p:spTree>
    <p:extLst>
      <p:ext uri="{BB962C8B-B14F-4D97-AF65-F5344CB8AC3E}">
        <p14:creationId xmlns:p14="http://schemas.microsoft.com/office/powerpoint/2010/main" val="366241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altLang="en-US" dirty="0"/>
              <a:t>Leo XIII in </a:t>
            </a:r>
            <a:r>
              <a:rPr lang="en-US" altLang="en-US" b="1" i="1" dirty="0" err="1">
                <a:solidFill>
                  <a:srgbClr val="A86400"/>
                </a:solidFill>
              </a:rPr>
              <a:t>Aeterni</a:t>
            </a:r>
            <a:r>
              <a:rPr lang="en-US" altLang="en-US" b="1" i="1" dirty="0">
                <a:solidFill>
                  <a:srgbClr val="A86400"/>
                </a:solidFill>
              </a:rPr>
              <a:t> </a:t>
            </a:r>
            <a:r>
              <a:rPr lang="en-US" altLang="en-US" b="1" i="1" dirty="0" err="1">
                <a:solidFill>
                  <a:srgbClr val="A86400"/>
                </a:solidFill>
              </a:rPr>
              <a:t>Patris</a:t>
            </a:r>
            <a:r>
              <a:rPr lang="en-US" altLang="en-US" dirty="0"/>
              <a:t> gives “pride of place” to Thomism: “the special bulwark and glory of the Catholic faith.”</a:t>
            </a:r>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54</a:t>
            </a:fld>
            <a:endParaRPr lang="en-US"/>
          </a:p>
        </p:txBody>
      </p:sp>
    </p:spTree>
    <p:extLst>
      <p:ext uri="{BB962C8B-B14F-4D97-AF65-F5344CB8AC3E}">
        <p14:creationId xmlns:p14="http://schemas.microsoft.com/office/powerpoint/2010/main" val="122292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i="1" dirty="0"/>
              <a:t>John Paul II reminded us to be faithful to the tradition of our Order, to the intellectual formation which must be regarded as a fundamental requirement for evangelization.  See Franciscantradition.org</a:t>
            </a:r>
          </a:p>
          <a:p>
            <a:pPr defTabSz="914292">
              <a:defRPr/>
            </a:pPr>
            <a:r>
              <a:rPr lang="en-US" i="1" dirty="0"/>
              <a:t>“</a:t>
            </a:r>
            <a:r>
              <a:rPr lang="en-US" dirty="0">
                <a:effectLst/>
              </a:rPr>
              <a:t>In March 2001, the English-speaking Conference (ESC), Order of Friars Minor (OFM), undertook an initiative for the contemporary retrieval of the Franciscan Tradition. The commission on the Franciscan Intellectual Tradition (CFIT) is the result of that initiative. It is composed of the Franciscan leaders from the English speaking provinces of the Order.”</a:t>
            </a:r>
            <a:endParaRPr lang="en-US" i="1" dirty="0"/>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55</a:t>
            </a:fld>
            <a:endParaRPr lang="en-US"/>
          </a:p>
        </p:txBody>
      </p:sp>
    </p:spTree>
    <p:extLst>
      <p:ext uri="{BB962C8B-B14F-4D97-AF65-F5344CB8AC3E}">
        <p14:creationId xmlns:p14="http://schemas.microsoft.com/office/powerpoint/2010/main" val="97106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Revealing Franciscan Distinction</a:t>
            </a:r>
          </a:p>
          <a:p>
            <a:endParaRPr lang="en-US" dirty="0"/>
          </a:p>
          <a:p>
            <a:r>
              <a:rPr lang="en-US" dirty="0"/>
              <a:t>See Volume One of the </a:t>
            </a:r>
            <a:r>
              <a:rPr lang="en-US" dirty="0" err="1"/>
              <a:t>The</a:t>
            </a:r>
            <a:r>
              <a:rPr lang="en-US" dirty="0"/>
              <a:t> Franciscan Heritage</a:t>
            </a:r>
            <a:r>
              <a:rPr lang="en-US" baseline="0" dirty="0"/>
              <a:t> Series, authored by </a:t>
            </a:r>
            <a:r>
              <a:rPr lang="en-US" baseline="0" dirty="0" err="1"/>
              <a:t>Kenan</a:t>
            </a:r>
            <a:r>
              <a:rPr lang="en-US" baseline="0" dirty="0"/>
              <a:t> B. Osborne, OFM published in 2003 by CFIT.</a:t>
            </a:r>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57</a:t>
            </a:fld>
            <a:endParaRPr lang="en-US"/>
          </a:p>
        </p:txBody>
      </p:sp>
    </p:spTree>
    <p:extLst>
      <p:ext uri="{BB962C8B-B14F-4D97-AF65-F5344CB8AC3E}">
        <p14:creationId xmlns:p14="http://schemas.microsoft.com/office/powerpoint/2010/main" val="104855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a:t>
            </a:r>
            <a:r>
              <a:rPr lang="en-US" b="1" dirty="0">
                <a:effectLst/>
              </a:rPr>
              <a:t>Custodians of the Tradition: Reclaiming the Franciscan Intellectual Tradition </a:t>
            </a:r>
            <a:r>
              <a:rPr lang="en-US" b="0" dirty="0">
                <a:effectLst/>
              </a:rPr>
              <a:t>found</a:t>
            </a:r>
            <a:r>
              <a:rPr lang="en-US" b="0" baseline="0" dirty="0">
                <a:effectLst/>
              </a:rPr>
              <a:t> on the </a:t>
            </a:r>
            <a:r>
              <a:rPr lang="en-US" b="0" baseline="0" dirty="0" err="1">
                <a:effectLst/>
              </a:rPr>
              <a:t>cfit</a:t>
            </a:r>
            <a:r>
              <a:rPr lang="en-US" b="0" baseline="0" dirty="0">
                <a:effectLst/>
              </a:rPr>
              <a:t> website, </a:t>
            </a:r>
            <a:r>
              <a:rPr lang="en-US" b="1" baseline="0" dirty="0">
                <a:effectLst/>
              </a:rPr>
              <a:t>http://franciscantradition.org/resources/custodians</a:t>
            </a:r>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59</a:t>
            </a:fld>
            <a:endParaRPr lang="en-US"/>
          </a:p>
        </p:txBody>
      </p:sp>
    </p:spTree>
    <p:extLst>
      <p:ext uri="{BB962C8B-B14F-4D97-AF65-F5344CB8AC3E}">
        <p14:creationId xmlns:p14="http://schemas.microsoft.com/office/powerpoint/2010/main" val="273723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Breadth of Franciscan Influence in Applied Sciences:</a:t>
            </a:r>
          </a:p>
          <a:p>
            <a:r>
              <a:rPr lang="en-US" dirty="0"/>
              <a:t>Astronomy</a:t>
            </a:r>
          </a:p>
          <a:p>
            <a:r>
              <a:rPr lang="en-US" dirty="0"/>
              <a:t>Architecture</a:t>
            </a:r>
          </a:p>
          <a:p>
            <a:r>
              <a:rPr lang="en-US" dirty="0"/>
              <a:t>Art</a:t>
            </a:r>
          </a:p>
          <a:p>
            <a:r>
              <a:rPr lang="en-US" dirty="0"/>
              <a:t>Business and Banking</a:t>
            </a:r>
          </a:p>
          <a:p>
            <a:r>
              <a:rPr lang="en-US" dirty="0"/>
              <a:t>Chemistry</a:t>
            </a:r>
          </a:p>
          <a:p>
            <a:r>
              <a:rPr lang="en-US" dirty="0"/>
              <a:t>Economics</a:t>
            </a:r>
          </a:p>
          <a:p>
            <a:r>
              <a:rPr lang="en-US" dirty="0"/>
              <a:t>Geography</a:t>
            </a:r>
          </a:p>
          <a:p>
            <a:r>
              <a:rPr lang="en-US" dirty="0"/>
              <a:t>Geometry</a:t>
            </a:r>
          </a:p>
          <a:p>
            <a:r>
              <a:rPr lang="en-US" dirty="0"/>
              <a:t>Literature</a:t>
            </a:r>
          </a:p>
          <a:p>
            <a:r>
              <a:rPr lang="en-US" dirty="0"/>
              <a:t>Pharmacology</a:t>
            </a:r>
          </a:p>
          <a:p>
            <a:r>
              <a:rPr lang="en-US" dirty="0"/>
              <a:t>Physics</a:t>
            </a:r>
          </a:p>
          <a:p>
            <a:r>
              <a:rPr lang="en-US" dirty="0"/>
              <a:t>Mysticism</a:t>
            </a:r>
          </a:p>
          <a:p>
            <a:r>
              <a:rPr lang="en-US" dirty="0"/>
              <a:t>Philosophy</a:t>
            </a:r>
          </a:p>
          <a:p>
            <a:r>
              <a:rPr lang="en-US" dirty="0"/>
              <a:t>Theology</a:t>
            </a:r>
          </a:p>
          <a:p>
            <a:endParaRPr lang="en-US" dirty="0"/>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61</a:t>
            </a:fld>
            <a:endParaRPr lang="en-US"/>
          </a:p>
        </p:txBody>
      </p:sp>
    </p:spTree>
    <p:extLst>
      <p:ext uri="{BB962C8B-B14F-4D97-AF65-F5344CB8AC3E}">
        <p14:creationId xmlns:p14="http://schemas.microsoft.com/office/powerpoint/2010/main" val="360744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dirty="0">
                <a:effectLst/>
              </a:rPr>
              <a:t>Br. William Short, OFM serves on the task force for the English Speaking Conference which committed itself to presenting to the large Franciscan family its intellectual traditions.</a:t>
            </a:r>
            <a:r>
              <a:rPr lang="en-US" baseline="0" dirty="0">
                <a:effectLst/>
              </a:rPr>
              <a:t> </a:t>
            </a:r>
            <a:r>
              <a:rPr lang="en-US" dirty="0">
                <a:effectLst/>
              </a:rPr>
              <a:t> He is Dean </a:t>
            </a:r>
            <a:r>
              <a:rPr lang="en-US" baseline="0" dirty="0">
                <a:effectLst/>
              </a:rPr>
              <a:t>of the</a:t>
            </a:r>
            <a:r>
              <a:rPr lang="en-US" dirty="0">
                <a:effectLst/>
              </a:rPr>
              <a:t> Franciscan School</a:t>
            </a:r>
            <a:r>
              <a:rPr lang="en-US" baseline="0" dirty="0">
                <a:effectLst/>
              </a:rPr>
              <a:t> of Theology</a:t>
            </a:r>
            <a:r>
              <a:rPr lang="en-US" i="0" baseline="0" dirty="0">
                <a:effectLst/>
              </a:rPr>
              <a:t>, </a:t>
            </a:r>
            <a:r>
              <a:rPr lang="en-US" i="0" dirty="0"/>
              <a:t>Professor of Christian Spirituality</a:t>
            </a:r>
            <a:r>
              <a:rPr lang="en-US" i="0" baseline="0" dirty="0"/>
              <a:t> and </a:t>
            </a:r>
            <a:r>
              <a:rPr lang="en-US" i="0" dirty="0"/>
              <a:t>Core Doctoral Faculty Member</a:t>
            </a:r>
          </a:p>
          <a:p>
            <a:endParaRPr lang="en-US" dirty="0"/>
          </a:p>
          <a:p>
            <a:r>
              <a:rPr lang="en-US" dirty="0"/>
              <a:t>Joseph P. </a:t>
            </a:r>
            <a:r>
              <a:rPr lang="en-US" dirty="0" err="1"/>
              <a:t>Chinnici</a:t>
            </a:r>
            <a:r>
              <a:rPr lang="en-US" dirty="0"/>
              <a:t>, OFM, Professor of Church History, Franciscan School of Theology, Graduate Theological Union, Berkeley, California </a:t>
            </a:r>
            <a:r>
              <a:rPr lang="en-US" i="1" dirty="0"/>
              <a:t>President and Professor of History</a:t>
            </a:r>
            <a:r>
              <a:rPr lang="en-US" i="1" baseline="0" dirty="0"/>
              <a:t> </a:t>
            </a:r>
            <a:r>
              <a:rPr lang="en-US" i="1" dirty="0"/>
              <a:t>Core Doctoral Faculty Member</a:t>
            </a:r>
            <a:r>
              <a:rPr lang="en-US" dirty="0"/>
              <a:t>.</a:t>
            </a:r>
            <a:r>
              <a:rPr lang="en-US" baseline="0" dirty="0"/>
              <a:t> </a:t>
            </a:r>
            <a:r>
              <a:rPr lang="en-US" dirty="0"/>
              <a:t> </a:t>
            </a:r>
            <a:r>
              <a:rPr lang="en-US" dirty="0" err="1"/>
              <a:t>Chinnici</a:t>
            </a:r>
            <a:r>
              <a:rPr lang="en-US" dirty="0"/>
              <a:t> analyzed the church’s relationship to our age and culture and the ways in which leaders misused their power to shore up an institutional vision that ultimately has little to do with the essence of Christianity. Father </a:t>
            </a:r>
            <a:r>
              <a:rPr lang="en-US" dirty="0" err="1"/>
              <a:t>Chinnici</a:t>
            </a:r>
            <a:r>
              <a:rPr lang="en-US" dirty="0"/>
              <a:t> has published a </a:t>
            </a:r>
            <a:r>
              <a:rPr lang="en-US" dirty="0" err="1"/>
              <a:t>book,</a:t>
            </a:r>
            <a:r>
              <a:rPr lang="en-US" i="1" dirty="0" err="1"/>
              <a:t>When</a:t>
            </a:r>
            <a:r>
              <a:rPr lang="en-US" i="1" dirty="0"/>
              <a:t> Values Collide</a:t>
            </a:r>
            <a:r>
              <a:rPr lang="en-US" dirty="0"/>
              <a:t>, which blends his own personal experience of trying to do the right thing in a fraught atmosphere, the best social-scientific and psychological research, and serious reflection by a follower of St. Francis on the way the church’s leaders can re-establish confidence and trust. </a:t>
            </a:r>
          </a:p>
        </p:txBody>
      </p:sp>
      <p:sp>
        <p:nvSpPr>
          <p:cNvPr id="4" name="Slide Number Placeholder 3"/>
          <p:cNvSpPr>
            <a:spLocks noGrp="1"/>
          </p:cNvSpPr>
          <p:nvPr>
            <p:ph type="sldNum" sz="quarter" idx="10"/>
          </p:nvPr>
        </p:nvSpPr>
        <p:spPr/>
        <p:txBody>
          <a:bodyPr/>
          <a:lstStyle/>
          <a:p>
            <a:fld id="{1D74C5CF-9CE6-4BF1-9C3B-3DF158533A2E}" type="slidenum">
              <a:rPr lang="en-US" smtClean="0"/>
              <a:t>62</a:t>
            </a:fld>
            <a:endParaRPr lang="en-US"/>
          </a:p>
        </p:txBody>
      </p:sp>
    </p:spTree>
    <p:extLst>
      <p:ext uri="{BB962C8B-B14F-4D97-AF65-F5344CB8AC3E}">
        <p14:creationId xmlns:p14="http://schemas.microsoft.com/office/powerpoint/2010/main" val="360744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Ilia </a:t>
            </a:r>
            <a:r>
              <a:rPr lang="en-US" b="1" dirty="0" err="1"/>
              <a:t>Delio</a:t>
            </a:r>
            <a:r>
              <a:rPr lang="en-US" b="1" dirty="0"/>
              <a:t>, OSF</a:t>
            </a:r>
            <a:r>
              <a:rPr lang="en-US" dirty="0"/>
              <a:t> is a Senior Fellow at Woodstock Theological Center, Georgetown University, where she concentrates in the area of Science and Religion. She is currently involved in research projects on </a:t>
            </a:r>
            <a:r>
              <a:rPr lang="en-US" dirty="0" err="1"/>
              <a:t>transhumanism</a:t>
            </a:r>
            <a:r>
              <a:rPr lang="en-US" dirty="0"/>
              <a:t>, technology and evolution, and ecology and education. She is also exploring the theology of Pierre </a:t>
            </a:r>
            <a:r>
              <a:rPr lang="en-US" dirty="0" err="1"/>
              <a:t>Teilhard</a:t>
            </a:r>
            <a:r>
              <a:rPr lang="en-US" dirty="0"/>
              <a:t> de </a:t>
            </a:r>
            <a:r>
              <a:rPr lang="en-US" dirty="0" err="1"/>
              <a:t>Chardin</a:t>
            </a:r>
            <a:r>
              <a:rPr lang="en-US" dirty="0"/>
              <a:t>.  Ilia is the author of ten books including, </a:t>
            </a:r>
            <a:r>
              <a:rPr lang="en-US" i="1" dirty="0">
                <a:hlinkClick r:id="rId3"/>
              </a:rPr>
              <a:t>The Humility of God</a:t>
            </a:r>
            <a:r>
              <a:rPr lang="en-US" i="1" dirty="0"/>
              <a:t>, </a:t>
            </a:r>
            <a:r>
              <a:rPr lang="en-US" i="1" dirty="0">
                <a:hlinkClick r:id="rId4"/>
              </a:rPr>
              <a:t>Christ in Evolution</a:t>
            </a:r>
            <a:r>
              <a:rPr lang="en-US" i="1" dirty="0"/>
              <a:t>, </a:t>
            </a:r>
            <a:r>
              <a:rPr lang="en-US" dirty="0"/>
              <a:t>and</a:t>
            </a:r>
            <a:r>
              <a:rPr lang="en-US" i="1" dirty="0"/>
              <a:t> </a:t>
            </a:r>
            <a:r>
              <a:rPr lang="en-US" i="1" dirty="0">
                <a:hlinkClick r:id="rId5"/>
              </a:rPr>
              <a:t>Care for Creation</a:t>
            </a:r>
            <a:r>
              <a:rPr lang="en-US" dirty="0"/>
              <a:t>, which won two Catholic Press Book Awards in 2009. Her new book, </a:t>
            </a:r>
            <a:r>
              <a:rPr lang="en-US" i="1" dirty="0">
                <a:hlinkClick r:id="rId6"/>
              </a:rPr>
              <a:t>The Emergent Christ: Exploring the Meaning of Catholic in an Evolutionary Universe</a:t>
            </a:r>
            <a:r>
              <a:rPr lang="en-US" i="0" dirty="0"/>
              <a:t>.  She imagines the </a:t>
            </a:r>
            <a:r>
              <a:rPr lang="en-US" dirty="0"/>
              <a:t>trajectory of cosmic history in the direction of greater cooperation, complexity, and convergence—including the role of technology in this process.</a:t>
            </a:r>
            <a:endParaRPr lang="en-US" i="0" dirty="0"/>
          </a:p>
          <a:p>
            <a:pPr rtl="0"/>
            <a:endParaRPr lang="en-US" dirty="0"/>
          </a:p>
          <a:p>
            <a:pPr rtl="0"/>
            <a:r>
              <a:rPr lang="en-US" b="1" dirty="0"/>
              <a:t>Zachary Hayes,</a:t>
            </a:r>
            <a:r>
              <a:rPr lang="en-US" b="1" baseline="0" dirty="0"/>
              <a:t> OFM </a:t>
            </a:r>
            <a:r>
              <a:rPr lang="en-US" baseline="0" dirty="0"/>
              <a:t>is one of the most</a:t>
            </a:r>
            <a:r>
              <a:rPr lang="en-US" dirty="0"/>
              <a:t> renowned American scholars of the theology of St. Bonaventure in the twentieth century. Fr. Hayes was regarded as a preeminent interpreter of the works of St. Bonaventure, as well as a scholar of creation-theology and eschatology. Among his most notable works are </a:t>
            </a:r>
            <a:r>
              <a:rPr lang="en-US" i="1" dirty="0"/>
              <a:t>The Hidden Center: Spirituality and Speculative Christology in St. Bonaventure, </a:t>
            </a:r>
            <a:r>
              <a:rPr lang="en-US" dirty="0"/>
              <a:t>his translation of then-Cardinal Ratzinger’s </a:t>
            </a:r>
            <a:r>
              <a:rPr lang="en-US" i="1" dirty="0"/>
              <a:t>The Theology of History in Bonaventure,</a:t>
            </a:r>
            <a:r>
              <a:rPr lang="en-US" dirty="0"/>
              <a:t> and </a:t>
            </a:r>
            <a:r>
              <a:rPr lang="en-US" i="1" dirty="0"/>
              <a:t>Bonaventure: Mystical Writings. </a:t>
            </a:r>
            <a:r>
              <a:rPr lang="en-US" dirty="0"/>
              <a:t>In 2002, he was honored with the Franciscan Institute Medal from St. Bonaventure University.</a:t>
            </a:r>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63</a:t>
            </a:fld>
            <a:endParaRPr lang="en-US"/>
          </a:p>
        </p:txBody>
      </p:sp>
    </p:spTree>
    <p:extLst>
      <p:ext uri="{BB962C8B-B14F-4D97-AF65-F5344CB8AC3E}">
        <p14:creationId xmlns:p14="http://schemas.microsoft.com/office/powerpoint/2010/main" val="360744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always</a:t>
            </a:r>
            <a:r>
              <a:rPr lang="en-US" baseline="0" dirty="0"/>
              <a:t> </a:t>
            </a:r>
            <a:r>
              <a:rPr lang="en-US" dirty="0"/>
              <a:t>copy two sided</a:t>
            </a:r>
            <a:r>
              <a:rPr lang="en-US" baseline="0" dirty="0"/>
              <a:t> to save paper.</a:t>
            </a:r>
          </a:p>
          <a:p>
            <a:r>
              <a:rPr lang="en-US" baseline="0" dirty="0"/>
              <a:t>You can shut off the lights when you are not in your classroom or office.</a:t>
            </a:r>
          </a:p>
          <a:p>
            <a:r>
              <a:rPr lang="en-US" baseline="0" dirty="0"/>
              <a:t>You can re-cycle paper and use it for calculations</a:t>
            </a:r>
          </a:p>
          <a:p>
            <a:r>
              <a:rPr lang="en-US" baseline="0" dirty="0"/>
              <a:t>You can allow students to use </a:t>
            </a:r>
            <a:r>
              <a:rPr lang="en-US" baseline="0" dirty="0" err="1"/>
              <a:t>ebook</a:t>
            </a:r>
            <a:r>
              <a:rPr lang="en-US" baseline="0" dirty="0"/>
              <a:t> versions of any classic books on-line.</a:t>
            </a:r>
            <a:endParaRPr lang="en-US" dirty="0"/>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64</a:t>
            </a:fld>
            <a:endParaRPr lang="en-US"/>
          </a:p>
        </p:txBody>
      </p:sp>
    </p:spTree>
    <p:extLst>
      <p:ext uri="{BB962C8B-B14F-4D97-AF65-F5344CB8AC3E}">
        <p14:creationId xmlns:p14="http://schemas.microsoft.com/office/powerpoint/2010/main" val="160230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3</a:t>
            </a:fld>
            <a:endParaRPr lang="en-US"/>
          </a:p>
        </p:txBody>
      </p:sp>
    </p:spTree>
    <p:extLst>
      <p:ext uri="{BB962C8B-B14F-4D97-AF65-F5344CB8AC3E}">
        <p14:creationId xmlns:p14="http://schemas.microsoft.com/office/powerpoint/2010/main" val="128510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66</a:t>
            </a:fld>
            <a:endParaRPr lang="en-US"/>
          </a:p>
        </p:txBody>
      </p:sp>
    </p:spTree>
    <p:extLst>
      <p:ext uri="{BB962C8B-B14F-4D97-AF65-F5344CB8AC3E}">
        <p14:creationId xmlns:p14="http://schemas.microsoft.com/office/powerpoint/2010/main" val="1056058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t>For more on this topic resource the AFCU </a:t>
            </a:r>
            <a:r>
              <a:rPr lang="en-US" b="1" dirty="0"/>
              <a:t>“Community” </a:t>
            </a:r>
            <a:r>
              <a:rPr lang="en-US" dirty="0"/>
              <a:t>module 3 found on their website.</a:t>
            </a:r>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67</a:t>
            </a:fld>
            <a:endParaRPr lang="en-US"/>
          </a:p>
        </p:txBody>
      </p:sp>
    </p:spTree>
    <p:extLst>
      <p:ext uri="{BB962C8B-B14F-4D97-AF65-F5344CB8AC3E}">
        <p14:creationId xmlns:p14="http://schemas.microsoft.com/office/powerpoint/2010/main" val="699867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food drives</a:t>
            </a:r>
          </a:p>
          <a:p>
            <a:r>
              <a:rPr lang="en-US" dirty="0"/>
              <a:t>Get class involved</a:t>
            </a:r>
            <a:r>
              <a:rPr lang="en-US" baseline="0" dirty="0"/>
              <a:t> in service learning to help others</a:t>
            </a:r>
          </a:p>
          <a:p>
            <a:r>
              <a:rPr lang="en-US" baseline="0" dirty="0"/>
              <a:t>Have clubs involved in fund raising give a percentage of their fund raising to a cause. </a:t>
            </a:r>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68</a:t>
            </a:fld>
            <a:endParaRPr lang="en-US"/>
          </a:p>
        </p:txBody>
      </p:sp>
    </p:spTree>
    <p:extLst>
      <p:ext uri="{BB962C8B-B14F-4D97-AF65-F5344CB8AC3E}">
        <p14:creationId xmlns:p14="http://schemas.microsoft.com/office/powerpoint/2010/main" val="2526026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t>The time and historical setting of Francis and Clare, thirteenth century Assisi, was a period of great violence, poverty, and corruption.  There was significant political and cultural unrest with extreme brutality and bloodshed a daily reality in the form of the crusades and the wars among the Italian city-states.  The class structure of Assisi was very much divided among the "</a:t>
            </a:r>
            <a:r>
              <a:rPr lang="en-US" dirty="0" err="1"/>
              <a:t>majores</a:t>
            </a:r>
            <a:r>
              <a:rPr lang="en-US" dirty="0"/>
              <a:t>“ (nobles), "</a:t>
            </a:r>
            <a:r>
              <a:rPr lang="en-US" dirty="0" err="1"/>
              <a:t>minores</a:t>
            </a:r>
            <a:r>
              <a:rPr lang="en-US" dirty="0"/>
              <a:t>“, and serfs. Francis’s family was part of the new relative middle class of wealthy merchants.  This social class division and inequality left most in despair with little hope or chance of improving their lot in life. There were both allegorical and literal walls that separated the people.  Anyone diagnosed with leprosy or similar afflictions were provided a funeral ceremony and banished to outside the city walls. The region's transition to a new money-based economy brought with it an increased emphasis on material wealth and profits while the Church was losing its moral authority via various forms of corruption.  In stark contrast, Francis always sought to see the good in everything because, as found in the Genesis account, “goodness” is the primary attribute of God.  He sought to remedy evil, not by attacking, criticizing, or accusing, but by humbly doing good and modeling the life of Jesus as closely as possible.  </a:t>
            </a:r>
          </a:p>
          <a:p>
            <a:endParaRPr lang="en-US" dirty="0"/>
          </a:p>
          <a:p>
            <a:pPr defTabSz="895838">
              <a:defRPr/>
            </a:pPr>
            <a:r>
              <a:rPr lang="en-US" dirty="0"/>
              <a:t>The time and historical setting of Francis and Clare, thirteenth century Assisi, was a period of great violence, poverty, and corruption.  There was significant political and cultural unrest with extreme brutality and bloodshed a daily reality in the form of the crusades and the wars among the Italian city-states. In stark contrast, Francis always sought to see the good in everything because, as found in the Genesis account, “goodness” is the primary attribute of God.  </a:t>
            </a:r>
          </a:p>
          <a:p>
            <a:pPr defTabSz="895838">
              <a:defRPr/>
            </a:pPr>
            <a:r>
              <a:rPr lang="en-US" b="1" dirty="0"/>
              <a:t>“ Let us refer all good to the Lord God Almighty and Most High, acknowledge that every good is His and thank Him, from Whom all good comes, for everything.” </a:t>
            </a:r>
            <a:r>
              <a:rPr lang="en-US" dirty="0"/>
              <a:t>- </a:t>
            </a:r>
            <a:r>
              <a:rPr lang="en-US" sz="1000" dirty="0"/>
              <a:t>“The Earlier Rule” – St. Francis of Assisi</a:t>
            </a:r>
          </a:p>
          <a:p>
            <a:pPr defTabSz="895838">
              <a:defRPr/>
            </a:pPr>
            <a:endParaRPr lang="en-US" sz="1000" dirty="0"/>
          </a:p>
          <a:p>
            <a:pPr defTabSz="895838">
              <a:defRPr/>
            </a:pPr>
            <a:r>
              <a:rPr lang="en-US" sz="1000" dirty="0"/>
              <a:t>In the Franciscan Intellectual Tradition, a relational Triune God is consistently seen as the basis for God's own nature, which is love and goodness.  The medieval axiom: </a:t>
            </a:r>
            <a:r>
              <a:rPr lang="en-US" sz="1000" dirty="0" err="1"/>
              <a:t>bonum</a:t>
            </a:r>
            <a:r>
              <a:rPr lang="en-US" sz="1000" dirty="0"/>
              <a:t> </a:t>
            </a:r>
            <a:r>
              <a:rPr lang="en-US" sz="1000" dirty="0" err="1"/>
              <a:t>est</a:t>
            </a:r>
            <a:r>
              <a:rPr lang="en-US" sz="1000" dirty="0"/>
              <a:t> sui </a:t>
            </a:r>
            <a:r>
              <a:rPr lang="en-US" sz="1000" dirty="0" err="1"/>
              <a:t>diffusivum</a:t>
            </a:r>
            <a:r>
              <a:rPr lang="en-US" sz="1000" dirty="0"/>
              <a:t> ("goodness is diffusive of its very self") lies at the heart of Franciscan theological discussion on God. (Osborne)</a:t>
            </a:r>
          </a:p>
          <a:p>
            <a:pPr defTabSz="895838">
              <a:defRPr/>
            </a:pPr>
            <a:endParaRPr lang="en-US" sz="1000" dirty="0"/>
          </a:p>
          <a:p>
            <a:r>
              <a:rPr lang="en-US" sz="1000" dirty="0"/>
              <a:t>Francis’ vision reached from the loving Creator to the richness and beauty of the gift which pours forth in the work of creation. The Franciscan understanding of the meaning of poverty is rooted here. For Bonaventure, in fact, the meaning of poverty lies basically in recognizing that all things in the created universe, myself included, come as a pure gift from the loving, creative power of God. Our first response to such giftedness is awe and gratitude, not a search for </a:t>
            </a:r>
          </a:p>
          <a:p>
            <a:r>
              <a:rPr lang="en-US" sz="1000" dirty="0"/>
              <a:t>possession and control. And our ongoing challenge is to discover how one most appropriately receives and lives with and in such giftedness. Because for both Bonaventure and Scotus God is the mystery of a self-diffusive kind of overflowing love that is beyond measure, it is not surprising to them that there should be such a rich variety of created “words” through which the eternal mystery of Love finds expression in creation. By analogy, then, creation is like the Creator in terms of divine simplicity and boundless fertility. Although the elements of the </a:t>
            </a:r>
          </a:p>
          <a:p>
            <a:r>
              <a:rPr lang="en-US" sz="1000" dirty="0"/>
              <a:t>created order are few and simple, they come together to produce a staggering richness of both non-living and living forms. According to Bonaventure, the deepest truth about the created world is that it has within itself the potential to become, through God’s grace, something of what has </a:t>
            </a:r>
          </a:p>
          <a:p>
            <a:r>
              <a:rPr lang="en-US" sz="1000" dirty="0"/>
              <a:t>already come to be in the mystery of Christ: like Christ, creation can receive and respond to the self-communication of the mystery of divine love. Moreover, what has happened between God and the world in Christ points to the future of the cosmos, a future that involves the radical transformation of created reality through the </a:t>
            </a:r>
            <a:r>
              <a:rPr lang="en-US" sz="1000" dirty="0" err="1"/>
              <a:t>unitive</a:t>
            </a:r>
            <a:r>
              <a:rPr lang="en-US" sz="1000" dirty="0"/>
              <a:t> power of God’s creative love.</a:t>
            </a:r>
          </a:p>
          <a:p>
            <a:endParaRPr lang="en-US" sz="1000" dirty="0"/>
          </a:p>
          <a:p>
            <a:pPr defTabSz="895838">
              <a:defRPr/>
            </a:pPr>
            <a:endParaRPr lang="en-US" sz="1000" dirty="0"/>
          </a:p>
          <a:p>
            <a:pPr defTabSz="895838">
              <a:defRPr/>
            </a:pPr>
            <a:endParaRPr lang="en-US" sz="1000" dirty="0"/>
          </a:p>
          <a:p>
            <a:pPr defTabSz="895838">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69</a:t>
            </a:fld>
            <a:endParaRPr lang="en-US"/>
          </a:p>
        </p:txBody>
      </p:sp>
    </p:spTree>
    <p:extLst>
      <p:ext uri="{BB962C8B-B14F-4D97-AF65-F5344CB8AC3E}">
        <p14:creationId xmlns:p14="http://schemas.microsoft.com/office/powerpoint/2010/main" val="3795493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t>The time and historical setting of Francis and Clare, thirteenth century Assisi, was a period of great violence, poverty, and corruption.  There was significant political and cultural unrest with extreme brutality and bloodshed a daily reality in the form of the crusades and the wars among the Italian city-states.  The class structure of Assisi was very much divided among the "</a:t>
            </a:r>
            <a:r>
              <a:rPr lang="en-US" dirty="0" err="1"/>
              <a:t>majores</a:t>
            </a:r>
            <a:r>
              <a:rPr lang="en-US" dirty="0"/>
              <a:t>“ (nobles), "</a:t>
            </a:r>
            <a:r>
              <a:rPr lang="en-US" dirty="0" err="1"/>
              <a:t>minores</a:t>
            </a:r>
            <a:r>
              <a:rPr lang="en-US" dirty="0"/>
              <a:t>“, and serfs. Francis’s family was part of the new relative middle class of wealthy merchants.  This social class division and inequality left most in despair with little hope or chance of improving their lot in life. There were both allegorical and literal walls that separated the people.  Anyone diagnosed with leprosy or similar afflictions were provided a funeral ceremony and banished to outside the city walls. The region's transition to a new money-based economy brought with it an increased emphasis on material wealth and profits while the Church was losing its moral authority via various forms of corruption.  In stark contrast, Francis always sought to see the good in everything because, as found in the Genesis account, “goodness” is the primary attribute of God.  He sought to remedy evil, not by attacking, criticizing, or accusing, but by humbly doing good and modeling the life of Jesus as closely as possible.  </a:t>
            </a:r>
          </a:p>
          <a:p>
            <a:endParaRPr lang="en-US" dirty="0"/>
          </a:p>
          <a:p>
            <a:pPr defTabSz="895838">
              <a:defRPr/>
            </a:pPr>
            <a:r>
              <a:rPr lang="en-US" dirty="0"/>
              <a:t>The time and historical setting of Francis and Clare, thirteenth century Assisi, was a period of great violence, poverty, and corruption.  There was significant political and cultural unrest with extreme brutality and bloodshed a daily reality in the form of the crusades and the wars among the Italian city-states. In stark contrast, Francis always sought to see the good in everything because, as found in the Genesis account, “goodness” is the primary attribute of God.  </a:t>
            </a:r>
          </a:p>
          <a:p>
            <a:pPr defTabSz="895838">
              <a:defRPr/>
            </a:pPr>
            <a:r>
              <a:rPr lang="en-US" b="1" dirty="0"/>
              <a:t>“ Let us refer all good to the Lord God Almighty and Most High, acknowledge that every good is His and thank Him, from Whom all good comes, for everything.” </a:t>
            </a:r>
            <a:r>
              <a:rPr lang="en-US" dirty="0"/>
              <a:t>- </a:t>
            </a:r>
            <a:r>
              <a:rPr lang="en-US" sz="1000" dirty="0"/>
              <a:t>“The Earlier Rule” – St. Francis of Assisi</a:t>
            </a:r>
          </a:p>
          <a:p>
            <a:pPr defTabSz="895838">
              <a:defRPr/>
            </a:pPr>
            <a:endParaRPr lang="en-US" sz="1000" dirty="0"/>
          </a:p>
          <a:p>
            <a:pPr defTabSz="895838">
              <a:defRPr/>
            </a:pPr>
            <a:r>
              <a:rPr lang="en-US" sz="1000" dirty="0"/>
              <a:t>In the Franciscan Intellectual Tradition, a relational Triune God is consistently seen as the basis for God's own nature, which is love and goodness.  The medieval axiom: </a:t>
            </a:r>
            <a:r>
              <a:rPr lang="en-US" sz="1000" dirty="0" err="1"/>
              <a:t>bonum</a:t>
            </a:r>
            <a:r>
              <a:rPr lang="en-US" sz="1000" dirty="0"/>
              <a:t> </a:t>
            </a:r>
            <a:r>
              <a:rPr lang="en-US" sz="1000" dirty="0" err="1"/>
              <a:t>est</a:t>
            </a:r>
            <a:r>
              <a:rPr lang="en-US" sz="1000" dirty="0"/>
              <a:t> sui </a:t>
            </a:r>
            <a:r>
              <a:rPr lang="en-US" sz="1000" dirty="0" err="1"/>
              <a:t>diffusivum</a:t>
            </a:r>
            <a:r>
              <a:rPr lang="en-US" sz="1000" dirty="0"/>
              <a:t> ("goodness is diffusive of its very self") lies at the heart of Franciscan theological discussion on God. (Osborne)</a:t>
            </a:r>
          </a:p>
          <a:p>
            <a:pPr defTabSz="895838">
              <a:defRPr/>
            </a:pPr>
            <a:endParaRPr lang="en-US" sz="1000" dirty="0"/>
          </a:p>
          <a:p>
            <a:r>
              <a:rPr lang="en-US" sz="1000" dirty="0"/>
              <a:t>Francis’ vision reached from the loving Creator to the richness and beauty of the gift which pours forth in the work of creation. The Franciscan understanding of the meaning of poverty is rooted here. For Bonaventure, in fact, the meaning of poverty lies basically in recognizing that all things in the created universe, myself included, come as a pure gift from the loving, creative power of God. Our first response to such giftedness is awe and gratitude, not a search for </a:t>
            </a:r>
          </a:p>
          <a:p>
            <a:r>
              <a:rPr lang="en-US" sz="1000" dirty="0"/>
              <a:t>possession and control. And our ongoing challenge is to discover how one most appropriately receives and lives with and in such giftedness. Because for both Bonaventure and Scotus God is the mystery of a self-diffusive kind of overflowing love that is beyond measure, it is not surprising to them that there should be such a rich variety of created “words” through which the eternal mystery of Love finds expression in creation. By analogy, then, creation is like the Creator in terms of divine simplicity and boundless fertility. Although the elements of the </a:t>
            </a:r>
          </a:p>
          <a:p>
            <a:r>
              <a:rPr lang="en-US" sz="1000" dirty="0"/>
              <a:t>created order are few and simple, they come together to produce a staggering richness of both non-living and living forms. According to Bonaventure, the deepest truth about the created world is that it has within itself the potential to become, through God’s grace, something of what has </a:t>
            </a:r>
          </a:p>
          <a:p>
            <a:r>
              <a:rPr lang="en-US" sz="1000" dirty="0"/>
              <a:t>already come to be in the mystery of Christ: like Christ, creation can receive and respond to the self-communication of the mystery of divine love. Moreover, what has happened between God and the world in Christ points to the future of the cosmos, a future that involves the radical transformation of created reality through the </a:t>
            </a:r>
            <a:r>
              <a:rPr lang="en-US" sz="1000" dirty="0" err="1"/>
              <a:t>unitive</a:t>
            </a:r>
            <a:r>
              <a:rPr lang="en-US" sz="1000" dirty="0"/>
              <a:t> power of God’s creative love.</a:t>
            </a:r>
          </a:p>
          <a:p>
            <a:endParaRPr lang="en-US" sz="1000" dirty="0"/>
          </a:p>
          <a:p>
            <a:pPr defTabSz="895838">
              <a:defRPr/>
            </a:pPr>
            <a:endParaRPr lang="en-US" sz="1000" dirty="0"/>
          </a:p>
          <a:p>
            <a:pPr defTabSz="895838">
              <a:defRPr/>
            </a:pPr>
            <a:endParaRPr lang="en-US" sz="1000" dirty="0"/>
          </a:p>
          <a:p>
            <a:pPr defTabSz="895838">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70</a:t>
            </a:fld>
            <a:endParaRPr lang="en-US"/>
          </a:p>
        </p:txBody>
      </p:sp>
    </p:spTree>
    <p:extLst>
      <p:ext uri="{BB962C8B-B14F-4D97-AF65-F5344CB8AC3E}">
        <p14:creationId xmlns:p14="http://schemas.microsoft.com/office/powerpoint/2010/main" val="3795493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Zachary Hayes, “Christ, Word of God and Exemplar of Humanity”  in the Custodians</a:t>
            </a:r>
            <a:r>
              <a:rPr lang="en-US" baseline="0" dirty="0"/>
              <a:t> from CFIT.</a:t>
            </a:r>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71</a:t>
            </a:fld>
            <a:endParaRPr lang="en-US"/>
          </a:p>
        </p:txBody>
      </p:sp>
    </p:spTree>
    <p:extLst>
      <p:ext uri="{BB962C8B-B14F-4D97-AF65-F5344CB8AC3E}">
        <p14:creationId xmlns:p14="http://schemas.microsoft.com/office/powerpoint/2010/main" val="2679296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 In Francis’ spirituality, everything follows from his encounter with</a:t>
            </a:r>
            <a:r>
              <a:rPr lang="en-US" baseline="0" dirty="0"/>
              <a:t> Christ. It began with his entry in the army (at </a:t>
            </a:r>
            <a:r>
              <a:rPr lang="en-US" baseline="0" dirty="0" err="1"/>
              <a:t>Spoletto</a:t>
            </a:r>
            <a:r>
              <a:rPr lang="en-US" baseline="0" dirty="0"/>
              <a:t>) and continued more dramatically in San </a:t>
            </a:r>
            <a:r>
              <a:rPr lang="en-US" baseline="0" dirty="0" err="1"/>
              <a:t>Damiano</a:t>
            </a:r>
            <a:r>
              <a:rPr lang="en-US" baseline="0" dirty="0"/>
              <a:t>. This spiritual vision encompasses two realities: the humanity of the incarnation and the love of the passion. “The transforming experience of Francis on Mt. </a:t>
            </a:r>
            <a:r>
              <a:rPr lang="en-US" baseline="0" dirty="0" err="1"/>
              <a:t>LaVerna</a:t>
            </a:r>
            <a:r>
              <a:rPr lang="en-US" baseline="0" dirty="0"/>
              <a:t> is one of burning and intimate love, a love for God in the presence of a crucified Jesus.” (Osborne p 33)</a:t>
            </a:r>
          </a:p>
          <a:p>
            <a:endParaRPr lang="en-US" baseline="0" dirty="0"/>
          </a:p>
          <a:p>
            <a:r>
              <a:rPr lang="en-US" baseline="0" dirty="0"/>
              <a:t>The focus of the passion of Christ for Francis is not so much that Christ suffered for our sins as that Jesus loved us to the end. What amazing humility - God lowered himself to the very dregs for our sake! So on the one hand, through tears and lamentation, Francis sympathized in a human way with Christ’s suffering. But at the same time, reflecting on His passion and the redemption it won for humanity filled him with joy.</a:t>
            </a:r>
          </a:p>
          <a:p>
            <a:endParaRPr lang="en-US" baseline="0" dirty="0"/>
          </a:p>
          <a:p>
            <a:r>
              <a:rPr lang="en-US" baseline="0" dirty="0"/>
              <a:t>It is this deep love for humanity, symbolized in the washing of the disciple’s feet, that is the key to the passion and death of Jesus. And the “passion or suffering extends not only to the crucifixion of Jesus but also to the suffering of the people at the margins of society.” (Osborne p 40)  </a:t>
            </a:r>
            <a:r>
              <a:rPr lang="en-US" sz="800" i="1" dirty="0"/>
              <a:t>t </a:t>
            </a:r>
            <a:r>
              <a:rPr lang="en-US" sz="800" i="1" dirty="0" err="1"/>
              <a:t>zordan</a:t>
            </a:r>
            <a:r>
              <a:rPr lang="en-US" sz="800" i="1" dirty="0"/>
              <a:t> 6/2014</a:t>
            </a:r>
            <a:endParaRPr lang="en-US" sz="1400" i="1" dirty="0"/>
          </a:p>
        </p:txBody>
      </p:sp>
      <p:sp>
        <p:nvSpPr>
          <p:cNvPr id="4" name="Slide Number Placeholder 3"/>
          <p:cNvSpPr>
            <a:spLocks noGrp="1"/>
          </p:cNvSpPr>
          <p:nvPr>
            <p:ph type="sldNum" sz="quarter" idx="10"/>
          </p:nvPr>
        </p:nvSpPr>
        <p:spPr/>
        <p:txBody>
          <a:bodyPr/>
          <a:lstStyle/>
          <a:p>
            <a:fld id="{6EE06BDB-889E-4ECA-94B2-F9F80AC62DC4}" type="slidenum">
              <a:rPr lang="en-US" smtClean="0"/>
              <a:t>73</a:t>
            </a:fld>
            <a:endParaRPr lang="en-US"/>
          </a:p>
        </p:txBody>
      </p:sp>
    </p:spTree>
    <p:extLst>
      <p:ext uri="{BB962C8B-B14F-4D97-AF65-F5344CB8AC3E}">
        <p14:creationId xmlns:p14="http://schemas.microsoft.com/office/powerpoint/2010/main" val="3461767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From </a:t>
            </a:r>
            <a:r>
              <a:rPr lang="en-US" sz="1400" i="1" dirty="0"/>
              <a:t>Seeing the World Anew: A Conversion </a:t>
            </a:r>
            <a:r>
              <a:rPr lang="en-US" sz="1400" dirty="0"/>
              <a:t>M B Ingham CD Session 3</a:t>
            </a:r>
          </a:p>
          <a:p>
            <a:pPr defTabSz="895838">
              <a:defRPr/>
            </a:pPr>
            <a:r>
              <a:rPr lang="en-US" sz="1400" dirty="0"/>
              <a:t>For more on this topic resource the AFCU </a:t>
            </a:r>
            <a:r>
              <a:rPr lang="en-US" sz="1400" b="1" dirty="0"/>
              <a:t>“Incarnation” </a:t>
            </a:r>
            <a:r>
              <a:rPr lang="en-US" sz="1400" dirty="0"/>
              <a:t>module 4 found on their website http://franciscancollegesuniversities.org/resources/#category_id_57.</a:t>
            </a:r>
          </a:p>
          <a:p>
            <a:pPr defTabSz="895838">
              <a:defRPr/>
            </a:pPr>
            <a:endParaRPr lang="en-US" sz="1400" dirty="0"/>
          </a:p>
          <a:p>
            <a:pPr defTabSz="895838">
              <a:defRPr/>
            </a:pPr>
            <a:endParaRPr lang="en-US" sz="1400" dirty="0"/>
          </a:p>
          <a:p>
            <a:r>
              <a:rPr lang="en-US" sz="1400" b="1" i="1" dirty="0">
                <a:solidFill>
                  <a:schemeClr val="tx2">
                    <a:lumMod val="60000"/>
                    <a:lumOff val="40000"/>
                  </a:schemeClr>
                </a:solidFill>
              </a:rPr>
              <a:t>…for </a:t>
            </a:r>
            <a:r>
              <a:rPr lang="en-US" sz="1400" b="1" i="1" u="sng" dirty="0" err="1">
                <a:solidFill>
                  <a:schemeClr val="tx2">
                    <a:lumMod val="60000"/>
                    <a:lumOff val="40000"/>
                  </a:schemeClr>
                </a:solidFill>
              </a:rPr>
              <a:t>Scotus</a:t>
            </a:r>
            <a:endParaRPr lang="en-US" sz="1400" b="1" i="1" u="sng" dirty="0">
              <a:solidFill>
                <a:schemeClr val="tx2">
                  <a:lumMod val="60000"/>
                  <a:lumOff val="40000"/>
                </a:schemeClr>
              </a:solidFill>
            </a:endParaRPr>
          </a:p>
          <a:p>
            <a:r>
              <a:rPr lang="en-US" sz="1400" dirty="0"/>
              <a:t>God’s design</a:t>
            </a:r>
          </a:p>
          <a:p>
            <a:r>
              <a:rPr lang="en-US" sz="1400" dirty="0"/>
              <a:t>A divine initiative</a:t>
            </a:r>
          </a:p>
          <a:p>
            <a:r>
              <a:rPr lang="en-US" sz="1400" dirty="0"/>
              <a:t>Christ in plan</a:t>
            </a:r>
          </a:p>
          <a:p>
            <a:r>
              <a:rPr lang="en-US" sz="1400" dirty="0"/>
              <a:t>No one rejoices in sin</a:t>
            </a:r>
          </a:p>
          <a:p>
            <a:pPr defTabSz="895838">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fld id="{6EE06BDB-889E-4ECA-94B2-F9F80AC62DC4}" type="slidenum">
              <a:rPr lang="en-US" smtClean="0"/>
              <a:t>74</a:t>
            </a:fld>
            <a:endParaRPr lang="en-US"/>
          </a:p>
        </p:txBody>
      </p:sp>
    </p:spTree>
    <p:extLst>
      <p:ext uri="{BB962C8B-B14F-4D97-AF65-F5344CB8AC3E}">
        <p14:creationId xmlns:p14="http://schemas.microsoft.com/office/powerpoint/2010/main" val="3461767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rPr>
              <a:t>Allow the Franciscan tradition of </a:t>
            </a:r>
            <a:r>
              <a:rPr lang="en-US" altLang="en-US" b="1" i="1" dirty="0">
                <a:solidFill>
                  <a:srgbClr val="000000"/>
                </a:solidFill>
              </a:rPr>
              <a:t>compassion</a:t>
            </a:r>
            <a:r>
              <a:rPr lang="en-US" altLang="en-US" dirty="0">
                <a:solidFill>
                  <a:srgbClr val="000000"/>
                </a:solidFill>
              </a:rPr>
              <a:t> as a way to view suffering: to </a:t>
            </a:r>
            <a:r>
              <a:rPr lang="en-US" altLang="en-US" i="1" dirty="0">
                <a:solidFill>
                  <a:srgbClr val="A86400"/>
                </a:solidFill>
              </a:rPr>
              <a:t>connect the theology of the cross with the issues of justice and reconciliation</a:t>
            </a:r>
            <a:r>
              <a:rPr lang="en-US" altLang="en-US" i="1" dirty="0">
                <a:solidFill>
                  <a:srgbClr val="000000"/>
                </a:solidFill>
              </a:rPr>
              <a:t>. </a:t>
            </a:r>
          </a:p>
          <a:p>
            <a:endParaRPr lang="en-US" altLang="en-US" i="1" dirty="0">
              <a:solidFill>
                <a:srgbClr val="000000"/>
              </a:solidFill>
            </a:endParaRPr>
          </a:p>
          <a:p>
            <a:r>
              <a:rPr lang="en-US" altLang="en-US" i="1" dirty="0">
                <a:solidFill>
                  <a:srgbClr val="000000"/>
                </a:solidFill>
              </a:rPr>
              <a:t>(see </a:t>
            </a:r>
            <a:r>
              <a:rPr lang="en-US" altLang="en-US" dirty="0">
                <a:solidFill>
                  <a:srgbClr val="000000"/>
                </a:solidFill>
              </a:rPr>
              <a:t>Ilia </a:t>
            </a:r>
            <a:r>
              <a:rPr lang="en-US" altLang="en-US" dirty="0" err="1">
                <a:solidFill>
                  <a:srgbClr val="000000"/>
                </a:solidFill>
              </a:rPr>
              <a:t>Delio’s</a:t>
            </a:r>
            <a:r>
              <a:rPr lang="en-US" altLang="en-US" dirty="0">
                <a:solidFill>
                  <a:srgbClr val="000000"/>
                </a:solidFill>
              </a:rPr>
              <a:t> book </a:t>
            </a:r>
            <a:r>
              <a:rPr lang="en-US" altLang="en-US" i="1" dirty="0">
                <a:solidFill>
                  <a:srgbClr val="000000"/>
                </a:solidFill>
              </a:rPr>
              <a:t>Humility of God</a:t>
            </a:r>
          </a:p>
          <a:p>
            <a:endParaRPr lang="en-US" altLang="en-US" i="1" dirty="0">
              <a:solidFill>
                <a:srgbClr val="000000"/>
              </a:solidFill>
            </a:endParaRPr>
          </a:p>
          <a:p>
            <a:r>
              <a:rPr lang="en-US" dirty="0"/>
              <a:t>Narration: A contemplative attitude paired with a compassionate heart is the powerful combination that enabled Saint Francis to minister to the poor so effectively. Both are indispensable to his spirituality; together they represent a unique charism that is urgently needed in ministry. </a:t>
            </a:r>
          </a:p>
          <a:p>
            <a:r>
              <a:rPr lang="en-US" dirty="0"/>
              <a:t>God’s loving action in the world—made concrete in the Incarnation—is the Franciscan model of ministry. It flows from love, finds meaning in love, and is ordered to the establishment of a Kingdom of Love.</a:t>
            </a:r>
          </a:p>
          <a:p>
            <a:r>
              <a:rPr lang="en-US" dirty="0"/>
              <a:t>Contemplation underscores the need to approach others without the slightest tinge of condescension. Rather, the presence of God in all persons obliges us to approach others respectfully and fraternally. Such a stance promotes compassion, as distinct from indifference or pity. This path is characteristic of Saint Francis. Using a contemporary term, we might say that this is the Franciscan trademark. Michael </a:t>
            </a:r>
            <a:r>
              <a:rPr lang="en-US" dirty="0" err="1"/>
              <a:t>Blastic</a:t>
            </a:r>
            <a:r>
              <a:rPr lang="en-US" dirty="0"/>
              <a:t> OFM Conv. Declares, “Compassion as the fruit of contemplation is ministerial and can be read as a synonym for ministry in the Franciscan tradition.” (Contemplation and Compassion: A Franciscan Ministerial Spirituality) In effect, Saint Francis links, perhaps unconsciously, the passion of Christ, which is the object of his constant contemplation and his compassion for those for whom Christ suffered.</a:t>
            </a:r>
          </a:p>
          <a:p>
            <a:endParaRPr lang="en-US" dirty="0"/>
          </a:p>
          <a:p>
            <a:endParaRPr lang="en-US" altLang="en-US" i="1" dirty="0">
              <a:solidFill>
                <a:srgbClr val="00000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1A61537B-95E0-4162-B868-A63FF18B4529}" type="slidenum">
              <a:rPr lang="en-US" smtClean="0"/>
              <a:pPr/>
              <a:t>75</a:t>
            </a:fld>
            <a:endParaRPr lang="en-US"/>
          </a:p>
        </p:txBody>
      </p:sp>
    </p:spTree>
    <p:extLst>
      <p:ext uri="{BB962C8B-B14F-4D97-AF65-F5344CB8AC3E}">
        <p14:creationId xmlns:p14="http://schemas.microsoft.com/office/powerpoint/2010/main" val="3033705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76</a:t>
            </a:fld>
            <a:endParaRPr lang="en-US"/>
          </a:p>
        </p:txBody>
      </p:sp>
    </p:spTree>
    <p:extLst>
      <p:ext uri="{BB962C8B-B14F-4D97-AF65-F5344CB8AC3E}">
        <p14:creationId xmlns:p14="http://schemas.microsoft.com/office/powerpoint/2010/main" val="110559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9F62B-04CA-514F-90DE-52E5BC5EE3B7}" type="slidenum">
              <a:rPr lang="en-US" smtClean="0"/>
              <a:t>15</a:t>
            </a:fld>
            <a:endParaRPr lang="en-US"/>
          </a:p>
        </p:txBody>
      </p:sp>
    </p:spTree>
    <p:extLst>
      <p:ext uri="{BB962C8B-B14F-4D97-AF65-F5344CB8AC3E}">
        <p14:creationId xmlns:p14="http://schemas.microsoft.com/office/powerpoint/2010/main" val="1804265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t>For more on this topic resource the AFCU </a:t>
            </a:r>
            <a:r>
              <a:rPr lang="en-US" b="1" dirty="0"/>
              <a:t>“Poverty” </a:t>
            </a:r>
            <a:r>
              <a:rPr lang="en-US" dirty="0"/>
              <a:t>module 2 found on </a:t>
            </a:r>
            <a:r>
              <a:rPr lang="en-US"/>
              <a:t>their website http://franciscancollegesuniversities.org/resources/#category_id_57.</a:t>
            </a:r>
          </a:p>
          <a:p>
            <a:pPr defTabSz="895838">
              <a:defRPr/>
            </a:pPr>
            <a:endParaRPr lang="en-US" dirty="0"/>
          </a:p>
          <a:p>
            <a:r>
              <a:rPr lang="en-US" dirty="0"/>
              <a:t>Narration: “This magnificent</a:t>
            </a:r>
            <a:r>
              <a:rPr lang="en-US" baseline="0" dirty="0"/>
              <a:t> hymn expresses the mystical vision of the Saint of Assisi and , since it springs from the depths of his soul, provides us with many insights into the profundity of his life of faith in the Triune God, Who so deeply enters into creation.” writes Regis Armstrong.  It not only is  a piece of spiritual literature written at a significant time in the development of language but also holds a profound theological worldview at the heart of the Franciscan intellectual tradition.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77</a:t>
            </a:fld>
            <a:endParaRPr lang="en-US"/>
          </a:p>
        </p:txBody>
      </p:sp>
    </p:spTree>
    <p:extLst>
      <p:ext uri="{BB962C8B-B14F-4D97-AF65-F5344CB8AC3E}">
        <p14:creationId xmlns:p14="http://schemas.microsoft.com/office/powerpoint/2010/main" val="3823866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defTabSz="914174"/>
            <a:r>
              <a:rPr lang="en-US" b="0" i="0" dirty="0"/>
              <a:t>1.  </a:t>
            </a:r>
            <a:r>
              <a:rPr lang="en-US" b="1" i="1" dirty="0"/>
              <a:t>Francis and Clare The Complete Works, </a:t>
            </a:r>
            <a:r>
              <a:rPr lang="en-US" b="0" i="0" dirty="0"/>
              <a:t>Translation and Introduction</a:t>
            </a:r>
            <a:r>
              <a:rPr lang="en-US" b="0" i="0" baseline="0" dirty="0"/>
              <a:t> by Regis J. Armstrong, O.F. M. CAP. And Ignatius C. Brady, O.F. M. (1982) </a:t>
            </a:r>
            <a:r>
              <a:rPr lang="en-US" b="0" i="0" baseline="0" dirty="0" err="1"/>
              <a:t>Paulist</a:t>
            </a:r>
            <a:r>
              <a:rPr lang="en-US" b="0" i="0" baseline="0" dirty="0"/>
              <a:t> Press, New York, NY.</a:t>
            </a:r>
          </a:p>
          <a:p>
            <a:r>
              <a:rPr lang="en-US" dirty="0"/>
              <a:t>	</a:t>
            </a:r>
          </a:p>
        </p:txBody>
      </p:sp>
      <p:sp>
        <p:nvSpPr>
          <p:cNvPr id="4" name="Slide Number Placeholder 3"/>
          <p:cNvSpPr>
            <a:spLocks noGrp="1"/>
          </p:cNvSpPr>
          <p:nvPr>
            <p:ph type="sldNum" sz="quarter" idx="10"/>
          </p:nvPr>
        </p:nvSpPr>
        <p:spPr/>
        <p:txBody>
          <a:bodyPr/>
          <a:lstStyle/>
          <a:p>
            <a:fld id="{3F297B0D-1C68-431C-840A-A0B83DA87492}" type="slidenum">
              <a:rPr lang="en-US" smtClean="0"/>
              <a:t>78</a:t>
            </a:fld>
            <a:endParaRPr lang="en-US"/>
          </a:p>
        </p:txBody>
      </p:sp>
    </p:spTree>
    <p:extLst>
      <p:ext uri="{BB962C8B-B14F-4D97-AF65-F5344CB8AC3E}">
        <p14:creationId xmlns:p14="http://schemas.microsoft.com/office/powerpoint/2010/main" val="2548247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74"/>
            <a:r>
              <a:rPr lang="en-US" dirty="0"/>
              <a:t>Sources</a:t>
            </a:r>
          </a:p>
          <a:p>
            <a:pPr defTabSz="914174"/>
            <a:r>
              <a:rPr lang="en-US" b="0" i="0" dirty="0"/>
              <a:t>1.  </a:t>
            </a:r>
            <a:r>
              <a:rPr lang="en-US" b="1" i="1" dirty="0"/>
              <a:t>Francis and Clare The Complete Works, </a:t>
            </a:r>
            <a:r>
              <a:rPr lang="en-US" b="0" i="0" dirty="0"/>
              <a:t>Translation and Introduction</a:t>
            </a:r>
            <a:r>
              <a:rPr lang="en-US" b="0" i="0" baseline="0" dirty="0"/>
              <a:t> by Regis J. Armstrong, O.F. M. CAP. And Ignatius C. Brady, O.F. M. (1982) </a:t>
            </a:r>
            <a:r>
              <a:rPr lang="en-US" b="0" i="0" baseline="0" dirty="0" err="1"/>
              <a:t>Paulist</a:t>
            </a:r>
            <a:r>
              <a:rPr lang="en-US" b="0" i="0" baseline="0" dirty="0"/>
              <a:t> Press, New York, NY.</a:t>
            </a:r>
            <a:endParaRPr lang="en-US" dirty="0"/>
          </a:p>
          <a:p>
            <a:pPr marL="228544" indent="-228544">
              <a:buAutoNum type="arabicPeriod" startAt="2"/>
            </a:pPr>
            <a:r>
              <a:rPr lang="en-US" b="1" i="1" baseline="0" dirty="0"/>
              <a:t>The Franciscan Intellectual Tradition:  Tracing Its Origins and Identifying Its Central Components, </a:t>
            </a:r>
            <a:r>
              <a:rPr lang="en-US" b="0" i="0" baseline="0" dirty="0" err="1"/>
              <a:t>Kenan</a:t>
            </a:r>
            <a:r>
              <a:rPr lang="en-US" b="0" i="0" baseline="0" dirty="0"/>
              <a:t> B. Osborne, O. F. M. (2003) </a:t>
            </a:r>
            <a:r>
              <a:rPr lang="en-US" b="0" i="0" baseline="0" dirty="0" err="1"/>
              <a:t>Bookmasters</a:t>
            </a:r>
            <a:r>
              <a:rPr lang="en-US" b="0" i="0" baseline="0" dirty="0"/>
              <a:t> , Inc.  Mansfield, OH.</a:t>
            </a:r>
            <a:endParaRPr lang="en-US" b="1" i="1" dirty="0"/>
          </a:p>
        </p:txBody>
      </p:sp>
      <p:sp>
        <p:nvSpPr>
          <p:cNvPr id="4" name="Slide Number Placeholder 3"/>
          <p:cNvSpPr>
            <a:spLocks noGrp="1"/>
          </p:cNvSpPr>
          <p:nvPr>
            <p:ph type="sldNum" sz="quarter" idx="10"/>
          </p:nvPr>
        </p:nvSpPr>
        <p:spPr/>
        <p:txBody>
          <a:bodyPr/>
          <a:lstStyle/>
          <a:p>
            <a:fld id="{3F297B0D-1C68-431C-840A-A0B83DA87492}" type="slidenum">
              <a:rPr lang="en-US" smtClean="0"/>
              <a:t>79</a:t>
            </a:fld>
            <a:endParaRPr lang="en-US"/>
          </a:p>
        </p:txBody>
      </p:sp>
    </p:spTree>
    <p:extLst>
      <p:ext uri="{BB962C8B-B14F-4D97-AF65-F5344CB8AC3E}">
        <p14:creationId xmlns:p14="http://schemas.microsoft.com/office/powerpoint/2010/main" val="4108383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on this topic resource the AFCU </a:t>
            </a:r>
            <a:r>
              <a:rPr lang="en-US" b="1" dirty="0"/>
              <a:t>“Franciscan Reflections on Creation” </a:t>
            </a:r>
            <a:r>
              <a:rPr lang="en-US" dirty="0"/>
              <a:t>Module 5 found on their website.</a:t>
            </a:r>
          </a:p>
          <a:p>
            <a:r>
              <a:rPr lang="en-US" dirty="0"/>
              <a:t>Sources</a:t>
            </a:r>
          </a:p>
          <a:p>
            <a:pPr defTabSz="900486">
              <a:defRPr/>
            </a:pPr>
            <a:r>
              <a:rPr lang="en-US" dirty="0"/>
              <a:t>3.</a:t>
            </a:r>
            <a:r>
              <a:rPr lang="en-US" baseline="0" dirty="0"/>
              <a:t> </a:t>
            </a:r>
            <a:r>
              <a:rPr lang="en-US" b="1" i="1" baseline="0" dirty="0"/>
              <a:t>The Franciscan Intellectual Tradition:  Washington Theological Union Symposium Papers 2001</a:t>
            </a:r>
            <a:r>
              <a:rPr lang="en-US" b="0" i="0" baseline="0" dirty="0"/>
              <a:t>, ed. Elise </a:t>
            </a:r>
            <a:r>
              <a:rPr lang="en-US" b="0" i="0" baseline="0" dirty="0" err="1"/>
              <a:t>Saggau</a:t>
            </a:r>
            <a:r>
              <a:rPr lang="en-US" b="0" i="0" baseline="0" dirty="0"/>
              <a:t>, O. S. F. (2002) </a:t>
            </a:r>
            <a:r>
              <a:rPr lang="en-US" b="0" i="0" baseline="0" dirty="0" err="1"/>
              <a:t>Bookmasters</a:t>
            </a:r>
            <a:r>
              <a:rPr lang="en-US" b="0" i="0" baseline="0" dirty="0"/>
              <a:t> Inc.  Mansfield, OH.</a:t>
            </a:r>
          </a:p>
          <a:p>
            <a:endParaRPr lang="en-US" dirty="0"/>
          </a:p>
        </p:txBody>
      </p:sp>
      <p:sp>
        <p:nvSpPr>
          <p:cNvPr id="4" name="Slide Number Placeholder 3"/>
          <p:cNvSpPr>
            <a:spLocks noGrp="1"/>
          </p:cNvSpPr>
          <p:nvPr>
            <p:ph type="sldNum" sz="quarter" idx="10"/>
          </p:nvPr>
        </p:nvSpPr>
        <p:spPr/>
        <p:txBody>
          <a:bodyPr/>
          <a:lstStyle/>
          <a:p>
            <a:fld id="{3F297B0D-1C68-431C-840A-A0B83DA87492}" type="slidenum">
              <a:rPr lang="en-US" smtClean="0"/>
              <a:t>80</a:t>
            </a:fld>
            <a:endParaRPr lang="en-US"/>
          </a:p>
        </p:txBody>
      </p:sp>
    </p:spTree>
    <p:extLst>
      <p:ext uri="{BB962C8B-B14F-4D97-AF65-F5344CB8AC3E}">
        <p14:creationId xmlns:p14="http://schemas.microsoft.com/office/powerpoint/2010/main" val="4200272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Narrated:</a:t>
            </a:r>
          </a:p>
          <a:p>
            <a:pPr defTabSz="914174"/>
            <a:r>
              <a:rPr lang="en-US" dirty="0"/>
              <a:t>“I do not teach this poem in my chemistry and biochemistry courses, yet elements of it are there.  I am careful not to bring too much of my faith into the classroom or laboratory because I do not want to offend or upset my students.  However, I do point out the marvel and wonder of the created world around us.  The strength of the bonds, which leads to the simplicity of the molecules that in turn create the great diversity of cells and organisms. We are studying the principles or laws that govern the formation of these bonds and from this view point, we can see how all creation is in relation to each other.   In this way, I am sharing some of the profound awe that Francis had in the revelations of the relationships in creation in </a:t>
            </a:r>
            <a:r>
              <a:rPr lang="en-US"/>
              <a:t>his time.” </a:t>
            </a:r>
            <a:endParaRPr lang="en-US" dirty="0"/>
          </a:p>
          <a:p>
            <a:endParaRPr lang="en-US" dirty="0"/>
          </a:p>
        </p:txBody>
      </p:sp>
      <p:sp>
        <p:nvSpPr>
          <p:cNvPr id="4" name="Slide Number Placeholder 3"/>
          <p:cNvSpPr>
            <a:spLocks noGrp="1"/>
          </p:cNvSpPr>
          <p:nvPr>
            <p:ph type="sldNum" sz="quarter" idx="10"/>
          </p:nvPr>
        </p:nvSpPr>
        <p:spPr/>
        <p:txBody>
          <a:bodyPr/>
          <a:lstStyle/>
          <a:p>
            <a:fld id="{3F297B0D-1C68-431C-840A-A0B83DA87492}" type="slidenum">
              <a:rPr lang="en-US" smtClean="0"/>
              <a:t>81</a:t>
            </a:fld>
            <a:endParaRPr lang="en-US"/>
          </a:p>
        </p:txBody>
      </p:sp>
    </p:spTree>
    <p:extLst>
      <p:ext uri="{BB962C8B-B14F-4D97-AF65-F5344CB8AC3E}">
        <p14:creationId xmlns:p14="http://schemas.microsoft.com/office/powerpoint/2010/main" val="3116222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sz="1600" b="1" dirty="0"/>
              <a:t>CHARACTERISTICS</a:t>
            </a:r>
          </a:p>
          <a:p>
            <a:pPr algn="ctr"/>
            <a:r>
              <a:rPr lang="en-US" dirty="0"/>
              <a:t>Responding to God’s Love</a:t>
            </a:r>
          </a:p>
          <a:p>
            <a:pPr algn="ctr"/>
            <a:r>
              <a:rPr lang="en-US" dirty="0"/>
              <a:t>Thomas </a:t>
            </a:r>
            <a:r>
              <a:rPr lang="en-US" dirty="0" err="1"/>
              <a:t>Nairn</a:t>
            </a:r>
            <a:r>
              <a:rPr lang="en-US" dirty="0"/>
              <a:t>, OSF &amp; Mary Beth Ingham, CSJ, </a:t>
            </a:r>
          </a:p>
          <a:p>
            <a:pPr algn="ctr"/>
            <a:r>
              <a:rPr lang="en-US" i="1" dirty="0"/>
              <a:t>Franciscan Forum X: Responding to God’s Love</a:t>
            </a:r>
            <a:r>
              <a:rPr lang="en-US" dirty="0"/>
              <a:t>,</a:t>
            </a:r>
          </a:p>
          <a:p>
            <a:pPr algn="ctr"/>
            <a:r>
              <a:rPr lang="en-US" dirty="0"/>
              <a:t> March 29, 2014 </a:t>
            </a:r>
          </a:p>
          <a:p>
            <a:pPr algn="ctr"/>
            <a:r>
              <a:rPr lang="en-US" dirty="0"/>
              <a:t>Colorado Springs, CO</a:t>
            </a:r>
          </a:p>
          <a:p>
            <a:endParaRPr lang="en-US" dirty="0"/>
          </a:p>
          <a:p>
            <a:r>
              <a:rPr lang="en-US" dirty="0"/>
              <a:t>Narration: “This spirituality received its theological articulation in the writings of the early Franciscan masters, including Alexander of Hales, St. Bonaventure and Blessed John Duns </a:t>
            </a:r>
            <a:r>
              <a:rPr lang="en-US" dirty="0" err="1"/>
              <a:t>Scotus</a:t>
            </a:r>
            <a:r>
              <a:rPr lang="en-US" dirty="0"/>
              <a:t>, who grounded their work in a theology of the Trinity which sees God as self-diffusive goodness and insists that God’s very nature is relational.  This strong Trinitarian emphasis is complemented by an equally strong Christological emphasis, centering particularly on the Incarnation, which those Franciscans have described in terms of God’s sharing this diffusive goodness in that union with creation that could return love in a supreme way.</a:t>
            </a:r>
            <a:r>
              <a:rPr lang="en-US" baseline="30000" dirty="0"/>
              <a:t>1 </a:t>
            </a:r>
            <a:r>
              <a:rPr lang="en-US" dirty="0"/>
              <a:t> These masters understand Christian morality therefore as a response to the extravagant love of God.  Without denying human limitations and sin, the Franciscan tradition offers the Church an aesthetic moral vision in which humanity is called to reflect the beauty of God.” </a:t>
            </a:r>
          </a:p>
          <a:p>
            <a:endParaRPr lang="en-US" dirty="0"/>
          </a:p>
          <a:p>
            <a:pPr defTabSz="895838">
              <a:defRPr/>
            </a:pPr>
            <a:endParaRPr lang="en-US" dirty="0"/>
          </a:p>
          <a:p>
            <a:pPr defTabSz="895838">
              <a:defRPr/>
            </a:pPr>
            <a:r>
              <a:rPr lang="en-US" dirty="0"/>
              <a:t>-</a:t>
            </a:r>
            <a:r>
              <a:rPr lang="en-US" baseline="30000" dirty="0"/>
              <a:t>----------------------------------------------</a:t>
            </a:r>
          </a:p>
          <a:p>
            <a:pPr defTabSz="895838">
              <a:defRPr/>
            </a:pPr>
            <a:r>
              <a:rPr lang="en-US" baseline="30000" dirty="0"/>
              <a:t>1</a:t>
            </a:r>
            <a:r>
              <a:rPr lang="en-US" dirty="0"/>
              <a:t>See</a:t>
            </a:r>
            <a:r>
              <a:rPr lang="en-US" baseline="30000" dirty="0"/>
              <a:t> </a:t>
            </a:r>
            <a:r>
              <a:rPr lang="en-US" dirty="0"/>
              <a:t>John Duns </a:t>
            </a:r>
            <a:r>
              <a:rPr lang="en-US" dirty="0" err="1"/>
              <a:t>Scotus</a:t>
            </a:r>
            <a:r>
              <a:rPr lang="en-US" dirty="0"/>
              <a:t>, </a:t>
            </a:r>
            <a:r>
              <a:rPr lang="en-US" i="1" dirty="0" err="1"/>
              <a:t>Reprtatio</a:t>
            </a:r>
            <a:r>
              <a:rPr lang="en-US" i="1" dirty="0"/>
              <a:t> </a:t>
            </a:r>
            <a:r>
              <a:rPr lang="en-US" i="1" dirty="0" err="1"/>
              <a:t>Parisiensis</a:t>
            </a:r>
            <a:r>
              <a:rPr lang="en-US" i="1" dirty="0"/>
              <a:t> </a:t>
            </a:r>
            <a:r>
              <a:rPr lang="en-US" dirty="0"/>
              <a:t>II, d. 20, q. 4, 5.</a:t>
            </a:r>
          </a:p>
          <a:p>
            <a:pPr defTabSz="895838">
              <a:defRPr/>
            </a:pPr>
            <a:endParaRPr lang="en-US" dirty="0"/>
          </a:p>
          <a:p>
            <a:pPr defTabSz="895838">
              <a:defRPr/>
            </a:pPr>
            <a:endParaRPr lang="en-US" dirty="0"/>
          </a:p>
          <a:p>
            <a:endParaRPr lang="en-US" dirty="0"/>
          </a:p>
        </p:txBody>
      </p:sp>
      <p:sp>
        <p:nvSpPr>
          <p:cNvPr id="4" name="Slide Number Placeholder 3"/>
          <p:cNvSpPr>
            <a:spLocks noGrp="1"/>
          </p:cNvSpPr>
          <p:nvPr>
            <p:ph type="sldNum" sz="quarter" idx="10"/>
          </p:nvPr>
        </p:nvSpPr>
        <p:spPr/>
        <p:txBody>
          <a:bodyPr/>
          <a:lstStyle/>
          <a:p>
            <a:fld id="{1A61537B-95E0-4162-B868-A63FF18B4529}"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449207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gn="ctr" defTabSz="895838">
              <a:defRPr/>
            </a:pPr>
            <a:r>
              <a:rPr lang="en-US" sz="1600" b="1" dirty="0"/>
              <a:t>CHARACTERISTICS presented at </a:t>
            </a:r>
            <a:r>
              <a:rPr lang="en-US" sz="1600" i="1" dirty="0"/>
              <a:t>Franciscan Forum X: Responding to God’s Love</a:t>
            </a:r>
            <a:r>
              <a:rPr lang="en-US" sz="1600" dirty="0"/>
              <a:t>,  over March 29, 2014 at Colorado Springs, CO</a:t>
            </a:r>
          </a:p>
          <a:p>
            <a:pPr algn="ctr" defTabSz="895838">
              <a:defRPr/>
            </a:pPr>
            <a:r>
              <a:rPr lang="en-US" sz="1600" dirty="0"/>
              <a:t>  by: </a:t>
            </a:r>
            <a:r>
              <a:rPr lang="en-US" dirty="0"/>
              <a:t>Thomas </a:t>
            </a:r>
            <a:r>
              <a:rPr lang="en-US" dirty="0" err="1"/>
              <a:t>Nairn</a:t>
            </a:r>
            <a:r>
              <a:rPr lang="en-US" dirty="0"/>
              <a:t>, OFM &amp; Mary Beth Ingham, CSJ, Joseph </a:t>
            </a:r>
            <a:r>
              <a:rPr lang="en-US" dirty="0" err="1"/>
              <a:t>Chinnici</a:t>
            </a:r>
            <a:r>
              <a:rPr lang="en-US" dirty="0"/>
              <a:t>, OFM</a:t>
            </a:r>
          </a:p>
          <a:p>
            <a:endParaRPr lang="en-US" dirty="0"/>
          </a:p>
          <a:p>
            <a:r>
              <a:rPr lang="en-US" dirty="0"/>
              <a:t>      These characteristics may be articulated in the following manner (The Franciscan Moral Vision: Responding to God’s Love edited by Thomas A. </a:t>
            </a:r>
            <a:r>
              <a:rPr lang="en-US" dirty="0" err="1"/>
              <a:t>Nairn</a:t>
            </a:r>
            <a:r>
              <a:rPr lang="en-US" dirty="0"/>
              <a:t>, OFM, Franciscan Institute Publications, 2013):</a:t>
            </a:r>
          </a:p>
          <a:p>
            <a:endParaRPr lang="en-US" dirty="0"/>
          </a:p>
          <a:p>
            <a:r>
              <a:rPr lang="en-US" dirty="0"/>
              <a:t>Characteristic #1: The Franciscan moral vision affirms on the human level that there is a mirroring of the free and self-giving exchange of Father, Son, and Holy Spirit that calls people to live in free and self-giving relationships of mutuality.</a:t>
            </a:r>
          </a:p>
          <a:p>
            <a:endParaRPr lang="en-US" sz="400" dirty="0"/>
          </a:p>
          <a:p>
            <a:r>
              <a:rPr lang="en-US" dirty="0"/>
              <a:t>Characteristic #2: The Franciscan moral vision emphasizes a dynamic realization of creative and loving freedom in response to God’s love.</a:t>
            </a:r>
          </a:p>
          <a:p>
            <a:endParaRPr lang="en-US" dirty="0"/>
          </a:p>
          <a:p>
            <a:pPr defTabSz="895838">
              <a:defRPr/>
            </a:pPr>
            <a:r>
              <a:rPr lang="en-US" dirty="0"/>
              <a:t>Characteristic #3: The Franciscan moral vision recognizes each person as an Image of God.  Since each person reflects the creativity of God in an individualized ay, each person must be treated with profound respect.</a:t>
            </a:r>
          </a:p>
          <a:p>
            <a:pPr defTabSz="895838">
              <a:defRPr/>
            </a:pPr>
            <a:endParaRPr lang="en-US" dirty="0"/>
          </a:p>
          <a:p>
            <a:pPr defTabSz="895838">
              <a:defRPr/>
            </a:pPr>
            <a:r>
              <a:rPr lang="en-US" dirty="0"/>
              <a:t>Characteristic #4: The Franciscan moral vision is Christological in its emphasis on the Exemplarity of Christ and upon the </a:t>
            </a:r>
            <a:r>
              <a:rPr lang="en-US" dirty="0" err="1"/>
              <a:t>the</a:t>
            </a:r>
            <a:r>
              <a:rPr lang="en-US" dirty="0"/>
              <a:t> Incarnation, Redemption, and Consummation of all things in Christ.  It is thus profoundly Christian and Catholic, respectful of the Church’s  moral Magisterium, but at the same time it is universal and inclusive of all creation.</a:t>
            </a:r>
          </a:p>
          <a:p>
            <a:pPr defTabSz="895838">
              <a:defRPr/>
            </a:pPr>
            <a:endParaRPr lang="en-US" dirty="0"/>
          </a:p>
          <a:p>
            <a:pPr defTabSz="895838">
              <a:defRPr/>
            </a:pPr>
            <a:r>
              <a:rPr lang="en-US" dirty="0"/>
              <a:t>Characteristic #5: The Franciscan moral vision takes into account the issues of time, history, and human contingency.  Human growth means development and conversion.  Human solutions are not perfect but are perfectible.</a:t>
            </a:r>
          </a:p>
          <a:p>
            <a:pPr defTabSz="895838">
              <a:defRPr/>
            </a:pPr>
            <a:endParaRPr lang="en-US" dirty="0"/>
          </a:p>
          <a:p>
            <a:pPr defTabSz="895838">
              <a:defRPr/>
            </a:pPr>
            <a:r>
              <a:rPr lang="en-US" dirty="0"/>
              <a:t>Characteristic #6: At the same time, the Franciscan moral vision accepts an Augustinian vision of the person that recognizes human limitations, including the real limitations of human reason and philosophy, and the reality of sin.</a:t>
            </a:r>
          </a:p>
          <a:p>
            <a:pPr defTabSz="895838">
              <a:defRPr/>
            </a:pPr>
            <a:endParaRPr lang="en-US" dirty="0"/>
          </a:p>
          <a:p>
            <a:pPr defTabSz="895838">
              <a:defRPr/>
            </a:pPr>
            <a:r>
              <a:rPr lang="en-US" dirty="0"/>
              <a:t>Characteristic #7: The Franciscan moral vision is a holistic vision that involves a spiritual discernment by the while person, intellectual, affective, and volitional. It acknowledges the importance of community in discernment.</a:t>
            </a:r>
          </a:p>
          <a:p>
            <a:pPr defTabSz="895838">
              <a:defRPr/>
            </a:pPr>
            <a:endParaRPr lang="en-US" dirty="0"/>
          </a:p>
          <a:p>
            <a:pPr defTabSz="895838">
              <a:defRPr/>
            </a:pPr>
            <a:r>
              <a:rPr lang="en-US" dirty="0"/>
              <a:t>Characteristic #8: The Franciscan moral vision is an aesthetic vision, recognizing that the moral life is one of beauty, reflecting the beauty of God.</a:t>
            </a:r>
          </a:p>
          <a:p>
            <a:pPr defTabSz="895838">
              <a:defRPr/>
            </a:pPr>
            <a:endParaRPr lang="en-US" dirty="0"/>
          </a:p>
          <a:p>
            <a:pPr defTabSz="895838">
              <a:defRPr/>
            </a:pPr>
            <a:r>
              <a:rPr lang="en-US" dirty="0"/>
              <a:t>Characteristic #9: The Franciscan moral vision is more properly understood as a wisdom tradition rather than a scientifically organized system of analytic thought.</a:t>
            </a:r>
          </a:p>
          <a:p>
            <a:pPr defTabSz="895838">
              <a:defRPr/>
            </a:pPr>
            <a:endParaRPr lang="en-US" dirty="0"/>
          </a:p>
          <a:p>
            <a:pPr defTabSz="895838">
              <a:defRPr/>
            </a:pPr>
            <a:r>
              <a:rPr lang="en-US" dirty="0"/>
              <a:t>Characteristic #10: The Franciscan moral vision incorporates within it a tension that arises out of respect for both sides of several polarities – the institutional and charismatic, the universal and particular, the past and the future, the act and the person.  It acknowledges that this tension is part of living as a pilgrim in this world.</a:t>
            </a:r>
          </a:p>
          <a:p>
            <a:pPr defTabSz="895838">
              <a:defRPr/>
            </a:pPr>
            <a:endParaRPr lang="en-US" dirty="0"/>
          </a:p>
          <a:p>
            <a:pPr defTabSz="895838">
              <a:defRPr/>
            </a:pPr>
            <a:r>
              <a:rPr lang="en-US" dirty="0"/>
              <a:t>Characteristic #11: The Franciscan moral vision embodies a distinct social vision that intersects the personal with the political, the individual with the communal, the singular life of virtue with the anticipation of the Reign of God for all.</a:t>
            </a:r>
          </a:p>
          <a:p>
            <a:pPr defTabSz="895838">
              <a:defRPr/>
            </a:pPr>
            <a:endParaRPr lang="en-US" dirty="0"/>
          </a:p>
          <a:p>
            <a:pPr defTabSz="895838">
              <a:defRPr/>
            </a:pPr>
            <a:r>
              <a:rPr lang="en-US" dirty="0"/>
              <a:t>	We do not claim that these characteristics are unique to the Franciscan moral vision and not shared by others.  We do claim, however, that these characteristics</a:t>
            </a:r>
          </a:p>
          <a:p>
            <a:pPr defTabSz="895838">
              <a:defRPr/>
            </a:pPr>
            <a:r>
              <a:rPr lang="en-US" dirty="0"/>
              <a:t>Are essential to the integrity of the Franciscan vision itself.  Without them the vision would cease to exist. </a:t>
            </a:r>
          </a:p>
          <a:p>
            <a:pPr defTabSz="895838">
              <a:defRPr/>
            </a:pPr>
            <a:endParaRPr lang="en-US" dirty="0"/>
          </a:p>
          <a:p>
            <a:pPr defTabSz="895838">
              <a:defRPr/>
            </a:pPr>
            <a:endParaRPr lang="en-US" dirty="0"/>
          </a:p>
          <a:p>
            <a:endParaRPr lang="en-US" dirty="0"/>
          </a:p>
        </p:txBody>
      </p:sp>
      <p:sp>
        <p:nvSpPr>
          <p:cNvPr id="4" name="Slide Number Placeholder 3"/>
          <p:cNvSpPr>
            <a:spLocks noGrp="1"/>
          </p:cNvSpPr>
          <p:nvPr>
            <p:ph type="sldNum" sz="quarter" idx="10"/>
          </p:nvPr>
        </p:nvSpPr>
        <p:spPr/>
        <p:txBody>
          <a:bodyPr/>
          <a:lstStyle/>
          <a:p>
            <a:fld id="{1A61537B-95E0-4162-B868-A63FF18B4529}"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031107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5838">
              <a:defRPr/>
            </a:pPr>
            <a:r>
              <a:rPr lang="en-US" dirty="0"/>
              <a:t>– Thomas </a:t>
            </a:r>
            <a:r>
              <a:rPr lang="en-US" dirty="0" err="1"/>
              <a:t>Nairn</a:t>
            </a:r>
            <a:r>
              <a:rPr lang="en-US" dirty="0"/>
              <a:t>, OSF &amp; Mary Beth Ingham, CSJ, </a:t>
            </a:r>
            <a:r>
              <a:rPr lang="en-US" i="1" dirty="0"/>
              <a:t>Characteristics</a:t>
            </a:r>
            <a:r>
              <a:rPr lang="en-US" dirty="0"/>
              <a:t> handout from </a:t>
            </a:r>
            <a:r>
              <a:rPr lang="en-US" i="1" dirty="0"/>
              <a:t>Franciscan Forum X: Responding to God’s Love</a:t>
            </a:r>
            <a:r>
              <a:rPr lang="en-US" dirty="0"/>
              <a:t>, March 29,  2014 in Colorado Springs, CO</a:t>
            </a:r>
          </a:p>
          <a:p>
            <a:pPr defTabSz="895838">
              <a:defRPr/>
            </a:pPr>
            <a:endParaRPr lang="en-US" dirty="0"/>
          </a:p>
          <a:p>
            <a:r>
              <a:rPr lang="en-US" dirty="0"/>
              <a:t> </a:t>
            </a:r>
          </a:p>
          <a:p>
            <a:r>
              <a:rPr lang="en-US" dirty="0"/>
              <a:t>The full reference</a:t>
            </a:r>
            <a:r>
              <a:rPr lang="en-US" baseline="0" dirty="0"/>
              <a:t> to the Francis quote on </a:t>
            </a:r>
            <a:r>
              <a:rPr lang="en-US" dirty="0"/>
              <a:t> follows: In art he praises the Artist; whatever he discovers in creatures he guides to the Creator.  He rejoices in all the works of the Lord's hands, and through their delightful display he gazes on their life-giving reason and cause.   In beautiful things he discerns/sees Beauty Itself; all good things cry out to him: "The One who made us is the Best."  Following the footprints imprinted on creatures, he follow his Beloved everywhere; out of them all he makes for himself a ladder by which he might reach the Throne."</a:t>
            </a:r>
          </a:p>
          <a:p>
            <a:pPr defTabSz="895838">
              <a:defRPr/>
            </a:pPr>
            <a:endParaRPr lang="en-US" dirty="0"/>
          </a:p>
          <a:p>
            <a:endParaRPr lang="en-US" dirty="0"/>
          </a:p>
        </p:txBody>
      </p:sp>
      <p:sp>
        <p:nvSpPr>
          <p:cNvPr id="4" name="Slide Number Placeholder 3"/>
          <p:cNvSpPr>
            <a:spLocks noGrp="1"/>
          </p:cNvSpPr>
          <p:nvPr>
            <p:ph type="sldNum" sz="quarter" idx="10"/>
          </p:nvPr>
        </p:nvSpPr>
        <p:spPr/>
        <p:txBody>
          <a:bodyPr/>
          <a:lstStyle/>
          <a:p>
            <a:fld id="{1A61537B-95E0-4162-B868-A63FF18B4529}"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934683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r>
              <a:rPr lang="en-US" baseline="0" dirty="0"/>
              <a:t> of sunflowers and poppies in the Assisi valley</a:t>
            </a:r>
            <a:endParaRPr lang="en-US" dirty="0"/>
          </a:p>
        </p:txBody>
      </p:sp>
      <p:sp>
        <p:nvSpPr>
          <p:cNvPr id="4" name="Slide Number Placeholder 3"/>
          <p:cNvSpPr>
            <a:spLocks noGrp="1"/>
          </p:cNvSpPr>
          <p:nvPr>
            <p:ph type="sldNum" sz="quarter" idx="10"/>
          </p:nvPr>
        </p:nvSpPr>
        <p:spPr/>
        <p:txBody>
          <a:bodyPr/>
          <a:lstStyle/>
          <a:p>
            <a:fld id="{1A61537B-95E0-4162-B868-A63FF18B4529}"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591922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r>
              <a:rPr lang="en-US" baseline="0" dirty="0"/>
              <a:t> of sunflowers and poppies in the Assisi valley</a:t>
            </a:r>
            <a:endParaRPr lang="en-US" dirty="0"/>
          </a:p>
        </p:txBody>
      </p:sp>
      <p:sp>
        <p:nvSpPr>
          <p:cNvPr id="4" name="Slide Number Placeholder 3"/>
          <p:cNvSpPr>
            <a:spLocks noGrp="1"/>
          </p:cNvSpPr>
          <p:nvPr>
            <p:ph type="sldNum" sz="quarter" idx="10"/>
          </p:nvPr>
        </p:nvSpPr>
        <p:spPr/>
        <p:txBody>
          <a:bodyPr/>
          <a:lstStyle/>
          <a:p>
            <a:fld id="{1A61537B-95E0-4162-B868-A63FF18B4529}"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591922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9F62B-04CA-514F-90DE-52E5BC5EE3B7}" type="slidenum">
              <a:rPr lang="en-US" smtClean="0"/>
              <a:t>39</a:t>
            </a:fld>
            <a:endParaRPr lang="en-US"/>
          </a:p>
        </p:txBody>
      </p:sp>
    </p:spTree>
    <p:extLst>
      <p:ext uri="{BB962C8B-B14F-4D97-AF65-F5344CB8AC3E}">
        <p14:creationId xmlns:p14="http://schemas.microsoft.com/office/powerpoint/2010/main" val="2521042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9F62B-04CA-514F-90DE-52E5BC5EE3B7}" type="slidenum">
              <a:rPr lang="en-US" smtClean="0"/>
              <a:t>96</a:t>
            </a:fld>
            <a:endParaRPr lang="en-US"/>
          </a:p>
        </p:txBody>
      </p:sp>
    </p:spTree>
    <p:extLst>
      <p:ext uri="{BB962C8B-B14F-4D97-AF65-F5344CB8AC3E}">
        <p14:creationId xmlns:p14="http://schemas.microsoft.com/office/powerpoint/2010/main" val="2527825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1537B-95E0-4162-B868-A63FF18B4529}"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591922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 This lecture, </a:t>
            </a:r>
            <a:r>
              <a:rPr lang="en-US" sz="1200" i="1" dirty="0"/>
              <a:t>The Saint and the Sultan, </a:t>
            </a:r>
            <a:r>
              <a:rPr lang="en-US" sz="1200" dirty="0"/>
              <a:t>can be found at </a:t>
            </a:r>
            <a:r>
              <a:rPr lang="en-US" sz="1200" u="sng" dirty="0">
                <a:hlinkClick r:id="rId3"/>
              </a:rPr>
              <a:t>http://learn.ctu.edu/content/duns-scotus-lecture-saint-and-sultan</a:t>
            </a:r>
            <a:endParaRPr lang="en-US" dirty="0"/>
          </a:p>
        </p:txBody>
      </p:sp>
      <p:sp>
        <p:nvSpPr>
          <p:cNvPr id="4" name="Slide Number Placeholder 3"/>
          <p:cNvSpPr>
            <a:spLocks noGrp="1"/>
          </p:cNvSpPr>
          <p:nvPr>
            <p:ph type="sldNum" sz="quarter" idx="10"/>
          </p:nvPr>
        </p:nvSpPr>
        <p:spPr/>
        <p:txBody>
          <a:bodyPr/>
          <a:lstStyle/>
          <a:p>
            <a:fld id="{D409F62B-04CA-514F-90DE-52E5BC5EE3B7}" type="slidenum">
              <a:rPr lang="en-US" smtClean="0"/>
              <a:t>130</a:t>
            </a:fld>
            <a:endParaRPr lang="en-US"/>
          </a:p>
        </p:txBody>
      </p:sp>
    </p:spTree>
    <p:extLst>
      <p:ext uri="{BB962C8B-B14F-4D97-AF65-F5344CB8AC3E}">
        <p14:creationId xmlns:p14="http://schemas.microsoft.com/office/powerpoint/2010/main" val="1612548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http://famous-</a:t>
            </a:r>
            <a:r>
              <a:rPr lang="en-US" dirty="0" err="1"/>
              <a:t>mathematicians.org</a:t>
            </a:r>
            <a:r>
              <a:rPr lang="en-US" dirty="0"/>
              <a:t>/</a:t>
            </a:r>
            <a:r>
              <a:rPr lang="en-US" dirty="0" err="1"/>
              <a:t>luca-pacioli</a:t>
            </a:r>
            <a:r>
              <a:rPr lang="en-US" dirty="0"/>
              <a:t>/</a:t>
            </a:r>
          </a:p>
          <a:p>
            <a:endParaRPr lang="en-US" dirty="0"/>
          </a:p>
          <a:p>
            <a:r>
              <a:rPr lang="en-US" dirty="0"/>
              <a:t>“</a:t>
            </a:r>
            <a:r>
              <a:rPr lang="en-US" sz="1200" b="0" i="0" kern="1200" dirty="0" err="1">
                <a:solidFill>
                  <a:schemeClr val="tx1"/>
                </a:solidFill>
                <a:effectLst/>
                <a:latin typeface="+mn-lt"/>
                <a:ea typeface="+mn-ea"/>
                <a:cs typeface="+mn-cs"/>
              </a:rPr>
              <a:t>Paciolo</a:t>
            </a:r>
            <a:r>
              <a:rPr lang="en-US" sz="1200" b="0" i="0" kern="1200" dirty="0">
                <a:solidFill>
                  <a:schemeClr val="tx1"/>
                </a:solidFill>
                <a:effectLst/>
                <a:latin typeface="+mn-lt"/>
                <a:ea typeface="+mn-ea"/>
                <a:cs typeface="+mn-cs"/>
              </a:rPr>
              <a:t> also wrote a treatise on magic and mathematics, notable for being the first known guide to performing card tricks. As well as instructions on juggling and fire-eating, the book also included a collection of mathematical puzzles. For unknown reasons, it was never published in </a:t>
            </a:r>
            <a:r>
              <a:rPr lang="en-US" sz="1200" b="0" i="0" kern="1200" dirty="0" err="1">
                <a:solidFill>
                  <a:schemeClr val="tx1"/>
                </a:solidFill>
                <a:effectLst/>
                <a:latin typeface="+mn-lt"/>
                <a:ea typeface="+mn-ea"/>
                <a:cs typeface="+mn-cs"/>
              </a:rPr>
              <a:t>Paciolo’s</a:t>
            </a:r>
            <a:r>
              <a:rPr lang="en-US" sz="1200" b="0" i="0" kern="1200" dirty="0">
                <a:solidFill>
                  <a:schemeClr val="tx1"/>
                </a:solidFill>
                <a:effectLst/>
                <a:latin typeface="+mn-lt"/>
                <a:ea typeface="+mn-ea"/>
                <a:cs typeface="+mn-cs"/>
              </a:rPr>
              <a:t> lifetime, languishing in Bologna University’s archives and appearing in English only in 2007.</a:t>
            </a:r>
          </a:p>
          <a:p>
            <a:r>
              <a:rPr lang="en-US" sz="1200" b="0" i="0" kern="1200" dirty="0">
                <a:solidFill>
                  <a:schemeClr val="tx1"/>
                </a:solidFill>
                <a:effectLst/>
                <a:latin typeface="+mn-lt"/>
                <a:ea typeface="+mn-ea"/>
                <a:cs typeface="+mn-cs"/>
              </a:rPr>
              <a:t>He also translated the </a:t>
            </a:r>
            <a:r>
              <a:rPr lang="en-US" sz="1200" b="0" i="1" kern="1200" dirty="0">
                <a:solidFill>
                  <a:schemeClr val="tx1"/>
                </a:solidFill>
                <a:effectLst/>
                <a:latin typeface="+mn-lt"/>
                <a:ea typeface="+mn-ea"/>
                <a:cs typeface="+mn-cs"/>
              </a:rPr>
              <a:t>Elements of Euclid</a:t>
            </a:r>
            <a:r>
              <a:rPr lang="en-US" sz="1200" b="0" i="0" kern="1200" dirty="0">
                <a:solidFill>
                  <a:schemeClr val="tx1"/>
                </a:solidFill>
                <a:effectLst/>
                <a:latin typeface="+mn-lt"/>
                <a:ea typeface="+mn-ea"/>
                <a:cs typeface="+mn-cs"/>
              </a:rPr>
              <a:t> and wrote a book about the application of proportion in architecture. This book is notable for its early use of </a:t>
            </a:r>
            <a:r>
              <a:rPr lang="en-US" sz="1200" b="0" i="0" kern="1200" dirty="0" err="1">
                <a:solidFill>
                  <a:schemeClr val="tx1"/>
                </a:solidFill>
                <a:effectLst/>
                <a:latin typeface="+mn-lt"/>
                <a:ea typeface="+mn-ea"/>
                <a:cs typeface="+mn-cs"/>
              </a:rPr>
              <a:t>skeletonic</a:t>
            </a:r>
            <a:r>
              <a:rPr lang="en-US" sz="1200" b="0" i="0" kern="1200" dirty="0">
                <a:solidFill>
                  <a:schemeClr val="tx1"/>
                </a:solidFill>
                <a:effectLst/>
                <a:latin typeface="+mn-lt"/>
                <a:ea typeface="+mn-ea"/>
                <a:cs typeface="+mn-cs"/>
              </a:rPr>
              <a:t> solids and for discussing the use of perspective in painting.”</a:t>
            </a:r>
            <a:endParaRPr lang="en-US" dirty="0"/>
          </a:p>
          <a:p>
            <a:endParaRPr lang="en-US" dirty="0"/>
          </a:p>
          <a:p>
            <a:r>
              <a:rPr lang="en-US" dirty="0"/>
              <a:t>http://www-</a:t>
            </a:r>
            <a:r>
              <a:rPr lang="en-US" dirty="0" err="1"/>
              <a:t>groups.dcs.st</a:t>
            </a:r>
            <a:r>
              <a:rPr lang="en-US" dirty="0"/>
              <a:t>-</a:t>
            </a:r>
            <a:r>
              <a:rPr lang="en-US" dirty="0" err="1"/>
              <a:t>and.ac.uk</a:t>
            </a:r>
            <a:r>
              <a:rPr lang="en-US" dirty="0"/>
              <a:t>/history/Biographies/</a:t>
            </a:r>
            <a:r>
              <a:rPr lang="en-US" dirty="0" err="1"/>
              <a:t>Pacioli.html</a:t>
            </a:r>
            <a:endParaRPr lang="en-US" dirty="0"/>
          </a:p>
          <a:p>
            <a:endParaRPr lang="en-US" dirty="0"/>
          </a:p>
          <a:p>
            <a:r>
              <a:rPr lang="en-US" dirty="0"/>
              <a:t>“</a:t>
            </a:r>
            <a:r>
              <a:rPr lang="en-US" sz="1200" b="0" i="0" kern="1200" dirty="0">
                <a:solidFill>
                  <a:schemeClr val="tx1"/>
                </a:solidFill>
                <a:effectLst/>
                <a:latin typeface="+mn-lt"/>
                <a:ea typeface="+mn-ea"/>
                <a:cs typeface="+mn-cs"/>
              </a:rPr>
              <a:t>At Milan </a:t>
            </a:r>
            <a:r>
              <a:rPr lang="en-US" sz="1200" b="0" i="0" kern="1200" dirty="0" err="1">
                <a:solidFill>
                  <a:schemeClr val="tx1"/>
                </a:solidFill>
                <a:effectLst/>
                <a:latin typeface="+mn-lt"/>
                <a:ea typeface="+mn-ea"/>
                <a:cs typeface="+mn-cs"/>
              </a:rPr>
              <a:t>Pacioli</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3"/>
              </a:rPr>
              <a:t>Leonardo</a:t>
            </a:r>
            <a:r>
              <a:rPr lang="en-US" sz="1200" b="0" i="0" kern="1200" dirty="0">
                <a:solidFill>
                  <a:schemeClr val="tx1"/>
                </a:solidFill>
                <a:effectLst/>
                <a:latin typeface="+mn-lt"/>
                <a:ea typeface="+mn-ea"/>
                <a:cs typeface="+mn-cs"/>
              </a:rPr>
              <a:t> quickly became close friends. Mathematics and art were topics which they discussed at length, both gaining greatly from the other. At this time </a:t>
            </a:r>
            <a:r>
              <a:rPr lang="en-US" sz="1200" b="0" i="0" kern="1200" dirty="0" err="1">
                <a:solidFill>
                  <a:schemeClr val="tx1"/>
                </a:solidFill>
                <a:effectLst/>
                <a:latin typeface="+mn-lt"/>
                <a:ea typeface="+mn-ea"/>
                <a:cs typeface="+mn-cs"/>
              </a:rPr>
              <a:t>Pacioli</a:t>
            </a:r>
            <a:r>
              <a:rPr lang="en-US" sz="1200" b="0" i="0" kern="1200" dirty="0">
                <a:solidFill>
                  <a:schemeClr val="tx1"/>
                </a:solidFill>
                <a:effectLst/>
                <a:latin typeface="+mn-lt"/>
                <a:ea typeface="+mn-ea"/>
                <a:cs typeface="+mn-cs"/>
              </a:rPr>
              <a:t> began work on the second of his two famous works, </a:t>
            </a:r>
            <a:r>
              <a:rPr lang="en-US" sz="1200" b="0" i="1" kern="1200" dirty="0" err="1">
                <a:solidFill>
                  <a:schemeClr val="tx1"/>
                </a:solidFill>
                <a:effectLst/>
                <a:latin typeface="+mn-lt"/>
                <a:ea typeface="+mn-ea"/>
                <a:cs typeface="+mn-cs"/>
              </a:rPr>
              <a:t>Divina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proportione</a:t>
            </a:r>
            <a:r>
              <a:rPr lang="en-US" sz="1200" b="0" i="0" kern="1200" dirty="0">
                <a:solidFill>
                  <a:schemeClr val="tx1"/>
                </a:solidFill>
                <a:effectLst/>
                <a:latin typeface="+mn-lt"/>
                <a:ea typeface="+mn-ea"/>
                <a:cs typeface="+mn-cs"/>
              </a:rPr>
              <a:t> and the figures for the text were drawn by </a:t>
            </a:r>
            <a:r>
              <a:rPr lang="en-US" sz="1200" b="0" i="0" u="none" strike="noStrike" kern="1200" dirty="0">
                <a:solidFill>
                  <a:schemeClr val="tx1"/>
                </a:solidFill>
                <a:effectLst/>
                <a:latin typeface="+mn-lt"/>
                <a:ea typeface="+mn-ea"/>
                <a:cs typeface="+mn-cs"/>
                <a:hlinkClick r:id="rId3"/>
              </a:rPr>
              <a:t>Leonardo</a:t>
            </a:r>
            <a:r>
              <a:rPr lang="en-US" sz="1200" b="0" i="0" kern="1200" dirty="0">
                <a:solidFill>
                  <a:schemeClr val="tx1"/>
                </a:solidFill>
                <a:effectLst/>
                <a:latin typeface="+mn-lt"/>
                <a:ea typeface="+mn-ea"/>
                <a:cs typeface="+mn-cs"/>
              </a:rPr>
              <a:t>. Few mathematicians can have had a more talented illustrator for their book! The book which </a:t>
            </a:r>
            <a:r>
              <a:rPr lang="en-US" sz="1200" b="0" i="0" kern="1200" dirty="0" err="1">
                <a:solidFill>
                  <a:schemeClr val="tx1"/>
                </a:solidFill>
                <a:effectLst/>
                <a:latin typeface="+mn-lt"/>
                <a:ea typeface="+mn-ea"/>
                <a:cs typeface="+mn-cs"/>
              </a:rPr>
              <a:t>Pacioli</a:t>
            </a:r>
            <a:r>
              <a:rPr lang="en-US" sz="1200" b="0" i="0" kern="1200" dirty="0">
                <a:solidFill>
                  <a:schemeClr val="tx1"/>
                </a:solidFill>
                <a:effectLst/>
                <a:latin typeface="+mn-lt"/>
                <a:ea typeface="+mn-ea"/>
                <a:cs typeface="+mn-cs"/>
              </a:rPr>
              <a:t> worked on during 1497 would eventually form the first of three books which he published in 1509 under the title </a:t>
            </a:r>
            <a:r>
              <a:rPr lang="en-US" sz="1200" b="0" i="1" kern="1200" dirty="0" err="1">
                <a:solidFill>
                  <a:schemeClr val="tx1"/>
                </a:solidFill>
                <a:effectLst/>
                <a:latin typeface="+mn-lt"/>
                <a:ea typeface="+mn-ea"/>
                <a:cs typeface="+mn-cs"/>
              </a:rPr>
              <a:t>Divina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proportione</a:t>
            </a:r>
            <a:r>
              <a:rPr lang="en-US" sz="1200" b="0" i="0" kern="1200" dirty="0">
                <a:solidFill>
                  <a:schemeClr val="tx1"/>
                </a:solidFill>
                <a:effectLst/>
                <a:latin typeface="+mn-lt"/>
                <a:ea typeface="+mn-ea"/>
                <a:cs typeface="+mn-cs"/>
              </a:rPr>
              <a:t> (see for example [</a:t>
            </a:r>
            <a:r>
              <a:rPr lang="en-US" sz="1200" b="0" i="0" u="none" strike="noStrike"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This was the first of the three books which finally made up this treatise, and it studied the 'Divine Proportion' or '</a:t>
            </a:r>
            <a:r>
              <a:rPr lang="en-US" sz="1200" b="0" i="0" u="none" strike="noStrike" kern="1200" dirty="0">
                <a:solidFill>
                  <a:schemeClr val="tx1"/>
                </a:solidFill>
                <a:effectLst/>
                <a:latin typeface="+mn-lt"/>
                <a:ea typeface="+mn-ea"/>
                <a:cs typeface="+mn-cs"/>
              </a:rPr>
              <a:t>golden ratio</a:t>
            </a:r>
            <a:r>
              <a:rPr lang="en-US" sz="1200" b="0" i="0" kern="1200" dirty="0">
                <a:solidFill>
                  <a:schemeClr val="tx1"/>
                </a:solidFill>
                <a:effectLst/>
                <a:latin typeface="+mn-lt"/>
                <a:ea typeface="+mn-ea"/>
                <a:cs typeface="+mn-cs"/>
              </a:rPr>
              <a:t>' which is the ratio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It contains the theorems of </a:t>
            </a:r>
            <a:r>
              <a:rPr lang="en-US" sz="1200" b="0" i="0" u="none" strike="noStrike" kern="1200" dirty="0" err="1">
                <a:solidFill>
                  <a:schemeClr val="tx1"/>
                </a:solidFill>
                <a:effectLst/>
                <a:latin typeface="+mn-lt"/>
                <a:ea typeface="+mn-ea"/>
                <a:cs typeface="+mn-cs"/>
                <a:hlinkClick r:id="rId4"/>
              </a:rPr>
              <a:t>Euclid</a:t>
            </a:r>
            <a:r>
              <a:rPr lang="en-US" sz="1200" b="0" i="0" kern="1200" dirty="0" err="1">
                <a:solidFill>
                  <a:schemeClr val="tx1"/>
                </a:solidFill>
                <a:effectLst/>
                <a:latin typeface="+mn-lt"/>
                <a:ea typeface="+mn-ea"/>
                <a:cs typeface="+mn-cs"/>
              </a:rPr>
              <a:t>which</a:t>
            </a:r>
            <a:r>
              <a:rPr lang="en-US" sz="1200" b="0" i="0" kern="1200" dirty="0">
                <a:solidFill>
                  <a:schemeClr val="tx1"/>
                </a:solidFill>
                <a:effectLst/>
                <a:latin typeface="+mn-lt"/>
                <a:ea typeface="+mn-ea"/>
                <a:cs typeface="+mn-cs"/>
              </a:rPr>
              <a:t> relate to this ratio, and it also studies regular and </a:t>
            </a:r>
            <a:r>
              <a:rPr lang="en-US" sz="1200" b="0" i="0" kern="1200" dirty="0" err="1">
                <a:solidFill>
                  <a:schemeClr val="tx1"/>
                </a:solidFill>
                <a:effectLst/>
                <a:latin typeface="+mn-lt"/>
                <a:ea typeface="+mn-ea"/>
                <a:cs typeface="+mn-cs"/>
              </a:rPr>
              <a:t>semiregular</a:t>
            </a:r>
            <a:r>
              <a:rPr lang="en-US" sz="1200" b="0" i="0" kern="1200" dirty="0">
                <a:solidFill>
                  <a:schemeClr val="tx1"/>
                </a:solidFill>
                <a:effectLst/>
                <a:latin typeface="+mn-lt"/>
                <a:ea typeface="+mn-ea"/>
                <a:cs typeface="+mn-cs"/>
              </a:rPr>
              <a:t> polygons (see in particular [</a:t>
            </a:r>
            <a:r>
              <a:rPr lang="en-US" sz="1200" b="0" i="0" u="none" strike="noStrike" kern="12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for a discussion of </a:t>
            </a:r>
            <a:r>
              <a:rPr lang="en-US" sz="1200" b="0" i="0" kern="1200" dirty="0" err="1">
                <a:solidFill>
                  <a:schemeClr val="tx1"/>
                </a:solidFill>
                <a:effectLst/>
                <a:latin typeface="+mn-lt"/>
                <a:ea typeface="+mn-ea"/>
                <a:cs typeface="+mn-cs"/>
              </a:rPr>
              <a:t>Pacioli's</a:t>
            </a:r>
            <a:r>
              <a:rPr lang="en-US" sz="1200" b="0" i="0" kern="1200" dirty="0">
                <a:solidFill>
                  <a:schemeClr val="tx1"/>
                </a:solidFill>
                <a:effectLst/>
                <a:latin typeface="+mn-lt"/>
                <a:ea typeface="+mn-ea"/>
                <a:cs typeface="+mn-cs"/>
              </a:rPr>
              <a:t> work on regular polygons). Clearly the interest of </a:t>
            </a:r>
            <a:r>
              <a:rPr lang="en-US" sz="1200" b="0" i="0" u="none" strike="noStrike" kern="1200" dirty="0">
                <a:solidFill>
                  <a:schemeClr val="tx1"/>
                </a:solidFill>
                <a:effectLst/>
                <a:latin typeface="+mn-lt"/>
                <a:ea typeface="+mn-ea"/>
                <a:cs typeface="+mn-cs"/>
                <a:hlinkClick r:id="rId3"/>
              </a:rPr>
              <a:t>Leonardo</a:t>
            </a:r>
            <a:r>
              <a:rPr lang="en-US" sz="1200" b="0" i="0" kern="1200" dirty="0">
                <a:solidFill>
                  <a:schemeClr val="tx1"/>
                </a:solidFill>
                <a:effectLst/>
                <a:latin typeface="+mn-lt"/>
                <a:ea typeface="+mn-ea"/>
                <a:cs typeface="+mn-cs"/>
              </a:rPr>
              <a:t> in this aesthetically satisfying ratio both from a mathematical and artistic point of view was an important influence on the work. The golden ratio was also of importance in architectural design and this topic was to form the second part of the treatise which </a:t>
            </a:r>
            <a:r>
              <a:rPr lang="en-US" sz="1200" b="0" i="0" kern="1200" dirty="0" err="1">
                <a:solidFill>
                  <a:schemeClr val="tx1"/>
                </a:solidFill>
                <a:effectLst/>
                <a:latin typeface="+mn-lt"/>
                <a:ea typeface="+mn-ea"/>
                <a:cs typeface="+mn-cs"/>
              </a:rPr>
              <a:t>Pacioli</a:t>
            </a:r>
            <a:r>
              <a:rPr lang="en-US" sz="1200" b="0" i="0" kern="1200" dirty="0">
                <a:solidFill>
                  <a:schemeClr val="tx1"/>
                </a:solidFill>
                <a:effectLst/>
                <a:latin typeface="+mn-lt"/>
                <a:ea typeface="+mn-ea"/>
                <a:cs typeface="+mn-cs"/>
              </a:rPr>
              <a:t> wrote later. The third book in the treatise was a translation into Italian of one of </a:t>
            </a:r>
            <a:r>
              <a:rPr lang="en-US" sz="1200" b="0" i="0" u="none" strike="noStrike" kern="1200" dirty="0">
                <a:solidFill>
                  <a:schemeClr val="tx1"/>
                </a:solidFill>
                <a:effectLst/>
                <a:latin typeface="+mn-lt"/>
                <a:ea typeface="+mn-ea"/>
                <a:cs typeface="+mn-cs"/>
                <a:hlinkClick r:id="rId5"/>
              </a:rPr>
              <a:t>della Francesca</a:t>
            </a:r>
            <a:r>
              <a:rPr lang="en-US" sz="1200" b="0" i="0" kern="1200" dirty="0">
                <a:solidFill>
                  <a:schemeClr val="tx1"/>
                </a:solidFill>
                <a:effectLst/>
                <a:latin typeface="+mn-lt"/>
                <a:ea typeface="+mn-ea"/>
                <a:cs typeface="+mn-cs"/>
              </a:rPr>
              <a:t>'s works.”</a:t>
            </a:r>
            <a:endParaRPr lang="en-US" dirty="0"/>
          </a:p>
        </p:txBody>
      </p:sp>
      <p:sp>
        <p:nvSpPr>
          <p:cNvPr id="4" name="Slide Number Placeholder 3"/>
          <p:cNvSpPr>
            <a:spLocks noGrp="1"/>
          </p:cNvSpPr>
          <p:nvPr>
            <p:ph type="sldNum" sz="quarter" idx="10"/>
          </p:nvPr>
        </p:nvSpPr>
        <p:spPr/>
        <p:txBody>
          <a:bodyPr/>
          <a:lstStyle/>
          <a:p>
            <a:fld id="{D409F62B-04CA-514F-90DE-52E5BC5EE3B7}" type="slidenum">
              <a:rPr lang="en-US" smtClean="0"/>
              <a:t>137</a:t>
            </a:fld>
            <a:endParaRPr lang="en-US"/>
          </a:p>
        </p:txBody>
      </p:sp>
    </p:spTree>
    <p:extLst>
      <p:ext uri="{BB962C8B-B14F-4D97-AF65-F5344CB8AC3E}">
        <p14:creationId xmlns:p14="http://schemas.microsoft.com/office/powerpoint/2010/main" val="1919862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9F62B-04CA-514F-90DE-52E5BC5EE3B7}" type="slidenum">
              <a:rPr lang="en-US" smtClean="0"/>
              <a:t>138</a:t>
            </a:fld>
            <a:endParaRPr lang="en-US"/>
          </a:p>
        </p:txBody>
      </p:sp>
    </p:spTree>
    <p:extLst>
      <p:ext uri="{BB962C8B-B14F-4D97-AF65-F5344CB8AC3E}">
        <p14:creationId xmlns:p14="http://schemas.microsoft.com/office/powerpoint/2010/main" val="2041056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http://www.thegreatideas.org/</a:t>
            </a:r>
          </a:p>
        </p:txBody>
      </p:sp>
      <p:sp>
        <p:nvSpPr>
          <p:cNvPr id="4" name="Slide Number Placeholder 3"/>
          <p:cNvSpPr>
            <a:spLocks noGrp="1"/>
          </p:cNvSpPr>
          <p:nvPr>
            <p:ph type="sldNum" sz="quarter" idx="10"/>
          </p:nvPr>
        </p:nvSpPr>
        <p:spPr/>
        <p:txBody>
          <a:bodyPr/>
          <a:lstStyle/>
          <a:p>
            <a:fld id="{D409F62B-04CA-514F-90DE-52E5BC5EE3B7}" type="slidenum">
              <a:rPr lang="en-US" smtClean="0"/>
              <a:t>139</a:t>
            </a:fld>
            <a:endParaRPr lang="en-US"/>
          </a:p>
        </p:txBody>
      </p:sp>
    </p:spTree>
    <p:extLst>
      <p:ext uri="{BB962C8B-B14F-4D97-AF65-F5344CB8AC3E}">
        <p14:creationId xmlns:p14="http://schemas.microsoft.com/office/powerpoint/2010/main" val="691009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www.prnewswire.com</a:t>
            </a:r>
            <a:r>
              <a:rPr lang="en-US" dirty="0"/>
              <a:t>/news-releases/holy-name-province-announces-text-a-prayer-intention-to-a-franciscan-friar-to-celebrate-the-new-year-186071202.html</a:t>
            </a:r>
          </a:p>
        </p:txBody>
      </p:sp>
      <p:sp>
        <p:nvSpPr>
          <p:cNvPr id="4" name="Slide Number Placeholder 3"/>
          <p:cNvSpPr>
            <a:spLocks noGrp="1"/>
          </p:cNvSpPr>
          <p:nvPr>
            <p:ph type="sldNum" sz="quarter" idx="10"/>
          </p:nvPr>
        </p:nvSpPr>
        <p:spPr/>
        <p:txBody>
          <a:bodyPr/>
          <a:lstStyle/>
          <a:p>
            <a:fld id="{D409F62B-04CA-514F-90DE-52E5BC5EE3B7}" type="slidenum">
              <a:rPr lang="en-US" smtClean="0"/>
              <a:t>143</a:t>
            </a:fld>
            <a:endParaRPr lang="en-US"/>
          </a:p>
        </p:txBody>
      </p:sp>
    </p:spTree>
    <p:extLst>
      <p:ext uri="{BB962C8B-B14F-4D97-AF65-F5344CB8AC3E}">
        <p14:creationId xmlns:p14="http://schemas.microsoft.com/office/powerpoint/2010/main" val="305935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145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146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147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Narrative: each of these four is a</a:t>
            </a:r>
            <a:r>
              <a:rPr lang="en-US" baseline="0" dirty="0"/>
              <a:t> module ending with a reflection</a:t>
            </a:r>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44</a:t>
            </a:fld>
            <a:endParaRPr lang="en-US"/>
          </a:p>
        </p:txBody>
      </p:sp>
    </p:spTree>
    <p:extLst>
      <p:ext uri="{BB962C8B-B14F-4D97-AF65-F5344CB8AC3E}">
        <p14:creationId xmlns:p14="http://schemas.microsoft.com/office/powerpoint/2010/main" val="1087905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148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149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t>For more on this topic resource the AFCU </a:t>
            </a:r>
            <a:r>
              <a:rPr lang="en-US" b="1" dirty="0"/>
              <a:t>“Charism” </a:t>
            </a:r>
            <a:r>
              <a:rPr lang="en-US" dirty="0"/>
              <a:t>module 1 found on their website.</a:t>
            </a:r>
            <a:r>
              <a:rPr lang="en-US" baseline="0" dirty="0"/>
              <a:t> </a:t>
            </a:r>
          </a:p>
          <a:p>
            <a:pPr defTabSz="895838">
              <a:defRPr/>
            </a:pPr>
            <a:r>
              <a:rPr lang="en-US" dirty="0"/>
              <a:t>“In one way the Franciscan intellectual tradition began in the late 1230s. The</a:t>
            </a:r>
            <a:r>
              <a:rPr lang="en-US" baseline="0" dirty="0"/>
              <a:t> </a:t>
            </a:r>
            <a:r>
              <a:rPr lang="en-US" dirty="0"/>
              <a:t>Franciscans first gathered in 1209, in the Umbrian commune of Assisi. They spread</a:t>
            </a:r>
            <a:r>
              <a:rPr lang="en-US" baseline="0" dirty="0"/>
              <a:t> </a:t>
            </a:r>
            <a:r>
              <a:rPr lang="en-US" dirty="0"/>
              <a:t>rapidly and were in Paris by the early 1220s, on the outskirts of the city. From there they</a:t>
            </a:r>
            <a:r>
              <a:rPr lang="en-US" baseline="0" dirty="0"/>
              <a:t> </a:t>
            </a:r>
            <a:r>
              <a:rPr lang="en-US" dirty="0"/>
              <a:t>soon moved into the city, close to where the learning was going on. A well-known and</a:t>
            </a:r>
            <a:r>
              <a:rPr lang="en-US" baseline="0" dirty="0"/>
              <a:t> </a:t>
            </a:r>
            <a:r>
              <a:rPr lang="en-US" dirty="0"/>
              <a:t>ecclesiastically busy English churchman and theologian in Paris, Alexander of Hales, started teaching in the Franciscan house in Paris and ended up becoming a friar himself.</a:t>
            </a:r>
            <a:r>
              <a:rPr lang="en-US" baseline="0" dirty="0"/>
              <a:t> </a:t>
            </a:r>
            <a:r>
              <a:rPr lang="en-US" dirty="0"/>
              <a:t>That was in 1236. Alexander, in his early 50s, was a </a:t>
            </a:r>
            <a:r>
              <a:rPr lang="en-US" i="1" dirty="0"/>
              <a:t>magister </a:t>
            </a:r>
            <a:r>
              <a:rPr lang="en-US" i="1" dirty="0" err="1"/>
              <a:t>regens</a:t>
            </a:r>
            <a:r>
              <a:rPr lang="en-US" dirty="0"/>
              <a:t>. A professor with</a:t>
            </a:r>
          </a:p>
          <a:p>
            <a:r>
              <a:rPr lang="en-US" dirty="0"/>
              <a:t>tenure, let us say. He held onto the position as a friar and, as the rules allowed, passed his</a:t>
            </a:r>
            <a:r>
              <a:rPr lang="en-US" baseline="0" dirty="0"/>
              <a:t> </a:t>
            </a:r>
            <a:r>
              <a:rPr lang="en-US" dirty="0"/>
              <a:t>chair to a fellow friar. So the Franciscans ended up with a chair of theology of their own. One of Alexander’s early students was Bonaventure of </a:t>
            </a:r>
            <a:r>
              <a:rPr lang="en-US" dirty="0" err="1"/>
              <a:t>Bagnoregio</a:t>
            </a:r>
            <a:r>
              <a:rPr lang="en-US" dirty="0"/>
              <a:t>. ” I</a:t>
            </a:r>
            <a:r>
              <a:rPr lang="fr-FR" dirty="0"/>
              <a:t>t’s the tradition, it’s our héritage.</a:t>
            </a:r>
          </a:p>
          <a:p>
            <a:r>
              <a:rPr lang="en-US" dirty="0"/>
              <a:t>David Flood, O.F.M.</a:t>
            </a:r>
          </a:p>
          <a:p>
            <a:r>
              <a:rPr lang="en-US" dirty="0"/>
              <a:t>Montreal, October 2, 2007.</a:t>
            </a:r>
          </a:p>
        </p:txBody>
      </p:sp>
      <p:sp>
        <p:nvSpPr>
          <p:cNvPr id="4" name="Slide Number Placeholder 3"/>
          <p:cNvSpPr>
            <a:spLocks noGrp="1"/>
          </p:cNvSpPr>
          <p:nvPr>
            <p:ph type="sldNum" sz="quarter" idx="10"/>
          </p:nvPr>
        </p:nvSpPr>
        <p:spPr/>
        <p:txBody>
          <a:bodyPr/>
          <a:lstStyle/>
          <a:p>
            <a:fld id="{1D74C5CF-9CE6-4BF1-9C3B-3DF158533A2E}" type="slidenum">
              <a:rPr lang="en-US" smtClean="0"/>
              <a:t>46</a:t>
            </a:fld>
            <a:endParaRPr lang="en-US"/>
          </a:p>
        </p:txBody>
      </p:sp>
    </p:spTree>
    <p:extLst>
      <p:ext uri="{BB962C8B-B14F-4D97-AF65-F5344CB8AC3E}">
        <p14:creationId xmlns:p14="http://schemas.microsoft.com/office/powerpoint/2010/main" val="4215346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159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166</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significant as St Francis was</a:t>
            </a:r>
            <a:r>
              <a:rPr lang="en-US" baseline="0" dirty="0"/>
              <a:t>, he and Clare formed a synoptic expression.  Hence, it was a </a:t>
            </a:r>
            <a:r>
              <a:rPr lang="en-US" dirty="0"/>
              <a:t>Franciscan movement not limited to the experience of Francis and Clare</a:t>
            </a:r>
            <a:r>
              <a:rPr lang="en-US" baseline="0" dirty="0"/>
              <a:t>.  Their worldview, theology and spirituality attracted many from all aspects of life to shape the culture.</a:t>
            </a:r>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47</a:t>
            </a:fld>
            <a:endParaRPr lang="en-US"/>
          </a:p>
        </p:txBody>
      </p:sp>
    </p:spTree>
    <p:extLst>
      <p:ext uri="{BB962C8B-B14F-4D97-AF65-F5344CB8AC3E}">
        <p14:creationId xmlns:p14="http://schemas.microsoft.com/office/powerpoint/2010/main" val="5810171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168</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169</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170</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171</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172</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173</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174</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042F52E7-1DBC-404F-A339-3CC107DD30C3}" type="slidenum">
              <a:rPr lang="en-US" smtClean="0"/>
              <a:pPr/>
              <a:t>175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22210" indent="-277773">
              <a:defRPr>
                <a:solidFill>
                  <a:schemeClr val="tx1"/>
                </a:solidFill>
                <a:latin typeface="Arial" pitchFamily="34" charset="0"/>
              </a:defRPr>
            </a:lvl2pPr>
            <a:lvl3pPr marL="1111093" indent="-222218">
              <a:defRPr>
                <a:solidFill>
                  <a:schemeClr val="tx1"/>
                </a:solidFill>
                <a:latin typeface="Arial" pitchFamily="34" charset="0"/>
              </a:defRPr>
            </a:lvl3pPr>
            <a:lvl4pPr marL="1555530" indent="-222218">
              <a:defRPr>
                <a:solidFill>
                  <a:schemeClr val="tx1"/>
                </a:solidFill>
                <a:latin typeface="Arial" pitchFamily="34" charset="0"/>
              </a:defRPr>
            </a:lvl4pPr>
            <a:lvl5pPr marL="1999967" indent="-222218">
              <a:defRPr>
                <a:solidFill>
                  <a:schemeClr val="tx1"/>
                </a:solidFill>
                <a:latin typeface="Arial" pitchFamily="34" charset="0"/>
              </a:defRPr>
            </a:lvl5pPr>
            <a:lvl6pPr marL="2444405" indent="-222218" eaLnBrk="0" fontAlgn="base" hangingPunct="0">
              <a:spcBef>
                <a:spcPct val="0"/>
              </a:spcBef>
              <a:spcAft>
                <a:spcPct val="0"/>
              </a:spcAft>
              <a:defRPr>
                <a:solidFill>
                  <a:schemeClr val="tx1"/>
                </a:solidFill>
                <a:latin typeface="Arial" pitchFamily="34" charset="0"/>
              </a:defRPr>
            </a:lvl6pPr>
            <a:lvl7pPr marL="2888842" indent="-222218" eaLnBrk="0" fontAlgn="base" hangingPunct="0">
              <a:spcBef>
                <a:spcPct val="0"/>
              </a:spcBef>
              <a:spcAft>
                <a:spcPct val="0"/>
              </a:spcAft>
              <a:defRPr>
                <a:solidFill>
                  <a:schemeClr val="tx1"/>
                </a:solidFill>
                <a:latin typeface="Arial" pitchFamily="34" charset="0"/>
              </a:defRPr>
            </a:lvl7pPr>
            <a:lvl8pPr marL="3333280" indent="-222218" eaLnBrk="0" fontAlgn="base" hangingPunct="0">
              <a:spcBef>
                <a:spcPct val="0"/>
              </a:spcBef>
              <a:spcAft>
                <a:spcPct val="0"/>
              </a:spcAft>
              <a:defRPr>
                <a:solidFill>
                  <a:schemeClr val="tx1"/>
                </a:solidFill>
                <a:latin typeface="Arial" pitchFamily="34" charset="0"/>
              </a:defRPr>
            </a:lvl8pPr>
            <a:lvl9pPr marL="3777717" indent="-222218" eaLnBrk="0" fontAlgn="base" hangingPunct="0">
              <a:spcBef>
                <a:spcPct val="0"/>
              </a:spcBef>
              <a:spcAft>
                <a:spcPct val="0"/>
              </a:spcAft>
              <a:defRPr>
                <a:solidFill>
                  <a:schemeClr val="tx1"/>
                </a:solidFill>
                <a:latin typeface="Arial" pitchFamily="34" charset="0"/>
              </a:defRPr>
            </a:lvl9pPr>
          </a:lstStyle>
          <a:p>
            <a:fld id="{A45BC06E-F49C-461C-8F22-1200B3B94057}" type="slidenum">
              <a:rPr lang="en-US" altLang="en-US" smtClean="0"/>
              <a:pPr/>
              <a:t>48</a:t>
            </a:fld>
            <a:endParaRPr lang="en-US" altLang="en-US"/>
          </a:p>
        </p:txBody>
      </p:sp>
      <p:sp>
        <p:nvSpPr>
          <p:cNvPr id="45059" name="Rectangle 7"/>
          <p:cNvSpPr txBox="1">
            <a:spLocks noGrp="1" noChangeArrowheads="1"/>
          </p:cNvSpPr>
          <p:nvPr/>
        </p:nvSpPr>
        <p:spPr bwMode="auto">
          <a:xfrm>
            <a:off x="3885280" y="8685562"/>
            <a:ext cx="2971185" cy="45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6AFAA8B-4A6F-4C9A-BD2D-56148E3ADA61}" type="slidenum">
              <a:rPr lang="en-US" altLang="en-US" sz="1200"/>
              <a:pPr algn="r" eaLnBrk="1" hangingPunct="1"/>
              <a:t>48</a:t>
            </a:fld>
            <a:endParaRPr lang="en-US" altLang="en-US" sz="1200"/>
          </a:p>
        </p:txBody>
      </p:sp>
      <p:sp>
        <p:nvSpPr>
          <p:cNvPr id="45060" name="Rectangle 2"/>
          <p:cNvSpPr>
            <a:spLocks noGrp="1" noRot="1" noChangeAspect="1" noChangeArrowheads="1" noTextEdit="1"/>
          </p:cNvSpPr>
          <p:nvPr>
            <p:ph type="sldImg"/>
          </p:nvPr>
        </p:nvSpPr>
        <p:spPr>
          <a:xfrm>
            <a:off x="385763" y="687388"/>
            <a:ext cx="6092825" cy="3427412"/>
          </a:xfrm>
          <a:ln/>
        </p:spPr>
      </p:sp>
      <p:sp>
        <p:nvSpPr>
          <p:cNvPr id="45061" name="Rectangle 3"/>
          <p:cNvSpPr>
            <a:spLocks noGrp="1" noChangeArrowheads="1"/>
          </p:cNvSpPr>
          <p:nvPr>
            <p:ph type="body" idx="1"/>
          </p:nvPr>
        </p:nvSpPr>
        <p:spPr>
          <a:xfrm>
            <a:off x="685188" y="4341234"/>
            <a:ext cx="5487629" cy="4115109"/>
          </a:xfrm>
          <a:noFill/>
        </p:spPr>
        <p:txBody>
          <a:bodyPr/>
          <a:lstStyle/>
          <a:p>
            <a:pPr eaLnBrk="1" hangingPunct="1"/>
            <a:r>
              <a:rPr lang="en-US" altLang="en-US" dirty="0"/>
              <a:t>Anthony entered the Franciscans after being an Augustinian.  He was asked by the friars to teach them but wouldn’t do it until given permission by Francis.  Our very tradition nods from Francis himself</a:t>
            </a:r>
            <a:r>
              <a:rPr lang="en-US" altLang="en-US" baseline="0" dirty="0"/>
              <a:t> </a:t>
            </a:r>
            <a:r>
              <a:rPr lang="en-US" altLang="en-US" dirty="0"/>
              <a:t>to learning and an intellectual tradition.</a:t>
            </a:r>
          </a:p>
        </p:txBody>
      </p:sp>
    </p:spTree>
    <p:extLst>
      <p:ext uri="{BB962C8B-B14F-4D97-AF65-F5344CB8AC3E}">
        <p14:creationId xmlns:p14="http://schemas.microsoft.com/office/powerpoint/2010/main" val="118658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a:t>
            </a:r>
            <a:r>
              <a:rPr lang="en-US" baseline="0" dirty="0"/>
              <a:t>points that are distinctive to the Franciscan tradition that differ in interpretation to the Dominican view</a:t>
            </a:r>
            <a:endParaRPr lang="en-US" dirty="0"/>
          </a:p>
          <a:p>
            <a:endParaRPr lang="en-US" dirty="0"/>
          </a:p>
          <a:p>
            <a:r>
              <a:rPr lang="en-US" altLang="en-US" sz="2700" b="1" dirty="0"/>
              <a:t>Mystery of God as generous love</a:t>
            </a:r>
          </a:p>
          <a:p>
            <a:pPr eaLnBrk="1" hangingPunct="1"/>
            <a:r>
              <a:rPr lang="en-US" altLang="en-US" sz="2700" b="1" dirty="0"/>
              <a:t>Humanity of Christ</a:t>
            </a:r>
          </a:p>
          <a:p>
            <a:pPr eaLnBrk="1" hangingPunct="1"/>
            <a:r>
              <a:rPr lang="en-US" altLang="en-US" sz="2700" b="1" dirty="0"/>
              <a:t>Sense of creation as family</a:t>
            </a:r>
            <a:r>
              <a:rPr lang="en-US" altLang="en-US" sz="2700" dirty="0"/>
              <a:t>  -Zachary Hayes OFM</a:t>
            </a:r>
          </a:p>
          <a:p>
            <a:pPr eaLnBrk="1" hangingPunct="1"/>
            <a:endParaRPr lang="en-US" altLang="en-US" sz="2700" dirty="0"/>
          </a:p>
          <a:p>
            <a:pPr defTabSz="895838">
              <a:defRPr/>
            </a:pPr>
            <a:r>
              <a:rPr lang="en-US" altLang="en-US" sz="2700" dirty="0"/>
              <a:t> </a:t>
            </a:r>
            <a:r>
              <a:rPr lang="en-US" sz="2700" dirty="0"/>
              <a:t>The theological intuitions of Francis give rise to a distinctive worldview.</a:t>
            </a:r>
          </a:p>
          <a:p>
            <a:pPr eaLnBrk="1" hangingPunct="1"/>
            <a:r>
              <a:rPr lang="en-US" altLang="en-US" sz="2700" b="1" dirty="0"/>
              <a:t>Goodness and Humility of God</a:t>
            </a:r>
          </a:p>
          <a:p>
            <a:pPr eaLnBrk="1" hangingPunct="1"/>
            <a:r>
              <a:rPr lang="en-US" altLang="en-US" sz="2700" b="1" dirty="0"/>
              <a:t>Primacy of Christ</a:t>
            </a:r>
          </a:p>
          <a:p>
            <a:pPr eaLnBrk="1" hangingPunct="1"/>
            <a:r>
              <a:rPr lang="en-US" altLang="en-US" sz="2700" b="1" dirty="0"/>
              <a:t>Dignity of human person</a:t>
            </a:r>
          </a:p>
          <a:p>
            <a:pPr defTabSz="895838">
              <a:defRPr/>
            </a:pPr>
            <a:endParaRPr lang="en-US" sz="2700" dirty="0"/>
          </a:p>
          <a:p>
            <a:pPr eaLnBrk="1" hangingPunct="1"/>
            <a:r>
              <a:rPr lang="en-US" altLang="en-US" sz="2700" dirty="0"/>
              <a:t>                            			</a:t>
            </a:r>
          </a:p>
          <a:p>
            <a:pPr lvl="4" eaLnBrk="1" hangingPunct="1">
              <a:buFontTx/>
              <a:buNone/>
            </a:pPr>
            <a:r>
              <a:rPr lang="en-US" altLang="en-US" sz="1400" dirty="0"/>
              <a:t>		</a:t>
            </a:r>
          </a:p>
          <a:p>
            <a:pPr lvl="4" eaLnBrk="1" hangingPunct="1">
              <a:buFontTx/>
              <a:buNone/>
            </a:pPr>
            <a:endParaRPr lang="en-US" altLang="en-US" sz="1400" dirty="0"/>
          </a:p>
          <a:p>
            <a:pPr lvl="4" eaLnBrk="1" hangingPunct="1">
              <a:buFontTx/>
              <a:buNone/>
            </a:pPr>
            <a:endParaRPr lang="en-US" altLang="en-US" sz="1400" dirty="0"/>
          </a:p>
          <a:p>
            <a:endParaRPr lang="en-US" dirty="0"/>
          </a:p>
        </p:txBody>
      </p:sp>
      <p:sp>
        <p:nvSpPr>
          <p:cNvPr id="4" name="Slide Number Placeholder 3"/>
          <p:cNvSpPr>
            <a:spLocks noGrp="1"/>
          </p:cNvSpPr>
          <p:nvPr>
            <p:ph type="sldNum" sz="quarter" idx="10"/>
          </p:nvPr>
        </p:nvSpPr>
        <p:spPr/>
        <p:txBody>
          <a:bodyPr/>
          <a:lstStyle/>
          <a:p>
            <a:fld id="{1D74C5CF-9CE6-4BF1-9C3B-3DF158533A2E}" type="slidenum">
              <a:rPr lang="en-US" smtClean="0"/>
              <a:t>49</a:t>
            </a:fld>
            <a:endParaRPr lang="en-US"/>
          </a:p>
        </p:txBody>
      </p:sp>
    </p:spTree>
    <p:extLst>
      <p:ext uri="{BB962C8B-B14F-4D97-AF65-F5344CB8AC3E}">
        <p14:creationId xmlns:p14="http://schemas.microsoft.com/office/powerpoint/2010/main" val="181176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748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119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2597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4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970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14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02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122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49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0892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602435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72450" y="128246"/>
            <a:ext cx="3532188" cy="1009197"/>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1248048" y="6356350"/>
            <a:ext cx="3343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a:t>
            </a:r>
          </a:p>
        </p:txBody>
      </p:sp>
      <p:sp>
        <p:nvSpPr>
          <p:cNvPr id="5" name="Date Placeholder 4"/>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409959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baseline="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allart.biz/up/photos/album/B-C/Vittorio%20Crivelli/vittore_crivelli_4_saint_bonaventure.jpg" TargetMode="External"/><Relationship Id="rId3" Type="http://schemas.openxmlformats.org/officeDocument/2006/relationships/hyperlink" Target="http://www.franciscan-archive.org/bonaventura/"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crossroadsinitiative.com/library_article/666/Journey_of_the_Mind_into_God_St_Bonaventure.html"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 Id="rId3" Type="http://schemas.openxmlformats.org/officeDocument/2006/relationships/hyperlink" Target="http://amzn.com/0801450705"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ranciscantradition.org/images/stories/custodians/03_Francis_as_Vernacular_Theologian.pdf"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keytoumbria.com/Perugia/13th_Century.html" TargetMode="External"/><Relationship Id="rId3" Type="http://schemas.openxmlformats.org/officeDocument/2006/relationships/image" Target="../media/image9.jpeg"/></Relationships>
</file>

<file path=ppt/slides/_rels/slide130.xml.rels><?xml version="1.0" encoding="UTF-8" standalone="yes"?>
<Relationships xmlns="http://schemas.openxmlformats.org/package/2006/relationships"><Relationship Id="rId3" Type="http://schemas.openxmlformats.org/officeDocument/2006/relationships/hyperlink" Target="http://learn.ctu.edu/content/duns-scotus-lecture-saint-and-sultan" TargetMode="External"/><Relationship Id="rId4"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86.tif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87.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 Id="rId3" Type="http://schemas.openxmlformats.org/officeDocument/2006/relationships/hyperlink" Target="https://en.wikipedia.org/wiki/Spoleto"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92.tif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5.xml.rels><?xml version="1.0" encoding="UTF-8" standalone="yes"?>
<Relationships xmlns="http://schemas.openxmlformats.org/package/2006/relationships"><Relationship Id="rId3" Type="http://schemas.openxmlformats.org/officeDocument/2006/relationships/hyperlink" Target="http://www.sacred-destinations.com/italy/assisi-san-damiano" TargetMode="External"/><Relationship Id="rId4" Type="http://schemas.openxmlformats.org/officeDocument/2006/relationships/hyperlink" Target="http://www.usccb.org/prayer-and-worship/liturgical-year/lent/almsgiving-sacrifical-giving-catholics-lent.cfm" TargetMode="External"/><Relationship Id="rId5"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hyperlink" Target="http://www.franciscanfriarstor.com/archive/stfrancis/stf_san_damiano_cross.htm"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7.xml"/><Relationship Id="rId3" Type="http://schemas.openxmlformats.org/officeDocument/2006/relationships/image" Target="../media/image94.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6.gi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7.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98.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franciscancollegesuniversities.org/resources/discipline-specific-resources/"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s://www.youtube.com/watch?v=kbzhfBmRxJs" TargetMode="External"/><Relationship Id="rId4" Type="http://schemas.openxmlformats.org/officeDocument/2006/relationships/hyperlink" Target="https://www.youtube.com/watch?v=kb8nEzTWR94" TargetMode="External"/><Relationship Id="rId1" Type="http://schemas.openxmlformats.org/officeDocument/2006/relationships/slideLayout" Target="../slideLayouts/slideLayout1.xml"/><Relationship Id="rId2" Type="http://schemas.openxmlformats.org/officeDocument/2006/relationships/hyperlink" Target="https://www.youtube.com/watch?v=0w7zxGK73_A&amp;feature=youtu.be" TargetMode="Externa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franciscancollegesuniversities.org/wp-content/uploads/2016/08/Survey-for-FIT-in-Your-Course.docx" TargetMode="External"/><Relationship Id="rId3" Type="http://schemas.openxmlformats.org/officeDocument/2006/relationships/hyperlink" Target="mailto:afcu@felician.ed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ofm.org/francesco/03testENG.php" TargetMode="External"/><Relationship Id="rId4" Type="http://schemas.openxmlformats.org/officeDocument/2006/relationships/image" Target="../media/image14.jpg"/><Relationship Id="rId1" Type="http://schemas.openxmlformats.org/officeDocument/2006/relationships/slideLayout" Target="../slideLayouts/slideLayout4.xml"/><Relationship Id="rId2" Type="http://schemas.openxmlformats.org/officeDocument/2006/relationships/hyperlink" Target="http://www.who.int/mediacentre/factsheets/fs101/e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 Id="rId3" Type="http://schemas.openxmlformats.org/officeDocument/2006/relationships/hyperlink" Target="http://www.christusrex.org/www1/ofm/fra/FRAht11.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www.newadvent.org/cathen/10354c.htm" TargetMode="External"/><Relationship Id="rId4" Type="http://schemas.openxmlformats.org/officeDocument/2006/relationships/image" Target="../media/image16.jpg"/><Relationship Id="rId1" Type="http://schemas.openxmlformats.org/officeDocument/2006/relationships/slideLayout" Target="../slideLayouts/slideLayout4.xml"/><Relationship Id="rId2" Type="http://schemas.openxmlformats.org/officeDocument/2006/relationships/hyperlink" Target="http://www.americancatholic.org/Features/Saints/Saint.aspx?id=143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usccb.org/bible/mark/10" TargetMode="External"/><Relationship Id="rId4" Type="http://schemas.openxmlformats.org/officeDocument/2006/relationships/hyperlink" Target="http://www.usccb.org/bible/luke/9" TargetMode="External"/><Relationship Id="rId5" Type="http://schemas.openxmlformats.org/officeDocument/2006/relationships/hyperlink" Target="http://www.usccb.org/bible/matthew/16" TargetMode="External"/><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hyperlink" Target="http://www.newadvent.org/cathen/08013a.htm" TargetMode="External"/><Relationship Id="rId4" Type="http://schemas.openxmlformats.org/officeDocument/2006/relationships/hyperlink" Target="http://www.bellaumbria.net/en/religion-spirituality/porziuncola-assisi/" TargetMode="External"/><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gif"/><Relationship Id="rId3" Type="http://schemas.openxmlformats.org/officeDocument/2006/relationships/hyperlink" Target="http://www.newadvent.org/cathen/04004a.ht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franciscanfriarstor.com/archive/stfrancis/St_Clare_of_Assisi/stf_chronology_st_clare_of_assisi.htm" TargetMode="Externa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papalencyclicals.net/Councils/ecum12-2.htm" TargetMode="Externa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g"/><Relationship Id="rId3" Type="http://schemas.openxmlformats.org/officeDocument/2006/relationships/hyperlink" Target="http://www.newadvent.org/cathen/06796a.ht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umich.edu/~eng415/timeline/summaries/fifth_crusade.htm" TargetMode="Externa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 Id="rId3" Type="http://schemas.openxmlformats.org/officeDocument/2006/relationships/hyperlink" Target="http://www.newadvent.org/cathen/07457a.ht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newadvent.org/cathen/05382a.htm" TargetMode="Externa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gif"/><Relationship Id="rId3" Type="http://schemas.openxmlformats.org/officeDocument/2006/relationships/hyperlink" Target="http://www.ofm.org/ofm/?page_id=109"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usccb.org/bible/philippians/2" TargetMode="External"/><Relationship Id="rId4" Type="http://schemas.openxmlformats.org/officeDocument/2006/relationships/image" Target="../media/image31.jpg"/><Relationship Id="rId1" Type="http://schemas.openxmlformats.org/officeDocument/2006/relationships/slideLayout" Target="../slideLayouts/slideLayout4.xml"/><Relationship Id="rId2" Type="http://schemas.openxmlformats.org/officeDocument/2006/relationships/hyperlink" Target="http://www.catholiceducation.org/en/culture/catholic-contributions/st-francis-and-the-christmas-crech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g"/><Relationship Id="rId3" Type="http://schemas.openxmlformats.org/officeDocument/2006/relationships/hyperlink" Target="https://en.wikipedia.org/wiki/Seraph"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newadvent.org/cathen/14294b.htm" TargetMode="Externa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g"/><Relationship Id="rId3" Type="http://schemas.openxmlformats.org/officeDocument/2006/relationships/hyperlink" Target="http://www.sanfrancescopatronoditalia.it/web-cam-cripta-di-san-francesco-assisi"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amzn.com/030019837X" TargetMode="External"/><Relationship Id="rId4" Type="http://schemas.openxmlformats.org/officeDocument/2006/relationships/hyperlink" Target="http://amzn.com/0867168552" TargetMode="External"/><Relationship Id="rId1" Type="http://schemas.openxmlformats.org/officeDocument/2006/relationships/slideLayout" Target="../slideLayouts/slideLayout2.xml"/><Relationship Id="rId2" Type="http://schemas.openxmlformats.org/officeDocument/2006/relationships/hyperlink" Target="http://amzn.com/0801479061"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google.com/url?sa=i&amp;rct=j&amp;q=&amp;esrc=s&amp;frm=1&amp;source=images&amp;cd=&amp;cad=rja&amp;uact=8&amp;docid=0mbRtv7bz-8z5M&amp;tbnid=0Z2BZjNZCgNooM:&amp;ved=0CAUQjRw&amp;url=http://www.mynewsletterbuilder.com/email/newsletter/1410177839&amp;ei=6N7PU4-eIIuwyASjsIHYBw&amp;bvm=bv.71667212,d.aWw&amp;psig=AFQjCNFf6xp5EuiplRweZiviVYcH55CEYg&amp;ust=1406218313425408" TargetMode="External"/><Relationship Id="rId3" Type="http://schemas.openxmlformats.org/officeDocument/2006/relationships/image" Target="../media/image4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4.xml"/><Relationship Id="rId3" Type="http://schemas.openxmlformats.org/officeDocument/2006/relationships/notesSlide" Target="../notesSlides/notesSlide1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tags" Target="../tags/tag4.xml"/><Relationship Id="rId2"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hyperlink" Target="http://www.librarything.com/work/1211130" TargetMode="External"/><Relationship Id="rId5" Type="http://schemas.openxmlformats.org/officeDocument/2006/relationships/hyperlink" Target="http://www.librarything.com/work/860701" TargetMode="External"/><Relationship Id="rId6" Type="http://schemas.openxmlformats.org/officeDocument/2006/relationships/image" Target="../media/image49.png"/><Relationship Id="rId7" Type="http://schemas.openxmlformats.org/officeDocument/2006/relationships/image" Target="../media/image50.jpeg"/><Relationship Id="rId1" Type="http://schemas.openxmlformats.org/officeDocument/2006/relationships/tags" Target="../tags/tag5.xml"/><Relationship Id="rId2"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afcu@felician.edu"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53.png"/><Relationship Id="rId1" Type="http://schemas.microsoft.com/office/2007/relationships/media" Target="../media/media1.m4a"/><Relationship Id="rId2" Type="http://schemas.openxmlformats.org/officeDocument/2006/relationships/audio" Target="../media/media1.m4a"/></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5.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28.xml"/></Relationships>
</file>

<file path=ppt/slides/_rels/slide7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aTK7kn7xvuATsM&amp;tbnid=-qzS-Tfp-6TlGM:&amp;ved=0CAUQjRw&amp;url=http://www.lanimadelmondo.com/Ceramica-e-mattonelle.html&amp;ei=K93PU7eOCoKTyATYmIC4CQ&amp;bvm=bv.71667212,d.aWw&amp;psig=AFQjCNGNOwblEpgu6J02yTgalUdohenyzg&amp;ust=1406217877554418" TargetMode="External"/><Relationship Id="rId4" Type="http://schemas.openxmlformats.org/officeDocument/2006/relationships/image" Target="../media/image54.jpe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77.xml.rels><?xml version="1.0" encoding="UTF-8" standalone="yes"?>
<Relationships xmlns="http://schemas.openxmlformats.org/package/2006/relationships"><Relationship Id="rId3" Type="http://schemas.openxmlformats.org/officeDocument/2006/relationships/audio" Target="../media/media2.m4a"/><Relationship Id="rId4" Type="http://schemas.openxmlformats.org/officeDocument/2006/relationships/slideLayout" Target="../slideLayouts/slideLayout2.xml"/><Relationship Id="rId5" Type="http://schemas.openxmlformats.org/officeDocument/2006/relationships/notesSlide" Target="../notesSlides/notesSlide30.xml"/><Relationship Id="rId6" Type="http://schemas.openxmlformats.org/officeDocument/2006/relationships/hyperlink" Target="http://www.youtube.com/watch?v=LB1hO0i-yVc" TargetMode="External"/><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tags" Target="../tags/tag7.xml"/><Relationship Id="rId2" Type="http://schemas.microsoft.com/office/2007/relationships/media" Target="../media/media2.m4a"/></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57.jpeg"/><Relationship Id="rId1" Type="http://schemas.openxmlformats.org/officeDocument/2006/relationships/tags" Target="../tags/tag8.xml"/><Relationship Id="rId2"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3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58.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audio" Target="../media/media3.m4a"/><Relationship Id="rId4" Type="http://schemas.openxmlformats.org/officeDocument/2006/relationships/slideLayout" Target="../slideLayouts/slideLayout4.xml"/><Relationship Id="rId5" Type="http://schemas.openxmlformats.org/officeDocument/2006/relationships/notesSlide" Target="../notesSlides/notesSlide35.xml"/><Relationship Id="rId6" Type="http://schemas.openxmlformats.org/officeDocument/2006/relationships/image" Target="../media/image60.jpeg"/><Relationship Id="rId7" Type="http://schemas.openxmlformats.org/officeDocument/2006/relationships/image" Target="../media/image53.png"/><Relationship Id="rId1" Type="http://schemas.openxmlformats.org/officeDocument/2006/relationships/tags" Target="../tags/tag12.xml"/><Relationship Id="rId2" Type="http://schemas.microsoft.com/office/2007/relationships/media" Target="../media/media3.m4a"/></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61.jpeg"/><Relationship Id="rId1" Type="http://schemas.openxmlformats.org/officeDocument/2006/relationships/tags" Target="../tags/tag13.xml"/><Relationship Id="rId2"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198.62.75.1/www1/ofm/fra/FRAlife1.html" TargetMode="External"/><Relationship Id="rId3" Type="http://schemas.openxmlformats.org/officeDocument/2006/relationships/hyperlink" Target="https://www.youtube.com/watch?v=kw1LDSV23z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 Id="rId3" Type="http://schemas.openxmlformats.org/officeDocument/2006/relationships/hyperlink" Target="http://amzn.com/0801450705"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hyperlink" Target="http://www.custodia.org/default.asp?id=1454"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6.jpeg"/></Relationships>
</file>

<file path=ppt/slides/_rels/slide98.xml.rels><?xml version="1.0" encoding="UTF-8" standalone="yes"?>
<Relationships xmlns="http://schemas.openxmlformats.org/package/2006/relationships"><Relationship Id="rId3" Type="http://schemas.openxmlformats.org/officeDocument/2006/relationships/hyperlink" Target="http://i-tau.com/franstudies/articles/St_Clare_Palm_Sunday.pdf" TargetMode="External"/><Relationship Id="rId4" Type="http://schemas.openxmlformats.org/officeDocument/2006/relationships/image" Target="../media/image67.jpg"/><Relationship Id="rId1" Type="http://schemas.openxmlformats.org/officeDocument/2006/relationships/slideLayout" Target="../slideLayouts/slideLayout4.xml"/><Relationship Id="rId2" Type="http://schemas.openxmlformats.org/officeDocument/2006/relationships/hyperlink" Target="http://198.62.75.1/www1/ofm/fra/FRAwrc01.html"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198.62.75.1/www1/ofm/fra/FRAwrc02.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63657"/>
            <a:ext cx="9144000" cy="2387600"/>
          </a:xfrm>
        </p:spPr>
        <p:txBody>
          <a:bodyPr/>
          <a:lstStyle/>
          <a:p>
            <a:r>
              <a:rPr lang="en-US" dirty="0"/>
              <a:t>The Franciscan Intellectual Tradition in Your Course</a:t>
            </a:r>
          </a:p>
        </p:txBody>
      </p:sp>
      <p:sp>
        <p:nvSpPr>
          <p:cNvPr id="5" name="TextBox 4"/>
          <p:cNvSpPr txBox="1"/>
          <p:nvPr/>
        </p:nvSpPr>
        <p:spPr>
          <a:xfrm>
            <a:off x="11779497" y="6511942"/>
            <a:ext cx="275661" cy="307777"/>
          </a:xfrm>
          <a:prstGeom prst="rect">
            <a:avLst/>
          </a:prstGeom>
          <a:noFill/>
        </p:spPr>
        <p:txBody>
          <a:bodyPr wrap="none" rtlCol="0">
            <a:spAutoFit/>
          </a:bodyPr>
          <a:lstStyle/>
          <a:p>
            <a:fld id="{19152AE9-044C-9A45-9E9B-30DD2C90522F}" type="slidenum">
              <a:rPr lang="en-US" sz="1400" smtClean="0"/>
              <a:t>1</a:t>
            </a:fld>
            <a:endParaRPr lang="en-US" sz="1400" dirty="0"/>
          </a:p>
        </p:txBody>
      </p:sp>
    </p:spTree>
    <p:extLst>
      <p:ext uri="{BB962C8B-B14F-4D97-AF65-F5344CB8AC3E}">
        <p14:creationId xmlns:p14="http://schemas.microsoft.com/office/powerpoint/2010/main" val="25240459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391400" cy="1325563"/>
          </a:xfrm>
        </p:spPr>
        <p:txBody>
          <a:bodyPr/>
          <a:lstStyle/>
          <a:p>
            <a:pPr algn="ctr"/>
            <a:r>
              <a:rPr lang="en-US" dirty="0"/>
              <a:t>Potential Problems in </a:t>
            </a:r>
            <a:br>
              <a:rPr lang="en-US" dirty="0"/>
            </a:br>
            <a:r>
              <a:rPr lang="en-US" dirty="0"/>
              <a:t>Learning about Francis (</a:t>
            </a:r>
            <a:r>
              <a:rPr lang="en-US" sz="2400" dirty="0"/>
              <a:t>continued</a:t>
            </a:r>
            <a:r>
              <a:rPr lang="en-US" dirty="0"/>
              <a:t>)</a:t>
            </a:r>
          </a:p>
        </p:txBody>
      </p:sp>
      <p:sp>
        <p:nvSpPr>
          <p:cNvPr id="3" name="Content Placeholder 2"/>
          <p:cNvSpPr>
            <a:spLocks noGrp="1"/>
          </p:cNvSpPr>
          <p:nvPr>
            <p:ph sz="half" idx="1"/>
          </p:nvPr>
        </p:nvSpPr>
        <p:spPr/>
        <p:txBody>
          <a:bodyPr>
            <a:normAutofit/>
          </a:bodyPr>
          <a:lstStyle/>
          <a:p>
            <a:pPr marL="210552" lvl="0" indent="-210552">
              <a:buSzPct val="100000"/>
              <a:buFontTx/>
              <a:buChar char="•"/>
              <a:defRPr sz="1800">
                <a:solidFill>
                  <a:srgbClr val="000000"/>
                </a:solidFill>
              </a:defRPr>
            </a:pPr>
            <a:r>
              <a:rPr lang="en-US" sz="2400" dirty="0">
                <a:solidFill>
                  <a:srgbClr val="404040"/>
                </a:solidFill>
              </a:rPr>
              <a:t>There is always a temptation to use Francis as a mouthpiece for our own ideas. We often try to domesticate him for our own purposes.</a:t>
            </a:r>
          </a:p>
          <a:p>
            <a:pPr marL="0" lvl="0" indent="0">
              <a:buSzPct val="100000"/>
              <a:buNone/>
              <a:defRPr sz="1800">
                <a:solidFill>
                  <a:srgbClr val="000000"/>
                </a:solidFill>
              </a:defRPr>
            </a:pPr>
            <a:endParaRPr lang="en-US" sz="2400" dirty="0">
              <a:solidFill>
                <a:srgbClr val="404040"/>
              </a:solidFill>
            </a:endParaRPr>
          </a:p>
          <a:p>
            <a:pPr marL="210552" lvl="0" indent="-210552">
              <a:buSzPct val="100000"/>
              <a:buFontTx/>
              <a:buChar char="•"/>
              <a:defRPr sz="1800">
                <a:solidFill>
                  <a:srgbClr val="000000"/>
                </a:solidFill>
              </a:defRPr>
            </a:pPr>
            <a:r>
              <a:rPr lang="en-US" sz="2400" dirty="0">
                <a:solidFill>
                  <a:srgbClr val="404040"/>
                </a:solidFill>
              </a:rPr>
              <a:t>An in-depth investigation into Francis can make us uncomfortable, as there is much about him that is deeply challenging to the lives we live.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50526" y="1988820"/>
            <a:ext cx="4603274" cy="4471526"/>
          </a:xfrm>
        </p:spPr>
      </p:pic>
      <p:sp>
        <p:nvSpPr>
          <p:cNvPr id="6" name="TextBox 5"/>
          <p:cNvSpPr txBox="1"/>
          <p:nvPr/>
        </p:nvSpPr>
        <p:spPr>
          <a:xfrm>
            <a:off x="11655778" y="6533444"/>
            <a:ext cx="366657" cy="307777"/>
          </a:xfrm>
          <a:prstGeom prst="rect">
            <a:avLst/>
          </a:prstGeom>
          <a:noFill/>
        </p:spPr>
        <p:txBody>
          <a:bodyPr wrap="none" rtlCol="0">
            <a:spAutoFit/>
          </a:bodyPr>
          <a:lstStyle/>
          <a:p>
            <a:fld id="{ECFDCC33-986D-9044-B4A6-97919A23DD31}" type="slidenum">
              <a:rPr lang="en-US" sz="1400" smtClean="0"/>
              <a:t>10</a:t>
            </a:fld>
            <a:endParaRPr lang="en-US" sz="1400" dirty="0"/>
          </a:p>
        </p:txBody>
      </p:sp>
    </p:spTree>
    <p:extLst>
      <p:ext uri="{BB962C8B-B14F-4D97-AF65-F5344CB8AC3E}">
        <p14:creationId xmlns:p14="http://schemas.microsoft.com/office/powerpoint/2010/main" val="2145174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Francis the Teacher</a:t>
            </a:r>
            <a:br>
              <a:rPr lang="en-US" dirty="0"/>
            </a:br>
            <a:endParaRPr lang="en-US" dirty="0"/>
          </a:p>
        </p:txBody>
      </p:sp>
      <p:sp>
        <p:nvSpPr>
          <p:cNvPr id="3" name="Content Placeholder 2"/>
          <p:cNvSpPr>
            <a:spLocks noGrp="1"/>
          </p:cNvSpPr>
          <p:nvPr>
            <p:ph sz="half" idx="1"/>
          </p:nvPr>
        </p:nvSpPr>
        <p:spPr>
          <a:xfrm>
            <a:off x="478118" y="1825625"/>
            <a:ext cx="5541682" cy="4351338"/>
          </a:xfrm>
        </p:spPr>
        <p:txBody>
          <a:bodyPr>
            <a:normAutofit/>
          </a:bodyPr>
          <a:lstStyle/>
          <a:p>
            <a:pPr marL="0" indent="0">
              <a:buNone/>
            </a:pPr>
            <a:r>
              <a:rPr lang="en-US" sz="2000" dirty="0"/>
              <a:t>Student: Bonaventure</a:t>
            </a:r>
          </a:p>
          <a:p>
            <a:pPr>
              <a:lnSpc>
                <a:spcPct val="100000"/>
              </a:lnSpc>
            </a:pPr>
            <a:r>
              <a:rPr lang="en-US" sz="2000" dirty="0"/>
              <a:t>See the link below for an artistic image of </a:t>
            </a:r>
            <a:r>
              <a:rPr lang="en-US" sz="2000" dirty="0" err="1"/>
              <a:t>Bonaventure</a:t>
            </a:r>
            <a:r>
              <a:rPr lang="en-US" sz="2000" dirty="0" err="1">
                <a:hlinkClick r:id="rId2"/>
              </a:rPr>
              <a:t>http</a:t>
            </a:r>
            <a:r>
              <a:rPr lang="en-US" sz="2000" dirty="0">
                <a:hlinkClick r:id="rId2"/>
              </a:rPr>
              <a:t>://allart.biz/up/photos/album/B-C/Vittorio%20Crivelli/vittore_crivelli_4_saint_bonaventure.jpg</a:t>
            </a:r>
            <a:endParaRPr lang="en-US" sz="2000" dirty="0"/>
          </a:p>
          <a:p>
            <a:pPr>
              <a:lnSpc>
                <a:spcPct val="100000"/>
              </a:lnSpc>
            </a:pPr>
            <a:r>
              <a:rPr lang="en-US" sz="2000" dirty="0"/>
              <a:t>Read the link below for background on Bonaventure’s life and </a:t>
            </a:r>
            <a:r>
              <a:rPr lang="en-US" sz="2000" dirty="0" err="1"/>
              <a:t>works:</a:t>
            </a:r>
            <a:r>
              <a:rPr lang="en-US" sz="2000" dirty="0" err="1">
                <a:hlinkClick r:id="rId3"/>
              </a:rPr>
              <a:t>http</a:t>
            </a:r>
            <a:r>
              <a:rPr lang="en-US" sz="2000" dirty="0">
                <a:hlinkClick r:id="rId3"/>
              </a:rPr>
              <a:t>://www.franciscan-archive.org/bonaventura/</a:t>
            </a:r>
            <a:endParaRPr lang="en-US" sz="2000" dirty="0"/>
          </a:p>
        </p:txBody>
      </p:sp>
      <p:sp>
        <p:nvSpPr>
          <p:cNvPr id="4" name="Content Placeholder 3"/>
          <p:cNvSpPr>
            <a:spLocks noGrp="1"/>
          </p:cNvSpPr>
          <p:nvPr>
            <p:ph sz="half" idx="2"/>
          </p:nvPr>
        </p:nvSpPr>
        <p:spPr>
          <a:xfrm>
            <a:off x="6172199" y="1825625"/>
            <a:ext cx="5398911" cy="4351338"/>
          </a:xfrm>
        </p:spPr>
        <p:txBody>
          <a:bodyPr>
            <a:noAutofit/>
          </a:bodyPr>
          <a:lstStyle/>
          <a:p>
            <a:pPr>
              <a:lnSpc>
                <a:spcPct val="100000"/>
              </a:lnSpc>
            </a:pPr>
            <a:r>
              <a:rPr lang="en-US" sz="2000" dirty="0"/>
              <a:t>Bonaventure of </a:t>
            </a:r>
            <a:r>
              <a:rPr lang="en-US" sz="2000" dirty="0" err="1"/>
              <a:t>Bagnoregio</a:t>
            </a:r>
            <a:r>
              <a:rPr lang="en-US" sz="2000" dirty="0"/>
              <a:t> (1217-1274) believed he was miraculously cured by St. Francis as a child; he later studied at the University of Paris and became a Franciscan in 1243. </a:t>
            </a:r>
            <a:r>
              <a:rPr lang="en-US" sz="2000" dirty="0" smtClean="0"/>
              <a:t>He </a:t>
            </a:r>
            <a:r>
              <a:rPr lang="en-US" sz="2000" dirty="0"/>
              <a:t>received advanced degrees and became a theologian who composed many biblical, theological and mystical works. </a:t>
            </a:r>
            <a:r>
              <a:rPr lang="en-US" sz="2000" dirty="0" smtClean="0"/>
              <a:t>He </a:t>
            </a:r>
            <a:r>
              <a:rPr lang="en-US" sz="2000" dirty="0"/>
              <a:t>became Minister General of the Franciscan order in 1257 and was declared a Doctor of the Church in 1588 by Pope </a:t>
            </a:r>
            <a:r>
              <a:rPr lang="en-US" sz="2000" dirty="0" err="1"/>
              <a:t>Sixtus</a:t>
            </a:r>
            <a:r>
              <a:rPr lang="en-US" sz="2000" dirty="0"/>
              <a:t> V—the “Seraphic </a:t>
            </a:r>
            <a:r>
              <a:rPr lang="en-US" sz="2000" dirty="0" smtClean="0"/>
              <a:t>Doctor.”</a:t>
            </a:r>
            <a:endParaRPr lang="en-US" sz="2000" dirty="0"/>
          </a:p>
        </p:txBody>
      </p:sp>
      <p:sp>
        <p:nvSpPr>
          <p:cNvPr id="5" name="TextBox 4"/>
          <p:cNvSpPr txBox="1"/>
          <p:nvPr/>
        </p:nvSpPr>
        <p:spPr>
          <a:xfrm>
            <a:off x="11571111" y="6491111"/>
            <a:ext cx="457652" cy="307777"/>
          </a:xfrm>
          <a:prstGeom prst="rect">
            <a:avLst/>
          </a:prstGeom>
          <a:noFill/>
        </p:spPr>
        <p:txBody>
          <a:bodyPr wrap="none" rtlCol="0">
            <a:spAutoFit/>
          </a:bodyPr>
          <a:lstStyle/>
          <a:p>
            <a:fld id="{F061762B-034E-2443-8559-98326CF88703}" type="slidenum">
              <a:rPr lang="en-US" sz="1400" smtClean="0"/>
              <a:t>100</a:t>
            </a:fld>
            <a:endParaRPr lang="en-US" sz="1400" dirty="0"/>
          </a:p>
        </p:txBody>
      </p:sp>
    </p:spTree>
    <p:extLst>
      <p:ext uri="{BB962C8B-B14F-4D97-AF65-F5344CB8AC3E}">
        <p14:creationId xmlns:p14="http://schemas.microsoft.com/office/powerpoint/2010/main" val="3769056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57625" cy="1325563"/>
          </a:xfrm>
        </p:spPr>
        <p:txBody>
          <a:bodyPr/>
          <a:lstStyle/>
          <a:p>
            <a:pPr algn="ctr"/>
            <a:r>
              <a:rPr lang="en-US" dirty="0"/>
              <a:t>Bonaventure’s Spirituality and Mysticism</a:t>
            </a:r>
          </a:p>
        </p:txBody>
      </p:sp>
      <p:sp>
        <p:nvSpPr>
          <p:cNvPr id="3" name="Content Placeholder 2"/>
          <p:cNvSpPr>
            <a:spLocks noGrp="1"/>
          </p:cNvSpPr>
          <p:nvPr>
            <p:ph sz="half" idx="1"/>
          </p:nvPr>
        </p:nvSpPr>
        <p:spPr/>
        <p:txBody>
          <a:bodyPr>
            <a:normAutofit fontScale="62500" lnSpcReduction="20000"/>
          </a:bodyPr>
          <a:lstStyle/>
          <a:p>
            <a:pPr>
              <a:lnSpc>
                <a:spcPct val="120000"/>
              </a:lnSpc>
            </a:pPr>
            <a:r>
              <a:rPr lang="en-US" dirty="0"/>
              <a:t>During a visit to Mt. </a:t>
            </a:r>
            <a:r>
              <a:rPr lang="en-US" dirty="0" err="1"/>
              <a:t>Alverna</a:t>
            </a:r>
            <a:r>
              <a:rPr lang="en-US" dirty="0"/>
              <a:t>, where Francis experienced a vision of a six-winged seraph, Bonaventure himself had a mystical experience which led him to compose </a:t>
            </a:r>
            <a:r>
              <a:rPr lang="en-US" i="1" dirty="0"/>
              <a:t>The Journey of the Mind to God. </a:t>
            </a:r>
            <a:r>
              <a:rPr lang="en-US" dirty="0"/>
              <a:t>He begins by mentioning his mentor, Francis, and how he had a vision of the six-winged </a:t>
            </a:r>
            <a:r>
              <a:rPr lang="en-US" dirty="0" smtClean="0"/>
              <a:t>seraph, </a:t>
            </a:r>
            <a:r>
              <a:rPr lang="en-US" dirty="0"/>
              <a:t>which he interprets in terms of six stages of ascent to communion with God.  The following link provides an introduction and English </a:t>
            </a:r>
            <a:r>
              <a:rPr lang="en-US" dirty="0" err="1"/>
              <a:t>translation:</a:t>
            </a:r>
            <a:r>
              <a:rPr lang="en-US" dirty="0" err="1">
                <a:hlinkClick r:id="rId2"/>
              </a:rPr>
              <a:t>http</a:t>
            </a:r>
            <a:r>
              <a:rPr lang="en-US" dirty="0">
                <a:hlinkClick r:id="rId2"/>
              </a:rPr>
              <a:t>://www.crossroadsinitiative.com/library_article/666/Journey_of_the_Mind_into_God_St_Bonaventure.html</a:t>
            </a:r>
            <a:endParaRPr lang="en-US" dirty="0"/>
          </a:p>
        </p:txBody>
      </p:sp>
      <p:sp>
        <p:nvSpPr>
          <p:cNvPr id="4" name="Content Placeholder 3"/>
          <p:cNvSpPr>
            <a:spLocks noGrp="1"/>
          </p:cNvSpPr>
          <p:nvPr>
            <p:ph sz="half" idx="2"/>
          </p:nvPr>
        </p:nvSpPr>
        <p:spPr/>
        <p:txBody>
          <a:bodyPr>
            <a:normAutofit fontScale="62500" lnSpcReduction="20000"/>
          </a:bodyPr>
          <a:lstStyle/>
          <a:p>
            <a:pPr>
              <a:lnSpc>
                <a:spcPct val="120000"/>
              </a:lnSpc>
            </a:pPr>
            <a:r>
              <a:rPr lang="en-US" dirty="0"/>
              <a:t>The “ladder” of spiritual ascent begins in the created world, where the purified mystic enters into the way of God’s truth through devotion and contemplation of God’s name</a:t>
            </a:r>
          </a:p>
          <a:p>
            <a:pPr>
              <a:lnSpc>
                <a:spcPct val="120000"/>
              </a:lnSpc>
            </a:pPr>
            <a:r>
              <a:rPr lang="en-US" dirty="0"/>
              <a:t>One enters “our own mind” which is “God’s image” and ascends to what is “eternal, totally spiritual, and above”</a:t>
            </a:r>
          </a:p>
          <a:p>
            <a:pPr>
              <a:lnSpc>
                <a:spcPct val="120000"/>
              </a:lnSpc>
            </a:pPr>
            <a:r>
              <a:rPr lang="en-US" dirty="0"/>
              <a:t>The six wings are likened to the six days of creation leading to the Sabbath rest</a:t>
            </a:r>
          </a:p>
          <a:p>
            <a:pPr>
              <a:lnSpc>
                <a:spcPct val="120000"/>
              </a:lnSpc>
            </a:pPr>
            <a:r>
              <a:rPr lang="en-US" dirty="0"/>
              <a:t>The Ark of the Covenant is an image of Christ as the “door” and “staircase” to God’s presence</a:t>
            </a:r>
          </a:p>
          <a:p>
            <a:pPr>
              <a:lnSpc>
                <a:spcPct val="120000"/>
              </a:lnSpc>
            </a:pPr>
            <a:r>
              <a:rPr lang="en-US" dirty="0"/>
              <a:t>One enters the “Sabbath” rest of divine darkness and a “rapture of pure mind”</a:t>
            </a:r>
          </a:p>
        </p:txBody>
      </p:sp>
      <p:sp>
        <p:nvSpPr>
          <p:cNvPr id="5" name="TextBox 4"/>
          <p:cNvSpPr txBox="1"/>
          <p:nvPr/>
        </p:nvSpPr>
        <p:spPr>
          <a:xfrm>
            <a:off x="11613444" y="6462889"/>
            <a:ext cx="457652" cy="307777"/>
          </a:xfrm>
          <a:prstGeom prst="rect">
            <a:avLst/>
          </a:prstGeom>
          <a:noFill/>
        </p:spPr>
        <p:txBody>
          <a:bodyPr wrap="none" rtlCol="0">
            <a:spAutoFit/>
          </a:bodyPr>
          <a:lstStyle/>
          <a:p>
            <a:fld id="{41B1B365-8320-BB49-99CD-748A29A382A4}" type="slidenum">
              <a:rPr lang="en-US" sz="1400" smtClean="0"/>
              <a:t>101</a:t>
            </a:fld>
            <a:endParaRPr lang="en-US" sz="1400" dirty="0"/>
          </a:p>
        </p:txBody>
      </p:sp>
    </p:spTree>
    <p:extLst>
      <p:ext uri="{BB962C8B-B14F-4D97-AF65-F5344CB8AC3E}">
        <p14:creationId xmlns:p14="http://schemas.microsoft.com/office/powerpoint/2010/main" val="265684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0" end="0"/>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1" end="1"/>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2" end="2"/>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3" end="3"/>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p:cTn id="37"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Summary: Franciscan Intellectual Values</a:t>
            </a:r>
          </a:p>
        </p:txBody>
      </p:sp>
      <p:sp>
        <p:nvSpPr>
          <p:cNvPr id="3" name="Content Placeholder 2"/>
          <p:cNvSpPr>
            <a:spLocks noGrp="1"/>
          </p:cNvSpPr>
          <p:nvPr>
            <p:ph idx="1"/>
          </p:nvPr>
        </p:nvSpPr>
        <p:spPr>
          <a:xfrm>
            <a:off x="834989" y="1718914"/>
            <a:ext cx="9909511" cy="4729864"/>
          </a:xfrm>
        </p:spPr>
        <p:txBody>
          <a:bodyPr>
            <a:noAutofit/>
          </a:bodyPr>
          <a:lstStyle/>
          <a:p>
            <a:pPr>
              <a:lnSpc>
                <a:spcPct val="120000"/>
              </a:lnSpc>
            </a:pPr>
            <a:r>
              <a:rPr lang="en-US" sz="2000" dirty="0"/>
              <a:t>We learn from our experiences and observations</a:t>
            </a:r>
          </a:p>
          <a:p>
            <a:pPr>
              <a:lnSpc>
                <a:spcPct val="120000"/>
              </a:lnSpc>
            </a:pPr>
            <a:r>
              <a:rPr lang="en-US" sz="2000" dirty="0"/>
              <a:t>The pursuit of knowledge should lead to a love of God and all creation</a:t>
            </a:r>
          </a:p>
          <a:p>
            <a:pPr>
              <a:lnSpc>
                <a:spcPct val="120000"/>
              </a:lnSpc>
            </a:pPr>
            <a:r>
              <a:rPr lang="en-US" sz="2000" dirty="0"/>
              <a:t>Scientific knowledge promotes harmony with God and creation</a:t>
            </a:r>
          </a:p>
          <a:p>
            <a:pPr>
              <a:lnSpc>
                <a:spcPct val="120000"/>
              </a:lnSpc>
            </a:pPr>
            <a:r>
              <a:rPr lang="en-US" sz="2000" dirty="0"/>
              <a:t>Morality and wisdom underlay the holistic Franciscan approach to learning</a:t>
            </a:r>
          </a:p>
          <a:p>
            <a:pPr>
              <a:lnSpc>
                <a:spcPct val="120000"/>
              </a:lnSpc>
            </a:pPr>
            <a:r>
              <a:rPr lang="en-US" sz="2000" dirty="0"/>
              <a:t>Knowledge enables us to respond positively and constructively in response to problems as we better appreciate the sanctity of all creation as divinely-ordered and therefore become better stewards</a:t>
            </a:r>
          </a:p>
          <a:p>
            <a:pPr>
              <a:lnSpc>
                <a:spcPct val="120000"/>
              </a:lnSpc>
            </a:pPr>
            <a:r>
              <a:rPr lang="en-US" sz="2000" dirty="0"/>
              <a:t>Three points: 1) Nature is Good because it is of God and can lead us to God; 2) the pursuit of knowledge is a communal activity, working in dialogue and collaboration with others; 3) the pursuit of knowledge must have a moral purpose—to promote the common good. </a:t>
            </a:r>
          </a:p>
        </p:txBody>
      </p:sp>
      <p:sp>
        <p:nvSpPr>
          <p:cNvPr id="4" name="TextBox 3"/>
          <p:cNvSpPr txBox="1"/>
          <p:nvPr/>
        </p:nvSpPr>
        <p:spPr>
          <a:xfrm>
            <a:off x="11684000" y="6448778"/>
            <a:ext cx="457652" cy="307777"/>
          </a:xfrm>
          <a:prstGeom prst="rect">
            <a:avLst/>
          </a:prstGeom>
          <a:noFill/>
        </p:spPr>
        <p:txBody>
          <a:bodyPr wrap="none" rtlCol="0">
            <a:spAutoFit/>
          </a:bodyPr>
          <a:lstStyle/>
          <a:p>
            <a:fld id="{1292032B-04AD-D348-B3B4-3C0154A8F69C}" type="slidenum">
              <a:rPr lang="en-US" sz="1400" smtClean="0"/>
              <a:t>102</a:t>
            </a:fld>
            <a:endParaRPr lang="en-US" sz="1400" dirty="0"/>
          </a:p>
        </p:txBody>
      </p:sp>
    </p:spTree>
    <p:extLst>
      <p:ext uri="{BB962C8B-B14F-4D97-AF65-F5344CB8AC3E}">
        <p14:creationId xmlns:p14="http://schemas.microsoft.com/office/powerpoint/2010/main" val="3021349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144" y="189186"/>
            <a:ext cx="11442103" cy="369332"/>
          </a:xfrm>
          <a:prstGeom prst="rect">
            <a:avLst/>
          </a:prstGeom>
          <a:noFill/>
        </p:spPr>
        <p:txBody>
          <a:bodyPr wrap="square" rtlCol="0">
            <a:spAutoFit/>
          </a:bodyPr>
          <a:lstStyle/>
          <a:p>
            <a:r>
              <a:rPr lang="en-US" dirty="0"/>
              <a:t>                                                                                                                                                             </a:t>
            </a:r>
          </a:p>
        </p:txBody>
      </p:sp>
      <p:sp>
        <p:nvSpPr>
          <p:cNvPr id="3" name="TextBox 2"/>
          <p:cNvSpPr txBox="1"/>
          <p:nvPr/>
        </p:nvSpPr>
        <p:spPr>
          <a:xfrm>
            <a:off x="679802" y="294295"/>
            <a:ext cx="12145963" cy="6863417"/>
          </a:xfrm>
          <a:prstGeom prst="rect">
            <a:avLst/>
          </a:prstGeom>
          <a:noFill/>
        </p:spPr>
        <p:txBody>
          <a:bodyPr wrap="square" rtlCol="0">
            <a:spAutoFit/>
          </a:bodyPr>
          <a:lstStyle/>
          <a:p>
            <a:r>
              <a:rPr lang="en-US" b="1" dirty="0"/>
              <a:t>Beauty in the Franciscan Tradition</a:t>
            </a:r>
          </a:p>
          <a:p>
            <a:endParaRPr lang="en-US" sz="1400" dirty="0"/>
          </a:p>
          <a:p>
            <a:pPr marL="223838"/>
            <a:r>
              <a:rPr lang="en-US" sz="1400" dirty="0"/>
              <a:t>Creation serves as the starting point for a “ladder” of spiritual ascent to communion with God</a:t>
            </a:r>
          </a:p>
          <a:p>
            <a:pPr marL="223838"/>
            <a:endParaRPr lang="en-US" sz="1400" dirty="0"/>
          </a:p>
          <a:p>
            <a:pPr marL="223838"/>
            <a:r>
              <a:rPr lang="en-US" sz="1400" dirty="0"/>
              <a:t>The beauty of creation provides a “sacramental” experience of the ineffable Creator</a:t>
            </a:r>
          </a:p>
          <a:p>
            <a:pPr marL="223838"/>
            <a:endParaRPr lang="en-US" sz="1400" dirty="0"/>
          </a:p>
          <a:p>
            <a:pPr marL="223838"/>
            <a:r>
              <a:rPr lang="en-US" sz="1400" dirty="0"/>
              <a:t>Awareness of God through the beauty of God’s creation leads us to the ultimate beauty and joy</a:t>
            </a:r>
          </a:p>
          <a:p>
            <a:pPr marL="223838"/>
            <a:endParaRPr lang="en-US" sz="1400" dirty="0"/>
          </a:p>
          <a:p>
            <a:pPr marL="223838"/>
            <a:r>
              <a:rPr lang="en-US" sz="1400" dirty="0"/>
              <a:t>Creation is </a:t>
            </a:r>
            <a:r>
              <a:rPr lang="en-US" sz="1400" i="1" dirty="0"/>
              <a:t>eschatological:</a:t>
            </a:r>
            <a:r>
              <a:rPr lang="en-US" sz="1400" dirty="0"/>
              <a:t> it points to our ultimate end and goal of communion with God</a:t>
            </a:r>
          </a:p>
          <a:p>
            <a:endParaRPr lang="en-US" sz="1400" dirty="0"/>
          </a:p>
          <a:p>
            <a:r>
              <a:rPr lang="en-US" b="1" dirty="0"/>
              <a:t>Three Movements in the Spiritual Ascent</a:t>
            </a:r>
          </a:p>
          <a:p>
            <a:endParaRPr lang="en-US" dirty="0"/>
          </a:p>
          <a:p>
            <a:pPr marL="165100"/>
            <a:r>
              <a:rPr lang="en-US" sz="1400" dirty="0"/>
              <a:t>Awareness: We experience beauty through observation and experience in our daily lives</a:t>
            </a:r>
          </a:p>
          <a:p>
            <a:pPr marL="165100"/>
            <a:endParaRPr lang="en-US" sz="1400" dirty="0"/>
          </a:p>
          <a:p>
            <a:pPr marL="165100"/>
            <a:r>
              <a:rPr lang="en-US" sz="1400" dirty="0"/>
              <a:t>Unfolding: We contemplate our experiences internally and draw closer to God as its source</a:t>
            </a:r>
          </a:p>
          <a:p>
            <a:pPr marL="165100"/>
            <a:endParaRPr lang="en-US" sz="1400" dirty="0"/>
          </a:p>
          <a:p>
            <a:pPr marL="165100"/>
            <a:r>
              <a:rPr lang="en-US" sz="1400" dirty="0"/>
              <a:t>Embrace: We experience self-transcendence and are enveloped in the overwhelming love of God</a:t>
            </a:r>
          </a:p>
          <a:p>
            <a:endParaRPr lang="en-US" sz="1400" dirty="0"/>
          </a:p>
          <a:p>
            <a:r>
              <a:rPr lang="en-US" b="1" dirty="0"/>
              <a:t>Incarnational Theology</a:t>
            </a:r>
          </a:p>
          <a:p>
            <a:endParaRPr lang="en-US" dirty="0"/>
          </a:p>
          <a:p>
            <a:pPr marL="284163"/>
            <a:r>
              <a:rPr lang="en-US" sz="1400" dirty="0"/>
              <a:t>All creation and humanity is a reflection of God as its source</a:t>
            </a:r>
          </a:p>
          <a:p>
            <a:pPr marL="284163"/>
            <a:endParaRPr lang="en-US" sz="1400" dirty="0"/>
          </a:p>
          <a:p>
            <a:pPr marL="284163"/>
            <a:r>
              <a:rPr lang="en-US" sz="1400" dirty="0"/>
              <a:t>The Incarnation of Jesus Christ is the ultimate expression of God’s love for and union with humanity</a:t>
            </a:r>
          </a:p>
          <a:p>
            <a:pPr marL="284163"/>
            <a:endParaRPr lang="en-US" sz="1400" dirty="0"/>
          </a:p>
          <a:p>
            <a:pPr marL="284163"/>
            <a:r>
              <a:rPr lang="en-US" sz="1400" dirty="0"/>
              <a:t>The self-giving love of Jesus is reflected in his redemptive suffering</a:t>
            </a:r>
          </a:p>
          <a:p>
            <a:pPr marL="284163"/>
            <a:endParaRPr lang="en-US" sz="1400" dirty="0"/>
          </a:p>
          <a:p>
            <a:pPr marL="284163"/>
            <a:r>
              <a:rPr lang="en-US" sz="1400" dirty="0"/>
              <a:t>We unite ourselves to the Cross of Jesus as the ultimate source of meaning and hope</a:t>
            </a:r>
          </a:p>
          <a:p>
            <a:pPr marL="284163"/>
            <a:endParaRPr lang="en-US" sz="1400" dirty="0"/>
          </a:p>
          <a:p>
            <a:pPr marL="284163"/>
            <a:r>
              <a:rPr lang="en-US" sz="1400" dirty="0"/>
              <a:t>We love and care for all humanity and all creation as sacred</a:t>
            </a:r>
          </a:p>
          <a:p>
            <a:r>
              <a:rPr lang="en-US" sz="1400" dirty="0"/>
              <a:t>                                                                                                                        </a:t>
            </a:r>
          </a:p>
        </p:txBody>
      </p:sp>
      <p:sp>
        <p:nvSpPr>
          <p:cNvPr id="4" name="TextBox 3"/>
          <p:cNvSpPr txBox="1"/>
          <p:nvPr/>
        </p:nvSpPr>
        <p:spPr>
          <a:xfrm>
            <a:off x="11712222" y="6378222"/>
            <a:ext cx="457652" cy="307777"/>
          </a:xfrm>
          <a:prstGeom prst="rect">
            <a:avLst/>
          </a:prstGeom>
          <a:noFill/>
        </p:spPr>
        <p:txBody>
          <a:bodyPr wrap="none" rtlCol="0">
            <a:spAutoFit/>
          </a:bodyPr>
          <a:lstStyle/>
          <a:p>
            <a:fld id="{84980C59-AE10-E848-B6BA-F3C1C4926C2C}" type="slidenum">
              <a:rPr lang="en-US" sz="1400" smtClean="0"/>
              <a:t>103</a:t>
            </a:fld>
            <a:endParaRPr lang="en-US" sz="1400" dirty="0"/>
          </a:p>
        </p:txBody>
      </p:sp>
    </p:spTree>
    <p:extLst>
      <p:ext uri="{BB962C8B-B14F-4D97-AF65-F5344CB8AC3E}">
        <p14:creationId xmlns:p14="http://schemas.microsoft.com/office/powerpoint/2010/main" val="3922231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2" end="2"/>
                                            </p:txEl>
                                          </p:spTgt>
                                        </p:tgtEl>
                                      </p:cBhvr>
                                    </p:animEffect>
                                  </p:childTnLst>
                                </p:cTn>
                              </p:par>
                            </p:childTnLst>
                          </p:cTn>
                        </p:par>
                        <p:par>
                          <p:cTn id="15" fill="hold">
                            <p:stCondLst>
                              <p:cond delay="3000"/>
                            </p:stCondLst>
                            <p:childTnLst>
                              <p:par>
                                <p:cTn id="16" presetID="55" presetClass="entr" presetSubtype="0" fill="hold"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p:cTn id="18"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19"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0" dur="2000"/>
                                        <p:tgtEl>
                                          <p:spTgt spid="3">
                                            <p:txEl>
                                              <p:pRg st="4" end="4"/>
                                            </p:txEl>
                                          </p:spTgt>
                                        </p:tgtEl>
                                      </p:cBhvr>
                                    </p:animEffect>
                                  </p:childTnLst>
                                </p:cTn>
                              </p:par>
                            </p:childTnLst>
                          </p:cTn>
                        </p:par>
                        <p:par>
                          <p:cTn id="21" fill="hold">
                            <p:stCondLst>
                              <p:cond delay="5000"/>
                            </p:stCondLst>
                            <p:childTnLst>
                              <p:par>
                                <p:cTn id="22" presetID="55" presetClass="entr" presetSubtype="0" fill="hold"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p:cTn id="24"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5"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26" dur="2000"/>
                                        <p:tgtEl>
                                          <p:spTgt spid="3">
                                            <p:txEl>
                                              <p:pRg st="6" end="6"/>
                                            </p:txEl>
                                          </p:spTgt>
                                        </p:tgtEl>
                                      </p:cBhvr>
                                    </p:animEffect>
                                  </p:childTnLst>
                                </p:cTn>
                              </p:par>
                            </p:childTnLst>
                          </p:cTn>
                        </p:par>
                        <p:par>
                          <p:cTn id="27" fill="hold">
                            <p:stCondLst>
                              <p:cond delay="7000"/>
                            </p:stCondLst>
                            <p:childTnLst>
                              <p:par>
                                <p:cTn id="28" presetID="55" presetClass="entr" presetSubtype="0" fill="hold" nodeType="after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 calcmode="lin" valueType="num">
                                      <p:cBhvr>
                                        <p:cTn id="30"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31"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32" dur="2000"/>
                                        <p:tgtEl>
                                          <p:spTgt spid="3">
                                            <p:txEl>
                                              <p:pRg st="8" end="8"/>
                                            </p:txEl>
                                          </p:spTgt>
                                        </p:tgtEl>
                                      </p:cBhvr>
                                    </p:animEffect>
                                  </p:childTnLst>
                                </p:cTn>
                              </p:par>
                            </p:childTnLst>
                          </p:cTn>
                        </p:par>
                        <p:par>
                          <p:cTn id="33" fill="hold">
                            <p:stCondLst>
                              <p:cond delay="9000"/>
                            </p:stCondLst>
                            <p:childTnLst>
                              <p:par>
                                <p:cTn id="34" presetID="2" presetClass="entr" presetSubtype="4" fill="hold" nodeType="after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 calcmode="lin" valueType="num">
                                      <p:cBhvr additive="base">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0000"/>
                            </p:stCondLst>
                            <p:childTnLst>
                              <p:par>
                                <p:cTn id="39" presetID="55" presetClass="entr" presetSubtype="0" fill="hold" nodeType="after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p:cTn id="41" dur="2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42" dur="2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43" dur="2000"/>
                                        <p:tgtEl>
                                          <p:spTgt spid="3">
                                            <p:txEl>
                                              <p:pRg st="12" end="12"/>
                                            </p:txEl>
                                          </p:spTgt>
                                        </p:tgtEl>
                                      </p:cBhvr>
                                    </p:animEffect>
                                  </p:childTnLst>
                                </p:cTn>
                              </p:par>
                            </p:childTnLst>
                          </p:cTn>
                        </p:par>
                        <p:par>
                          <p:cTn id="44" fill="hold">
                            <p:stCondLst>
                              <p:cond delay="12000"/>
                            </p:stCondLst>
                            <p:childTnLst>
                              <p:par>
                                <p:cTn id="45" presetID="55" presetClass="entr" presetSubtype="0" fill="hold" nodeType="after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 calcmode="lin" valueType="num">
                                      <p:cBhvr>
                                        <p:cTn id="47" dur="2000" fill="hold"/>
                                        <p:tgtEl>
                                          <p:spTgt spid="3">
                                            <p:txEl>
                                              <p:pRg st="14" end="14"/>
                                            </p:txEl>
                                          </p:spTgt>
                                        </p:tgtEl>
                                        <p:attrNameLst>
                                          <p:attrName>ppt_w</p:attrName>
                                        </p:attrNameLst>
                                      </p:cBhvr>
                                      <p:tavLst>
                                        <p:tav tm="0">
                                          <p:val>
                                            <p:strVal val="#ppt_w*0.70"/>
                                          </p:val>
                                        </p:tav>
                                        <p:tav tm="100000">
                                          <p:val>
                                            <p:strVal val="#ppt_w"/>
                                          </p:val>
                                        </p:tav>
                                      </p:tavLst>
                                    </p:anim>
                                    <p:anim calcmode="lin" valueType="num">
                                      <p:cBhvr>
                                        <p:cTn id="48" dur="2000" fill="hold"/>
                                        <p:tgtEl>
                                          <p:spTgt spid="3">
                                            <p:txEl>
                                              <p:pRg st="14" end="14"/>
                                            </p:txEl>
                                          </p:spTgt>
                                        </p:tgtEl>
                                        <p:attrNameLst>
                                          <p:attrName>ppt_h</p:attrName>
                                        </p:attrNameLst>
                                      </p:cBhvr>
                                      <p:tavLst>
                                        <p:tav tm="0">
                                          <p:val>
                                            <p:strVal val="#ppt_h"/>
                                          </p:val>
                                        </p:tav>
                                        <p:tav tm="100000">
                                          <p:val>
                                            <p:strVal val="#ppt_h"/>
                                          </p:val>
                                        </p:tav>
                                      </p:tavLst>
                                    </p:anim>
                                    <p:animEffect transition="in" filter="fade">
                                      <p:cBhvr>
                                        <p:cTn id="49" dur="2000"/>
                                        <p:tgtEl>
                                          <p:spTgt spid="3">
                                            <p:txEl>
                                              <p:pRg st="14" end="14"/>
                                            </p:txEl>
                                          </p:spTgt>
                                        </p:tgtEl>
                                      </p:cBhvr>
                                    </p:animEffect>
                                  </p:childTnLst>
                                </p:cTn>
                              </p:par>
                            </p:childTnLst>
                          </p:cTn>
                        </p:par>
                        <p:par>
                          <p:cTn id="50" fill="hold">
                            <p:stCondLst>
                              <p:cond delay="14000"/>
                            </p:stCondLst>
                            <p:childTnLst>
                              <p:par>
                                <p:cTn id="51" presetID="55" presetClass="entr" presetSubtype="0" fill="hold" nodeType="after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anim calcmode="lin" valueType="num">
                                      <p:cBhvr>
                                        <p:cTn id="53" dur="2000" fill="hold"/>
                                        <p:tgtEl>
                                          <p:spTgt spid="3">
                                            <p:txEl>
                                              <p:pRg st="16" end="16"/>
                                            </p:txEl>
                                          </p:spTgt>
                                        </p:tgtEl>
                                        <p:attrNameLst>
                                          <p:attrName>ppt_w</p:attrName>
                                        </p:attrNameLst>
                                      </p:cBhvr>
                                      <p:tavLst>
                                        <p:tav tm="0">
                                          <p:val>
                                            <p:strVal val="#ppt_w*0.70"/>
                                          </p:val>
                                        </p:tav>
                                        <p:tav tm="100000">
                                          <p:val>
                                            <p:strVal val="#ppt_w"/>
                                          </p:val>
                                        </p:tav>
                                      </p:tavLst>
                                    </p:anim>
                                    <p:anim calcmode="lin" valueType="num">
                                      <p:cBhvr>
                                        <p:cTn id="54" dur="2000" fill="hold"/>
                                        <p:tgtEl>
                                          <p:spTgt spid="3">
                                            <p:txEl>
                                              <p:pRg st="16" end="16"/>
                                            </p:txEl>
                                          </p:spTgt>
                                        </p:tgtEl>
                                        <p:attrNameLst>
                                          <p:attrName>ppt_h</p:attrName>
                                        </p:attrNameLst>
                                      </p:cBhvr>
                                      <p:tavLst>
                                        <p:tav tm="0">
                                          <p:val>
                                            <p:strVal val="#ppt_h"/>
                                          </p:val>
                                        </p:tav>
                                        <p:tav tm="100000">
                                          <p:val>
                                            <p:strVal val="#ppt_h"/>
                                          </p:val>
                                        </p:tav>
                                      </p:tavLst>
                                    </p:anim>
                                    <p:animEffect transition="in" filter="fade">
                                      <p:cBhvr>
                                        <p:cTn id="55" dur="2000"/>
                                        <p:tgtEl>
                                          <p:spTgt spid="3">
                                            <p:txEl>
                                              <p:pRg st="16" end="16"/>
                                            </p:txEl>
                                          </p:spTgt>
                                        </p:tgtEl>
                                      </p:cBhvr>
                                    </p:animEffect>
                                  </p:childTnLst>
                                </p:cTn>
                              </p:par>
                            </p:childTnLst>
                          </p:cTn>
                        </p:par>
                        <p:par>
                          <p:cTn id="56" fill="hold">
                            <p:stCondLst>
                              <p:cond delay="16000"/>
                            </p:stCondLst>
                            <p:childTnLst>
                              <p:par>
                                <p:cTn id="57" presetID="2" presetClass="entr" presetSubtype="4" fill="hold" nodeType="after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anim calcmode="lin" valueType="num">
                                      <p:cBhvr additive="base">
                                        <p:cTn id="59"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par>
                          <p:cTn id="61" fill="hold">
                            <p:stCondLst>
                              <p:cond delay="17000"/>
                            </p:stCondLst>
                            <p:childTnLst>
                              <p:par>
                                <p:cTn id="62" presetID="55" presetClass="entr" presetSubtype="0" fill="hold" nodeType="afterEffect">
                                  <p:stCondLst>
                                    <p:cond delay="0"/>
                                  </p:stCondLst>
                                  <p:childTnLst>
                                    <p:set>
                                      <p:cBhvr>
                                        <p:cTn id="63" dur="1" fill="hold">
                                          <p:stCondLst>
                                            <p:cond delay="0"/>
                                          </p:stCondLst>
                                        </p:cTn>
                                        <p:tgtEl>
                                          <p:spTgt spid="3">
                                            <p:txEl>
                                              <p:pRg st="20" end="20"/>
                                            </p:txEl>
                                          </p:spTgt>
                                        </p:tgtEl>
                                        <p:attrNameLst>
                                          <p:attrName>style.visibility</p:attrName>
                                        </p:attrNameLst>
                                      </p:cBhvr>
                                      <p:to>
                                        <p:strVal val="visible"/>
                                      </p:to>
                                    </p:set>
                                    <p:anim calcmode="lin" valueType="num">
                                      <p:cBhvr>
                                        <p:cTn id="64" dur="2000" fill="hold"/>
                                        <p:tgtEl>
                                          <p:spTgt spid="3">
                                            <p:txEl>
                                              <p:pRg st="20" end="20"/>
                                            </p:txEl>
                                          </p:spTgt>
                                        </p:tgtEl>
                                        <p:attrNameLst>
                                          <p:attrName>ppt_w</p:attrName>
                                        </p:attrNameLst>
                                      </p:cBhvr>
                                      <p:tavLst>
                                        <p:tav tm="0">
                                          <p:val>
                                            <p:strVal val="#ppt_w*0.70"/>
                                          </p:val>
                                        </p:tav>
                                        <p:tav tm="100000">
                                          <p:val>
                                            <p:strVal val="#ppt_w"/>
                                          </p:val>
                                        </p:tav>
                                      </p:tavLst>
                                    </p:anim>
                                    <p:anim calcmode="lin" valueType="num">
                                      <p:cBhvr>
                                        <p:cTn id="65" dur="2000" fill="hold"/>
                                        <p:tgtEl>
                                          <p:spTgt spid="3">
                                            <p:txEl>
                                              <p:pRg st="20" end="20"/>
                                            </p:txEl>
                                          </p:spTgt>
                                        </p:tgtEl>
                                        <p:attrNameLst>
                                          <p:attrName>ppt_h</p:attrName>
                                        </p:attrNameLst>
                                      </p:cBhvr>
                                      <p:tavLst>
                                        <p:tav tm="0">
                                          <p:val>
                                            <p:strVal val="#ppt_h"/>
                                          </p:val>
                                        </p:tav>
                                        <p:tav tm="100000">
                                          <p:val>
                                            <p:strVal val="#ppt_h"/>
                                          </p:val>
                                        </p:tav>
                                      </p:tavLst>
                                    </p:anim>
                                    <p:animEffect transition="in" filter="fade">
                                      <p:cBhvr>
                                        <p:cTn id="66" dur="2000"/>
                                        <p:tgtEl>
                                          <p:spTgt spid="3">
                                            <p:txEl>
                                              <p:pRg st="20" end="20"/>
                                            </p:txEl>
                                          </p:spTgt>
                                        </p:tgtEl>
                                      </p:cBhvr>
                                    </p:animEffect>
                                  </p:childTnLst>
                                </p:cTn>
                              </p:par>
                            </p:childTnLst>
                          </p:cTn>
                        </p:par>
                        <p:par>
                          <p:cTn id="67" fill="hold">
                            <p:stCondLst>
                              <p:cond delay="19000"/>
                            </p:stCondLst>
                            <p:childTnLst>
                              <p:par>
                                <p:cTn id="68" presetID="55" presetClass="entr" presetSubtype="0" fill="hold" nodeType="afterEffect">
                                  <p:stCondLst>
                                    <p:cond delay="0"/>
                                  </p:stCondLst>
                                  <p:childTnLst>
                                    <p:set>
                                      <p:cBhvr>
                                        <p:cTn id="69" dur="1" fill="hold">
                                          <p:stCondLst>
                                            <p:cond delay="0"/>
                                          </p:stCondLst>
                                        </p:cTn>
                                        <p:tgtEl>
                                          <p:spTgt spid="3">
                                            <p:txEl>
                                              <p:pRg st="22" end="22"/>
                                            </p:txEl>
                                          </p:spTgt>
                                        </p:tgtEl>
                                        <p:attrNameLst>
                                          <p:attrName>style.visibility</p:attrName>
                                        </p:attrNameLst>
                                      </p:cBhvr>
                                      <p:to>
                                        <p:strVal val="visible"/>
                                      </p:to>
                                    </p:set>
                                    <p:anim calcmode="lin" valueType="num">
                                      <p:cBhvr>
                                        <p:cTn id="70" dur="2000" fill="hold"/>
                                        <p:tgtEl>
                                          <p:spTgt spid="3">
                                            <p:txEl>
                                              <p:pRg st="22" end="22"/>
                                            </p:txEl>
                                          </p:spTgt>
                                        </p:tgtEl>
                                        <p:attrNameLst>
                                          <p:attrName>ppt_w</p:attrName>
                                        </p:attrNameLst>
                                      </p:cBhvr>
                                      <p:tavLst>
                                        <p:tav tm="0">
                                          <p:val>
                                            <p:strVal val="#ppt_w*0.70"/>
                                          </p:val>
                                        </p:tav>
                                        <p:tav tm="100000">
                                          <p:val>
                                            <p:strVal val="#ppt_w"/>
                                          </p:val>
                                        </p:tav>
                                      </p:tavLst>
                                    </p:anim>
                                    <p:anim calcmode="lin" valueType="num">
                                      <p:cBhvr>
                                        <p:cTn id="71" dur="2000" fill="hold"/>
                                        <p:tgtEl>
                                          <p:spTgt spid="3">
                                            <p:txEl>
                                              <p:pRg st="22" end="22"/>
                                            </p:txEl>
                                          </p:spTgt>
                                        </p:tgtEl>
                                        <p:attrNameLst>
                                          <p:attrName>ppt_h</p:attrName>
                                        </p:attrNameLst>
                                      </p:cBhvr>
                                      <p:tavLst>
                                        <p:tav tm="0">
                                          <p:val>
                                            <p:strVal val="#ppt_h"/>
                                          </p:val>
                                        </p:tav>
                                        <p:tav tm="100000">
                                          <p:val>
                                            <p:strVal val="#ppt_h"/>
                                          </p:val>
                                        </p:tav>
                                      </p:tavLst>
                                    </p:anim>
                                    <p:animEffect transition="in" filter="fade">
                                      <p:cBhvr>
                                        <p:cTn id="72" dur="2000"/>
                                        <p:tgtEl>
                                          <p:spTgt spid="3">
                                            <p:txEl>
                                              <p:pRg st="22" end="22"/>
                                            </p:txEl>
                                          </p:spTgt>
                                        </p:tgtEl>
                                      </p:cBhvr>
                                    </p:animEffect>
                                  </p:childTnLst>
                                </p:cTn>
                              </p:par>
                            </p:childTnLst>
                          </p:cTn>
                        </p:par>
                        <p:par>
                          <p:cTn id="73" fill="hold">
                            <p:stCondLst>
                              <p:cond delay="21000"/>
                            </p:stCondLst>
                            <p:childTnLst>
                              <p:par>
                                <p:cTn id="74" presetID="55" presetClass="entr" presetSubtype="0" fill="hold" nodeType="afterEffect">
                                  <p:stCondLst>
                                    <p:cond delay="0"/>
                                  </p:stCondLst>
                                  <p:childTnLst>
                                    <p:set>
                                      <p:cBhvr>
                                        <p:cTn id="75" dur="1" fill="hold">
                                          <p:stCondLst>
                                            <p:cond delay="0"/>
                                          </p:stCondLst>
                                        </p:cTn>
                                        <p:tgtEl>
                                          <p:spTgt spid="3">
                                            <p:txEl>
                                              <p:pRg st="24" end="24"/>
                                            </p:txEl>
                                          </p:spTgt>
                                        </p:tgtEl>
                                        <p:attrNameLst>
                                          <p:attrName>style.visibility</p:attrName>
                                        </p:attrNameLst>
                                      </p:cBhvr>
                                      <p:to>
                                        <p:strVal val="visible"/>
                                      </p:to>
                                    </p:set>
                                    <p:anim calcmode="lin" valueType="num">
                                      <p:cBhvr>
                                        <p:cTn id="76" dur="2000" fill="hold"/>
                                        <p:tgtEl>
                                          <p:spTgt spid="3">
                                            <p:txEl>
                                              <p:pRg st="24" end="24"/>
                                            </p:txEl>
                                          </p:spTgt>
                                        </p:tgtEl>
                                        <p:attrNameLst>
                                          <p:attrName>ppt_w</p:attrName>
                                        </p:attrNameLst>
                                      </p:cBhvr>
                                      <p:tavLst>
                                        <p:tav tm="0">
                                          <p:val>
                                            <p:strVal val="#ppt_w*0.70"/>
                                          </p:val>
                                        </p:tav>
                                        <p:tav tm="100000">
                                          <p:val>
                                            <p:strVal val="#ppt_w"/>
                                          </p:val>
                                        </p:tav>
                                      </p:tavLst>
                                    </p:anim>
                                    <p:anim calcmode="lin" valueType="num">
                                      <p:cBhvr>
                                        <p:cTn id="77" dur="2000" fill="hold"/>
                                        <p:tgtEl>
                                          <p:spTgt spid="3">
                                            <p:txEl>
                                              <p:pRg st="24" end="24"/>
                                            </p:txEl>
                                          </p:spTgt>
                                        </p:tgtEl>
                                        <p:attrNameLst>
                                          <p:attrName>ppt_h</p:attrName>
                                        </p:attrNameLst>
                                      </p:cBhvr>
                                      <p:tavLst>
                                        <p:tav tm="0">
                                          <p:val>
                                            <p:strVal val="#ppt_h"/>
                                          </p:val>
                                        </p:tav>
                                        <p:tav tm="100000">
                                          <p:val>
                                            <p:strVal val="#ppt_h"/>
                                          </p:val>
                                        </p:tav>
                                      </p:tavLst>
                                    </p:anim>
                                    <p:animEffect transition="in" filter="fade">
                                      <p:cBhvr>
                                        <p:cTn id="78" dur="2000"/>
                                        <p:tgtEl>
                                          <p:spTgt spid="3">
                                            <p:txEl>
                                              <p:pRg st="24" end="24"/>
                                            </p:txEl>
                                          </p:spTgt>
                                        </p:tgtEl>
                                      </p:cBhvr>
                                    </p:animEffect>
                                  </p:childTnLst>
                                </p:cTn>
                              </p:par>
                            </p:childTnLst>
                          </p:cTn>
                        </p:par>
                        <p:par>
                          <p:cTn id="79" fill="hold">
                            <p:stCondLst>
                              <p:cond delay="23000"/>
                            </p:stCondLst>
                            <p:childTnLst>
                              <p:par>
                                <p:cTn id="80" presetID="55" presetClass="entr" presetSubtype="0" fill="hold" nodeType="afterEffect">
                                  <p:stCondLst>
                                    <p:cond delay="0"/>
                                  </p:stCondLst>
                                  <p:childTnLst>
                                    <p:set>
                                      <p:cBhvr>
                                        <p:cTn id="81" dur="1" fill="hold">
                                          <p:stCondLst>
                                            <p:cond delay="0"/>
                                          </p:stCondLst>
                                        </p:cTn>
                                        <p:tgtEl>
                                          <p:spTgt spid="3">
                                            <p:txEl>
                                              <p:pRg st="26" end="26"/>
                                            </p:txEl>
                                          </p:spTgt>
                                        </p:tgtEl>
                                        <p:attrNameLst>
                                          <p:attrName>style.visibility</p:attrName>
                                        </p:attrNameLst>
                                      </p:cBhvr>
                                      <p:to>
                                        <p:strVal val="visible"/>
                                      </p:to>
                                    </p:set>
                                    <p:anim calcmode="lin" valueType="num">
                                      <p:cBhvr>
                                        <p:cTn id="82" dur="2000" fill="hold"/>
                                        <p:tgtEl>
                                          <p:spTgt spid="3">
                                            <p:txEl>
                                              <p:pRg st="26" end="26"/>
                                            </p:txEl>
                                          </p:spTgt>
                                        </p:tgtEl>
                                        <p:attrNameLst>
                                          <p:attrName>ppt_w</p:attrName>
                                        </p:attrNameLst>
                                      </p:cBhvr>
                                      <p:tavLst>
                                        <p:tav tm="0">
                                          <p:val>
                                            <p:strVal val="#ppt_w*0.70"/>
                                          </p:val>
                                        </p:tav>
                                        <p:tav tm="100000">
                                          <p:val>
                                            <p:strVal val="#ppt_w"/>
                                          </p:val>
                                        </p:tav>
                                      </p:tavLst>
                                    </p:anim>
                                    <p:anim calcmode="lin" valueType="num">
                                      <p:cBhvr>
                                        <p:cTn id="83" dur="2000" fill="hold"/>
                                        <p:tgtEl>
                                          <p:spTgt spid="3">
                                            <p:txEl>
                                              <p:pRg st="26" end="26"/>
                                            </p:txEl>
                                          </p:spTgt>
                                        </p:tgtEl>
                                        <p:attrNameLst>
                                          <p:attrName>ppt_h</p:attrName>
                                        </p:attrNameLst>
                                      </p:cBhvr>
                                      <p:tavLst>
                                        <p:tav tm="0">
                                          <p:val>
                                            <p:strVal val="#ppt_h"/>
                                          </p:val>
                                        </p:tav>
                                        <p:tav tm="100000">
                                          <p:val>
                                            <p:strVal val="#ppt_h"/>
                                          </p:val>
                                        </p:tav>
                                      </p:tavLst>
                                    </p:anim>
                                    <p:animEffect transition="in" filter="fade">
                                      <p:cBhvr>
                                        <p:cTn id="84" dur="2000"/>
                                        <p:tgtEl>
                                          <p:spTgt spid="3">
                                            <p:txEl>
                                              <p:pRg st="26" end="26"/>
                                            </p:txEl>
                                          </p:spTgt>
                                        </p:tgtEl>
                                      </p:cBhvr>
                                    </p:animEffect>
                                  </p:childTnLst>
                                </p:cTn>
                              </p:par>
                            </p:childTnLst>
                          </p:cTn>
                        </p:par>
                        <p:par>
                          <p:cTn id="85" fill="hold">
                            <p:stCondLst>
                              <p:cond delay="25000"/>
                            </p:stCondLst>
                            <p:childTnLst>
                              <p:par>
                                <p:cTn id="86" presetID="55" presetClass="entr" presetSubtype="0" fill="hold" nodeType="afterEffect">
                                  <p:stCondLst>
                                    <p:cond delay="0"/>
                                  </p:stCondLst>
                                  <p:childTnLst>
                                    <p:set>
                                      <p:cBhvr>
                                        <p:cTn id="87" dur="1" fill="hold">
                                          <p:stCondLst>
                                            <p:cond delay="0"/>
                                          </p:stCondLst>
                                        </p:cTn>
                                        <p:tgtEl>
                                          <p:spTgt spid="3">
                                            <p:txEl>
                                              <p:pRg st="28" end="28"/>
                                            </p:txEl>
                                          </p:spTgt>
                                        </p:tgtEl>
                                        <p:attrNameLst>
                                          <p:attrName>style.visibility</p:attrName>
                                        </p:attrNameLst>
                                      </p:cBhvr>
                                      <p:to>
                                        <p:strVal val="visible"/>
                                      </p:to>
                                    </p:set>
                                    <p:anim calcmode="lin" valueType="num">
                                      <p:cBhvr>
                                        <p:cTn id="88" dur="2000" fill="hold"/>
                                        <p:tgtEl>
                                          <p:spTgt spid="3">
                                            <p:txEl>
                                              <p:pRg st="28" end="28"/>
                                            </p:txEl>
                                          </p:spTgt>
                                        </p:tgtEl>
                                        <p:attrNameLst>
                                          <p:attrName>ppt_w</p:attrName>
                                        </p:attrNameLst>
                                      </p:cBhvr>
                                      <p:tavLst>
                                        <p:tav tm="0">
                                          <p:val>
                                            <p:strVal val="#ppt_w*0.70"/>
                                          </p:val>
                                        </p:tav>
                                        <p:tav tm="100000">
                                          <p:val>
                                            <p:strVal val="#ppt_w"/>
                                          </p:val>
                                        </p:tav>
                                      </p:tavLst>
                                    </p:anim>
                                    <p:anim calcmode="lin" valueType="num">
                                      <p:cBhvr>
                                        <p:cTn id="89" dur="2000" fill="hold"/>
                                        <p:tgtEl>
                                          <p:spTgt spid="3">
                                            <p:txEl>
                                              <p:pRg st="28" end="28"/>
                                            </p:txEl>
                                          </p:spTgt>
                                        </p:tgtEl>
                                        <p:attrNameLst>
                                          <p:attrName>ppt_h</p:attrName>
                                        </p:attrNameLst>
                                      </p:cBhvr>
                                      <p:tavLst>
                                        <p:tav tm="0">
                                          <p:val>
                                            <p:strVal val="#ppt_h"/>
                                          </p:val>
                                        </p:tav>
                                        <p:tav tm="100000">
                                          <p:val>
                                            <p:strVal val="#ppt_h"/>
                                          </p:val>
                                        </p:tav>
                                      </p:tavLst>
                                    </p:anim>
                                    <p:animEffect transition="in" filter="fade">
                                      <p:cBhvr>
                                        <p:cTn id="90" dur="2000"/>
                                        <p:tgtEl>
                                          <p:spTgt spid="3">
                                            <p:txEl>
                                              <p:pRg st="28" end="2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831294" cy="2089990"/>
          </a:xfrm>
        </p:spPr>
        <p:txBody>
          <a:bodyPr>
            <a:normAutofit/>
          </a:bodyPr>
          <a:lstStyle/>
          <a:p>
            <a:pPr algn="ctr"/>
            <a:r>
              <a:rPr lang="en-US" dirty="0"/>
              <a:t>Francis’s</a:t>
            </a:r>
            <a:br>
              <a:rPr lang="en-US" dirty="0"/>
            </a:br>
            <a:r>
              <a:rPr lang="en-US" dirty="0"/>
              <a:t> “Vernacular Theology”</a:t>
            </a:r>
          </a:p>
        </p:txBody>
      </p:sp>
      <p:pic>
        <p:nvPicPr>
          <p:cNvPr id="5" name="Picture 4"/>
          <p:cNvPicPr>
            <a:picLocks noChangeAspect="1"/>
          </p:cNvPicPr>
          <p:nvPr/>
        </p:nvPicPr>
        <p:blipFill>
          <a:blip r:embed="rId2"/>
          <a:stretch>
            <a:fillRect/>
          </a:stretch>
        </p:blipFill>
        <p:spPr>
          <a:xfrm>
            <a:off x="3327400" y="3929092"/>
            <a:ext cx="3683000" cy="2615143"/>
          </a:xfrm>
          <a:prstGeom prst="rect">
            <a:avLst/>
          </a:prstGeom>
        </p:spPr>
      </p:pic>
      <p:sp>
        <p:nvSpPr>
          <p:cNvPr id="3" name="TextBox 2"/>
          <p:cNvSpPr txBox="1"/>
          <p:nvPr/>
        </p:nvSpPr>
        <p:spPr>
          <a:xfrm>
            <a:off x="11627556" y="6378222"/>
            <a:ext cx="457652" cy="307777"/>
          </a:xfrm>
          <a:prstGeom prst="rect">
            <a:avLst/>
          </a:prstGeom>
          <a:noFill/>
        </p:spPr>
        <p:txBody>
          <a:bodyPr wrap="none" rtlCol="0">
            <a:spAutoFit/>
          </a:bodyPr>
          <a:lstStyle/>
          <a:p>
            <a:fld id="{9134E564-A20B-E444-896B-8BAC0DB2B89C}" type="slidenum">
              <a:rPr lang="en-US" sz="1400" smtClean="0"/>
              <a:t>104</a:t>
            </a:fld>
            <a:endParaRPr lang="en-US" sz="1400" dirty="0"/>
          </a:p>
        </p:txBody>
      </p:sp>
    </p:spTree>
    <p:extLst>
      <p:ext uri="{BB962C8B-B14F-4D97-AF65-F5344CB8AC3E}">
        <p14:creationId xmlns:p14="http://schemas.microsoft.com/office/powerpoint/2010/main" val="296950194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a:solidFill>
                  <a:srgbClr val="3366FF"/>
                </a:solidFill>
              </a:rPr>
              <a:t>13</a:t>
            </a:r>
            <a:r>
              <a:rPr lang="en-US" baseline="30000" dirty="0">
                <a:solidFill>
                  <a:srgbClr val="3366FF"/>
                </a:solidFill>
              </a:rPr>
              <a:t>th</a:t>
            </a:r>
            <a:r>
              <a:rPr lang="en-US" dirty="0"/>
              <a:t> century:  </a:t>
            </a:r>
            <a:br>
              <a:rPr lang="en-US" dirty="0"/>
            </a:br>
            <a:r>
              <a:rPr lang="en-US" dirty="0"/>
              <a:t>The Flowering of Mysticism</a:t>
            </a:r>
          </a:p>
        </p:txBody>
      </p:sp>
      <p:sp>
        <p:nvSpPr>
          <p:cNvPr id="3" name="Content Placeholder 2"/>
          <p:cNvSpPr>
            <a:spLocks noGrp="1"/>
          </p:cNvSpPr>
          <p:nvPr>
            <p:ph idx="1"/>
          </p:nvPr>
        </p:nvSpPr>
        <p:spPr/>
        <p:txBody>
          <a:bodyPr>
            <a:normAutofit/>
          </a:bodyPr>
          <a:lstStyle/>
          <a:p>
            <a:pPr marL="0" indent="0">
              <a:lnSpc>
                <a:spcPct val="100000"/>
              </a:lnSpc>
              <a:buNone/>
            </a:pPr>
            <a:r>
              <a:rPr lang="en-US" sz="2400" dirty="0"/>
              <a:t>The 13</a:t>
            </a:r>
            <a:r>
              <a:rPr lang="en-US" sz="2400" baseline="30000" dirty="0"/>
              <a:t>th</a:t>
            </a:r>
            <a:r>
              <a:rPr lang="en-US" sz="2400" dirty="0"/>
              <a:t> century was a period when mysticism “flowered” among the laity.  Spirituality became more democratized and secularized. The focus of this movement was the experience of God in the lives of the literate as well as the illiterate, the wealthy as well as the poor.   </a:t>
            </a:r>
          </a:p>
          <a:p>
            <a:endParaRPr lang="en-US" sz="2400" dirty="0"/>
          </a:p>
        </p:txBody>
      </p:sp>
      <p:pic>
        <p:nvPicPr>
          <p:cNvPr id="4" name="Picture 3"/>
          <p:cNvPicPr>
            <a:picLocks noChangeAspect="1"/>
          </p:cNvPicPr>
          <p:nvPr/>
        </p:nvPicPr>
        <p:blipFill>
          <a:blip r:embed="rId2"/>
          <a:stretch>
            <a:fillRect/>
          </a:stretch>
        </p:blipFill>
        <p:spPr>
          <a:xfrm>
            <a:off x="2057400" y="3796268"/>
            <a:ext cx="5092700" cy="2692400"/>
          </a:xfrm>
          <a:prstGeom prst="rect">
            <a:avLst/>
          </a:prstGeom>
        </p:spPr>
      </p:pic>
      <p:sp>
        <p:nvSpPr>
          <p:cNvPr id="5" name="TextBox 4"/>
          <p:cNvSpPr txBox="1"/>
          <p:nvPr/>
        </p:nvSpPr>
        <p:spPr>
          <a:xfrm>
            <a:off x="11559340" y="6488668"/>
            <a:ext cx="457652" cy="307777"/>
          </a:xfrm>
          <a:prstGeom prst="rect">
            <a:avLst/>
          </a:prstGeom>
          <a:noFill/>
        </p:spPr>
        <p:txBody>
          <a:bodyPr wrap="none" rtlCol="0">
            <a:spAutoFit/>
          </a:bodyPr>
          <a:lstStyle/>
          <a:p>
            <a:fld id="{AF7E3037-8A10-A049-A744-55D1816787C3}" type="slidenum">
              <a:rPr lang="en-US" sz="1400" smtClean="0"/>
              <a:t>105</a:t>
            </a:fld>
            <a:endParaRPr lang="en-US" sz="1400" dirty="0"/>
          </a:p>
        </p:txBody>
      </p:sp>
    </p:spTree>
    <p:extLst>
      <p:ext uri="{BB962C8B-B14F-4D97-AF65-F5344CB8AC3E}">
        <p14:creationId xmlns:p14="http://schemas.microsoft.com/office/powerpoint/2010/main" val="4161231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624236" cy="7296773"/>
          </a:xfrm>
          <a:prstGeom prst="rect">
            <a:avLst/>
          </a:prstGeom>
        </p:spPr>
      </p:pic>
      <p:sp>
        <p:nvSpPr>
          <p:cNvPr id="3" name="Content Placeholder 2"/>
          <p:cNvSpPr>
            <a:spLocks noGrp="1"/>
          </p:cNvSpPr>
          <p:nvPr>
            <p:ph idx="1"/>
          </p:nvPr>
        </p:nvSpPr>
        <p:spPr>
          <a:xfrm>
            <a:off x="389965" y="149412"/>
            <a:ext cx="10515600" cy="1790140"/>
          </a:xfrm>
        </p:spPr>
        <p:txBody>
          <a:bodyPr>
            <a:normAutofit/>
          </a:bodyPr>
          <a:lstStyle/>
          <a:p>
            <a:pPr marL="0" indent="0">
              <a:buNone/>
            </a:pPr>
            <a:r>
              <a:rPr lang="en-US" sz="2800" b="1" dirty="0">
                <a:solidFill>
                  <a:srgbClr val="FFFF00"/>
                </a:solidFill>
              </a:rPr>
              <a:t>Francis of Assisi was a crucial player in the growth of this spirituality in that his preaching was accessible to the “ignorant” and “uneducated” (among which Francis counted himself). </a:t>
            </a:r>
          </a:p>
          <a:p>
            <a:endParaRPr lang="en-US" sz="2800" b="1" dirty="0">
              <a:solidFill>
                <a:srgbClr val="FF0000"/>
              </a:solidFill>
            </a:endParaRPr>
          </a:p>
        </p:txBody>
      </p:sp>
      <p:sp>
        <p:nvSpPr>
          <p:cNvPr id="5" name="Rectangle 4"/>
          <p:cNvSpPr/>
          <p:nvPr/>
        </p:nvSpPr>
        <p:spPr>
          <a:xfrm>
            <a:off x="11624236" y="6488668"/>
            <a:ext cx="457652" cy="307777"/>
          </a:xfrm>
          <a:prstGeom prst="rect">
            <a:avLst/>
          </a:prstGeom>
        </p:spPr>
        <p:txBody>
          <a:bodyPr wrap="none">
            <a:spAutoFit/>
          </a:bodyPr>
          <a:lstStyle/>
          <a:p>
            <a:fld id="{3BC407CE-D7BC-A345-A6B6-E866F0DD0EE7}" type="slidenum">
              <a:rPr lang="en-US" sz="1400"/>
              <a:pPr/>
              <a:t>106</a:t>
            </a:fld>
            <a:endParaRPr lang="en-US" sz="1400" dirty="0"/>
          </a:p>
        </p:txBody>
      </p:sp>
    </p:spTree>
    <p:extLst>
      <p:ext uri="{BB962C8B-B14F-4D97-AF65-F5344CB8AC3E}">
        <p14:creationId xmlns:p14="http://schemas.microsoft.com/office/powerpoint/2010/main" val="142645854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“Vernacular Theology”</a:t>
            </a:r>
            <a:br>
              <a:rPr lang="en-US" dirty="0"/>
            </a:br>
            <a:endParaRPr lang="en-US" dirty="0"/>
          </a:p>
        </p:txBody>
      </p:sp>
      <p:sp>
        <p:nvSpPr>
          <p:cNvPr id="3" name="Content Placeholder 2"/>
          <p:cNvSpPr>
            <a:spLocks noGrp="1"/>
          </p:cNvSpPr>
          <p:nvPr>
            <p:ph idx="1"/>
          </p:nvPr>
        </p:nvSpPr>
        <p:spPr/>
        <p:txBody>
          <a:bodyPr>
            <a:normAutofit/>
          </a:bodyPr>
          <a:lstStyle/>
          <a:p>
            <a:pPr>
              <a:lnSpc>
                <a:spcPct val="100000"/>
              </a:lnSpc>
            </a:pPr>
            <a:r>
              <a:rPr lang="en-US" sz="2400" dirty="0"/>
              <a:t>This term was coined by theologian Bernard </a:t>
            </a:r>
            <a:r>
              <a:rPr lang="en-US" sz="2400" dirty="0" err="1"/>
              <a:t>McGinn</a:t>
            </a:r>
            <a:r>
              <a:rPr lang="en-US" sz="2400" dirty="0"/>
              <a:t> to refer to a theology focused on reaching an audience of these “ordinary” people who seek an experience God in the routines of their daily lives. </a:t>
            </a:r>
          </a:p>
          <a:p>
            <a:pPr>
              <a:lnSpc>
                <a:spcPct val="100000"/>
              </a:lnSpc>
              <a:spcBef>
                <a:spcPts val="4000"/>
              </a:spcBef>
            </a:pPr>
            <a:r>
              <a:rPr lang="en-US" sz="2400" dirty="0"/>
              <a:t>Since Francis was so adept at facilitating this, he is referred to as the first “vernacular theologian.” He had the gift of being able to articulate the profound experience of God in the vernacular language of his audiences.</a:t>
            </a:r>
          </a:p>
        </p:txBody>
      </p:sp>
      <p:sp>
        <p:nvSpPr>
          <p:cNvPr id="4" name="TextBox 3"/>
          <p:cNvSpPr txBox="1"/>
          <p:nvPr/>
        </p:nvSpPr>
        <p:spPr>
          <a:xfrm>
            <a:off x="11684000" y="6477000"/>
            <a:ext cx="457652" cy="307777"/>
          </a:xfrm>
          <a:prstGeom prst="rect">
            <a:avLst/>
          </a:prstGeom>
          <a:noFill/>
        </p:spPr>
        <p:txBody>
          <a:bodyPr wrap="none" rtlCol="0">
            <a:spAutoFit/>
          </a:bodyPr>
          <a:lstStyle/>
          <a:p>
            <a:fld id="{2F9184DD-5598-F445-B292-C8E2FE09886F}" type="slidenum">
              <a:rPr lang="en-US" sz="1400" smtClean="0"/>
              <a:t>107</a:t>
            </a:fld>
            <a:endParaRPr lang="en-US" sz="1400" dirty="0"/>
          </a:p>
        </p:txBody>
      </p:sp>
    </p:spTree>
    <p:extLst>
      <p:ext uri="{BB962C8B-B14F-4D97-AF65-F5344CB8AC3E}">
        <p14:creationId xmlns:p14="http://schemas.microsoft.com/office/powerpoint/2010/main" val="3023828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“vernacular theologian”</a:t>
            </a:r>
          </a:p>
        </p:txBody>
      </p:sp>
      <p:sp>
        <p:nvSpPr>
          <p:cNvPr id="3" name="Content Placeholder 2"/>
          <p:cNvSpPr>
            <a:spLocks noGrp="1"/>
          </p:cNvSpPr>
          <p:nvPr>
            <p:ph idx="1"/>
          </p:nvPr>
        </p:nvSpPr>
        <p:spPr>
          <a:xfrm>
            <a:off x="838200" y="2176567"/>
            <a:ext cx="10515600" cy="3739319"/>
          </a:xfrm>
        </p:spPr>
        <p:txBody>
          <a:bodyPr>
            <a:noAutofit/>
          </a:bodyPr>
          <a:lstStyle/>
          <a:p>
            <a:pPr>
              <a:lnSpc>
                <a:spcPct val="100000"/>
              </a:lnSpc>
            </a:pPr>
            <a:r>
              <a:rPr lang="en-US" sz="2400" dirty="0"/>
              <a:t>A “vernacular theologian,” then, is one whose writing and life demonstrates that ALL persons can and do experience God in the midst of the world. The vernacular theologian’s mission is to communicate this truth to the ordinary person.</a:t>
            </a:r>
          </a:p>
          <a:p>
            <a:pPr>
              <a:lnSpc>
                <a:spcPct val="100000"/>
              </a:lnSpc>
              <a:spcBef>
                <a:spcPts val="3400"/>
              </a:spcBef>
            </a:pPr>
            <a:r>
              <a:rPr lang="en-US" sz="2400" dirty="0"/>
              <a:t>The thirty or so works Francis left behind  (mostly prayers and letters) illustrate this focus. Even though most of these are in Latin, they still can be classified as examples of “vernacular theology”  since it is apparent that Francis developed these thoughts in Italian and only then tried to articulate them in Latin. </a:t>
            </a:r>
          </a:p>
        </p:txBody>
      </p:sp>
      <p:sp>
        <p:nvSpPr>
          <p:cNvPr id="4" name="TextBox 3"/>
          <p:cNvSpPr txBox="1"/>
          <p:nvPr/>
        </p:nvSpPr>
        <p:spPr>
          <a:xfrm>
            <a:off x="11627556" y="6491111"/>
            <a:ext cx="457652" cy="307777"/>
          </a:xfrm>
          <a:prstGeom prst="rect">
            <a:avLst/>
          </a:prstGeom>
          <a:noFill/>
        </p:spPr>
        <p:txBody>
          <a:bodyPr wrap="none" rtlCol="0">
            <a:spAutoFit/>
          </a:bodyPr>
          <a:lstStyle/>
          <a:p>
            <a:fld id="{4BF2E870-29B5-BB41-9B9E-CE58A1F388A2}" type="slidenum">
              <a:rPr lang="en-US" sz="1400" smtClean="0"/>
              <a:t>108</a:t>
            </a:fld>
            <a:endParaRPr lang="en-US" sz="1400" dirty="0"/>
          </a:p>
        </p:txBody>
      </p:sp>
    </p:spTree>
    <p:extLst>
      <p:ext uri="{BB962C8B-B14F-4D97-AF65-F5344CB8AC3E}">
        <p14:creationId xmlns:p14="http://schemas.microsoft.com/office/powerpoint/2010/main" val="4094679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1"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670" y="992654"/>
            <a:ext cx="10515600" cy="1325563"/>
          </a:xfrm>
        </p:spPr>
        <p:txBody>
          <a:bodyPr>
            <a:normAutofit/>
          </a:bodyPr>
          <a:lstStyle/>
          <a:p>
            <a:r>
              <a:rPr lang="en-US" dirty="0"/>
              <a:t>Francis’s view of God and creation as reflective of vernacular theology</a:t>
            </a:r>
          </a:p>
        </p:txBody>
      </p:sp>
      <p:sp>
        <p:nvSpPr>
          <p:cNvPr id="3" name="Content Placeholder 2"/>
          <p:cNvSpPr>
            <a:spLocks noGrp="1"/>
          </p:cNvSpPr>
          <p:nvPr>
            <p:ph idx="1"/>
          </p:nvPr>
        </p:nvSpPr>
        <p:spPr>
          <a:xfrm>
            <a:off x="718670" y="2737036"/>
            <a:ext cx="10515600" cy="3711742"/>
          </a:xfrm>
        </p:spPr>
        <p:txBody>
          <a:bodyPr>
            <a:noAutofit/>
          </a:bodyPr>
          <a:lstStyle/>
          <a:p>
            <a:pPr>
              <a:lnSpc>
                <a:spcPct val="100000"/>
              </a:lnSpc>
            </a:pPr>
            <a:r>
              <a:rPr lang="en-US" sz="2400" dirty="0"/>
              <a:t>Francis considered everything in his life to be a gift from an all loving and all good God.  </a:t>
            </a:r>
          </a:p>
          <a:p>
            <a:pPr>
              <a:lnSpc>
                <a:spcPct val="100000"/>
              </a:lnSpc>
            </a:pPr>
            <a:r>
              <a:rPr lang="en-US" sz="2400" dirty="0"/>
              <a:t>The limitless goodness of God exists within the relationship of the three persons of the Trinity and cannot but overflow into all of creation.</a:t>
            </a:r>
          </a:p>
          <a:p>
            <a:pPr>
              <a:lnSpc>
                <a:spcPct val="100000"/>
              </a:lnSpc>
            </a:pPr>
            <a:r>
              <a:rPr lang="en-US" sz="2400" dirty="0"/>
              <a:t>It is in this light that we can be called “sons and daughters of God” since we have been incorporated into the very relationship that is the essence of God.</a:t>
            </a:r>
          </a:p>
        </p:txBody>
      </p:sp>
      <p:sp>
        <p:nvSpPr>
          <p:cNvPr id="4" name="TextBox 3"/>
          <p:cNvSpPr txBox="1"/>
          <p:nvPr/>
        </p:nvSpPr>
        <p:spPr>
          <a:xfrm>
            <a:off x="11655778" y="6448778"/>
            <a:ext cx="457652" cy="307777"/>
          </a:xfrm>
          <a:prstGeom prst="rect">
            <a:avLst/>
          </a:prstGeom>
          <a:noFill/>
        </p:spPr>
        <p:txBody>
          <a:bodyPr wrap="none" rtlCol="0">
            <a:spAutoFit/>
          </a:bodyPr>
          <a:lstStyle/>
          <a:p>
            <a:fld id="{A954CC27-5C77-2C43-B0AE-215A1E1F0824}" type="slidenum">
              <a:rPr lang="en-US" sz="1400" smtClean="0"/>
              <a:t>109</a:t>
            </a:fld>
            <a:endParaRPr lang="en-US" sz="1400" dirty="0"/>
          </a:p>
        </p:txBody>
      </p:sp>
    </p:spTree>
    <p:extLst>
      <p:ext uri="{BB962C8B-B14F-4D97-AF65-F5344CB8AC3E}">
        <p14:creationId xmlns:p14="http://schemas.microsoft.com/office/powerpoint/2010/main" val="3722947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Early Life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3026262"/>
            <a:ext cx="5181600" cy="1950064"/>
          </a:xfrm>
        </p:spPr>
      </p:pic>
      <p:sp>
        <p:nvSpPr>
          <p:cNvPr id="4" name="Content Placeholder 3"/>
          <p:cNvSpPr>
            <a:spLocks noGrp="1"/>
          </p:cNvSpPr>
          <p:nvPr>
            <p:ph sz="half" idx="2"/>
          </p:nvPr>
        </p:nvSpPr>
        <p:spPr/>
        <p:txBody>
          <a:bodyPr/>
          <a:lstStyle/>
          <a:p>
            <a:pPr marL="495300" lvl="0" indent="-495300">
              <a:lnSpc>
                <a:spcPct val="100000"/>
              </a:lnSpc>
              <a:defRPr sz="1800">
                <a:solidFill>
                  <a:srgbClr val="000000"/>
                </a:solidFill>
              </a:defRPr>
            </a:pPr>
            <a:r>
              <a:rPr lang="en-US" sz="2400" dirty="0">
                <a:solidFill>
                  <a:srgbClr val="404040"/>
                </a:solidFill>
              </a:rPr>
              <a:t>Born in winter of 1181/1182 to </a:t>
            </a:r>
            <a:r>
              <a:rPr lang="en-US" sz="2400" dirty="0" err="1">
                <a:solidFill>
                  <a:srgbClr val="404040"/>
                </a:solidFill>
              </a:rPr>
              <a:t>Pietro</a:t>
            </a:r>
            <a:r>
              <a:rPr lang="en-US" sz="2400" dirty="0">
                <a:solidFill>
                  <a:srgbClr val="404040"/>
                </a:solidFill>
              </a:rPr>
              <a:t> and Pica </a:t>
            </a:r>
            <a:r>
              <a:rPr lang="en-US" sz="2400" dirty="0" err="1">
                <a:solidFill>
                  <a:srgbClr val="404040"/>
                </a:solidFill>
              </a:rPr>
              <a:t>Bernardone</a:t>
            </a:r>
            <a:r>
              <a:rPr lang="en-US" sz="2400" dirty="0">
                <a:solidFill>
                  <a:srgbClr val="404040"/>
                </a:solidFill>
              </a:rPr>
              <a:t>, in Assisi. Mother named him Giovanni (John), but </a:t>
            </a:r>
            <a:r>
              <a:rPr lang="en-US" sz="2400" dirty="0" err="1">
                <a:solidFill>
                  <a:srgbClr val="404040"/>
                </a:solidFill>
              </a:rPr>
              <a:t>Pietro</a:t>
            </a:r>
            <a:r>
              <a:rPr lang="en-US" sz="2400" dirty="0">
                <a:solidFill>
                  <a:srgbClr val="404040"/>
                </a:solidFill>
              </a:rPr>
              <a:t> named him Francesco (“</a:t>
            </a:r>
            <a:r>
              <a:rPr lang="en-US" sz="2400" dirty="0" err="1">
                <a:solidFill>
                  <a:srgbClr val="404040"/>
                </a:solidFill>
              </a:rPr>
              <a:t>Frenchy</a:t>
            </a:r>
            <a:r>
              <a:rPr lang="en-US" sz="2400" dirty="0">
                <a:solidFill>
                  <a:srgbClr val="404040"/>
                </a:solidFill>
              </a:rPr>
              <a:t>”).</a:t>
            </a:r>
          </a:p>
          <a:p>
            <a:pPr marL="0" lvl="0" indent="0">
              <a:lnSpc>
                <a:spcPct val="100000"/>
              </a:lnSpc>
              <a:buNone/>
              <a:defRPr sz="1800">
                <a:solidFill>
                  <a:srgbClr val="000000"/>
                </a:solidFill>
              </a:defRPr>
            </a:pPr>
            <a:endParaRPr lang="en-US" sz="2400" dirty="0">
              <a:solidFill>
                <a:srgbClr val="404040"/>
              </a:solidFill>
            </a:endParaRPr>
          </a:p>
          <a:p>
            <a:pPr marL="495300" lvl="0" indent="-495300">
              <a:lnSpc>
                <a:spcPct val="100000"/>
              </a:lnSpc>
              <a:defRPr sz="1800">
                <a:solidFill>
                  <a:srgbClr val="000000"/>
                </a:solidFill>
              </a:defRPr>
            </a:pPr>
            <a:r>
              <a:rPr lang="en-US" sz="2400" dirty="0">
                <a:solidFill>
                  <a:srgbClr val="404040"/>
                </a:solidFill>
              </a:rPr>
              <a:t>Received a basic education and became fluent in French.</a:t>
            </a:r>
          </a:p>
        </p:txBody>
      </p:sp>
      <p:sp>
        <p:nvSpPr>
          <p:cNvPr id="3" name="TextBox 2"/>
          <p:cNvSpPr txBox="1"/>
          <p:nvPr/>
        </p:nvSpPr>
        <p:spPr>
          <a:xfrm>
            <a:off x="4552928" y="6396334"/>
            <a:ext cx="6800872" cy="276999"/>
          </a:xfrm>
          <a:prstGeom prst="rect">
            <a:avLst/>
          </a:prstGeom>
          <a:noFill/>
        </p:spPr>
        <p:txBody>
          <a:bodyPr wrap="none" rtlCol="0">
            <a:spAutoFit/>
          </a:bodyPr>
          <a:lstStyle/>
          <a:p>
            <a:r>
              <a:rPr lang="en-US" sz="1200" dirty="0"/>
              <a:t>Note: This timeline follows the one detailed by Augustine Thompson in </a:t>
            </a:r>
            <a:r>
              <a:rPr lang="en-US" sz="1200" i="1" dirty="0">
                <a:hlinkClick r:id="rId3"/>
              </a:rPr>
              <a:t>Francis of Assisi, A New Biography</a:t>
            </a:r>
            <a:endParaRPr lang="en-US" sz="1200" i="1" dirty="0"/>
          </a:p>
        </p:txBody>
      </p:sp>
      <p:sp>
        <p:nvSpPr>
          <p:cNvPr id="6" name="TextBox 5"/>
          <p:cNvSpPr txBox="1"/>
          <p:nvPr/>
        </p:nvSpPr>
        <p:spPr>
          <a:xfrm>
            <a:off x="5108890" y="1299334"/>
            <a:ext cx="184666" cy="369332"/>
          </a:xfrm>
          <a:prstGeom prst="rect">
            <a:avLst/>
          </a:prstGeom>
          <a:noFill/>
        </p:spPr>
        <p:txBody>
          <a:bodyPr wrap="none" rtlCol="0">
            <a:spAutoFit/>
          </a:bodyPr>
          <a:lstStyle/>
          <a:p>
            <a:endParaRPr lang="en-US"/>
          </a:p>
        </p:txBody>
      </p:sp>
      <p:sp>
        <p:nvSpPr>
          <p:cNvPr id="7" name="TextBox 6"/>
          <p:cNvSpPr txBox="1"/>
          <p:nvPr/>
        </p:nvSpPr>
        <p:spPr>
          <a:xfrm>
            <a:off x="11636548" y="6505222"/>
            <a:ext cx="366657" cy="307777"/>
          </a:xfrm>
          <a:prstGeom prst="rect">
            <a:avLst/>
          </a:prstGeom>
          <a:noFill/>
        </p:spPr>
        <p:txBody>
          <a:bodyPr wrap="none" rtlCol="0">
            <a:spAutoFit/>
          </a:bodyPr>
          <a:lstStyle/>
          <a:p>
            <a:fld id="{5237CCEA-7164-294E-A81D-90C4479E6B22}" type="slidenum">
              <a:rPr lang="en-US" sz="1400" smtClean="0"/>
              <a:t>11</a:t>
            </a:fld>
            <a:endParaRPr lang="en-US" sz="1400" dirty="0"/>
          </a:p>
        </p:txBody>
      </p:sp>
    </p:spTree>
    <p:extLst>
      <p:ext uri="{BB962C8B-B14F-4D97-AF65-F5344CB8AC3E}">
        <p14:creationId xmlns:p14="http://schemas.microsoft.com/office/powerpoint/2010/main" val="901008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2" end="2"/>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strVal val="#ppt_w*0.70"/>
                                          </p:val>
                                        </p:tav>
                                        <p:tav tm="100000">
                                          <p:val>
                                            <p:strVal val="#ppt_w"/>
                                          </p:val>
                                        </p:tav>
                                      </p:tavLst>
                                    </p:anim>
                                    <p:anim calcmode="lin" valueType="num">
                                      <p:cBhvr>
                                        <p:cTn id="20" dur="2000" fill="hold"/>
                                        <p:tgtEl>
                                          <p:spTgt spid="3"/>
                                        </p:tgtEl>
                                        <p:attrNameLst>
                                          <p:attrName>ppt_h</p:attrName>
                                        </p:attrNameLst>
                                      </p:cBhvr>
                                      <p:tavLst>
                                        <p:tav tm="0">
                                          <p:val>
                                            <p:strVal val="#ppt_h"/>
                                          </p:val>
                                        </p:tav>
                                        <p:tav tm="100000">
                                          <p:val>
                                            <p:strVal val="#ppt_h"/>
                                          </p:val>
                                        </p:tav>
                                      </p:tavLst>
                                    </p:anim>
                                    <p:animEffect transition="in" filter="fade">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08287"/>
            <a:ext cx="10515600" cy="3332537"/>
          </a:xfrm>
        </p:spPr>
        <p:txBody>
          <a:bodyPr/>
          <a:lstStyle/>
          <a:p>
            <a:pPr>
              <a:lnSpc>
                <a:spcPct val="100000"/>
              </a:lnSpc>
            </a:pPr>
            <a:r>
              <a:rPr lang="en-US" sz="2400" dirty="0"/>
              <a:t>This relationship is reflected in Francis’s use of plural pronouns in his prayers recorded in the Early Rule.  </a:t>
            </a:r>
          </a:p>
          <a:p>
            <a:pPr>
              <a:lnSpc>
                <a:spcPct val="100000"/>
              </a:lnSpc>
            </a:pPr>
            <a:r>
              <a:rPr lang="en-US" sz="2400" dirty="0"/>
              <a:t>“With our whole heart, our whole soul, our whole mind, with our whole strength and fortitude, with our whole understanding….  Let us all love the Lord God, who has given and gives to each one of us our whole body, our whole soul, and our whole life, who has created, redeemed, and will save us by His mercy alone, who did and does everything good for us.”  (Ch. 23)</a:t>
            </a:r>
          </a:p>
          <a:p>
            <a:endParaRPr lang="en-US" dirty="0"/>
          </a:p>
          <a:p>
            <a:endParaRPr lang="en-US" dirty="0"/>
          </a:p>
        </p:txBody>
      </p:sp>
      <p:sp>
        <p:nvSpPr>
          <p:cNvPr id="4" name="TextBox 3"/>
          <p:cNvSpPr txBox="1"/>
          <p:nvPr/>
        </p:nvSpPr>
        <p:spPr>
          <a:xfrm>
            <a:off x="11571111" y="6462889"/>
            <a:ext cx="457652" cy="307777"/>
          </a:xfrm>
          <a:prstGeom prst="rect">
            <a:avLst/>
          </a:prstGeom>
          <a:noFill/>
        </p:spPr>
        <p:txBody>
          <a:bodyPr wrap="none" rtlCol="0">
            <a:spAutoFit/>
          </a:bodyPr>
          <a:lstStyle/>
          <a:p>
            <a:fld id="{E5FEE286-DC39-8043-8A35-6833D0A57E54}" type="slidenum">
              <a:rPr lang="en-US" sz="1400" smtClean="0"/>
              <a:t>110</a:t>
            </a:fld>
            <a:endParaRPr lang="en-US" sz="1400" dirty="0"/>
          </a:p>
        </p:txBody>
      </p:sp>
      <p:sp>
        <p:nvSpPr>
          <p:cNvPr id="5" name="Title 1"/>
          <p:cNvSpPr>
            <a:spLocks noGrp="1"/>
          </p:cNvSpPr>
          <p:nvPr>
            <p:ph type="title"/>
          </p:nvPr>
        </p:nvSpPr>
        <p:spPr>
          <a:xfrm>
            <a:off x="718670" y="992654"/>
            <a:ext cx="10515600" cy="1325563"/>
          </a:xfrm>
        </p:spPr>
        <p:txBody>
          <a:bodyPr>
            <a:normAutofit/>
          </a:bodyPr>
          <a:lstStyle/>
          <a:p>
            <a:r>
              <a:rPr lang="en-US" dirty="0"/>
              <a:t>Francis’s view of God and creation as reflective of vernacular theology</a:t>
            </a:r>
          </a:p>
        </p:txBody>
      </p:sp>
    </p:spTree>
    <p:extLst>
      <p:ext uri="{BB962C8B-B14F-4D97-AF65-F5344CB8AC3E}">
        <p14:creationId xmlns:p14="http://schemas.microsoft.com/office/powerpoint/2010/main" val="534769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Holy Spirit as our “spouse”</a:t>
            </a:r>
          </a:p>
        </p:txBody>
      </p:sp>
      <p:sp>
        <p:nvSpPr>
          <p:cNvPr id="3" name="Content Placeholder 2"/>
          <p:cNvSpPr>
            <a:spLocks noGrp="1"/>
          </p:cNvSpPr>
          <p:nvPr>
            <p:ph idx="1"/>
          </p:nvPr>
        </p:nvSpPr>
        <p:spPr/>
        <p:txBody>
          <a:bodyPr>
            <a:normAutofit/>
          </a:bodyPr>
          <a:lstStyle/>
          <a:p>
            <a:pPr>
              <a:lnSpc>
                <a:spcPct val="100000"/>
              </a:lnSpc>
            </a:pPr>
            <a:r>
              <a:rPr lang="en-US" sz="2800" dirty="0"/>
              <a:t>Our incorporation into the relationship that constitutes the triune God can be seen in Francis’s habit of referring to every committed Christian as “Spouse of the Holy Spirit.”  </a:t>
            </a:r>
          </a:p>
          <a:p>
            <a:pPr>
              <a:lnSpc>
                <a:spcPct val="100000"/>
              </a:lnSpc>
              <a:spcBef>
                <a:spcPts val="4000"/>
              </a:spcBef>
            </a:pPr>
            <a:r>
              <a:rPr lang="en-US" sz="2800" dirty="0"/>
              <a:t>The Spirit is the bond of love. Therefore, all Christians are called to being open to the power of the Holy Spirit (love) and thus willing to be transformed into what God desires.</a:t>
            </a:r>
          </a:p>
          <a:p>
            <a:endParaRPr lang="en-US" sz="2400" dirty="0"/>
          </a:p>
        </p:txBody>
      </p:sp>
      <p:sp>
        <p:nvSpPr>
          <p:cNvPr id="4" name="TextBox 3"/>
          <p:cNvSpPr txBox="1"/>
          <p:nvPr/>
        </p:nvSpPr>
        <p:spPr>
          <a:xfrm>
            <a:off x="11698111" y="6462889"/>
            <a:ext cx="457652" cy="307777"/>
          </a:xfrm>
          <a:prstGeom prst="rect">
            <a:avLst/>
          </a:prstGeom>
          <a:noFill/>
        </p:spPr>
        <p:txBody>
          <a:bodyPr wrap="none" rtlCol="0">
            <a:spAutoFit/>
          </a:bodyPr>
          <a:lstStyle/>
          <a:p>
            <a:fld id="{25224123-BC6B-934C-8964-5A38B76B40FB}" type="slidenum">
              <a:rPr lang="en-US" sz="1400" smtClean="0"/>
              <a:t>111</a:t>
            </a:fld>
            <a:endParaRPr lang="en-US" sz="1400" dirty="0"/>
          </a:p>
        </p:txBody>
      </p:sp>
    </p:spTree>
    <p:extLst>
      <p:ext uri="{BB962C8B-B14F-4D97-AF65-F5344CB8AC3E}">
        <p14:creationId xmlns:p14="http://schemas.microsoft.com/office/powerpoint/2010/main" val="3964171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 of Holy Spirit as “spouse”</a:t>
            </a:r>
          </a:p>
        </p:txBody>
      </p:sp>
      <p:sp>
        <p:nvSpPr>
          <p:cNvPr id="3" name="Content Placeholder 2"/>
          <p:cNvSpPr>
            <a:spLocks noGrp="1"/>
          </p:cNvSpPr>
          <p:nvPr>
            <p:ph idx="1"/>
          </p:nvPr>
        </p:nvSpPr>
        <p:spPr>
          <a:xfrm>
            <a:off x="838200" y="2378448"/>
            <a:ext cx="10515600" cy="2880846"/>
          </a:xfrm>
        </p:spPr>
        <p:txBody>
          <a:bodyPr/>
          <a:lstStyle/>
          <a:p>
            <a:pPr marL="0" indent="0">
              <a:lnSpc>
                <a:spcPct val="100000"/>
              </a:lnSpc>
              <a:buNone/>
            </a:pPr>
            <a:r>
              <a:rPr lang="en-US" sz="2800" dirty="0"/>
              <a:t>Theologian Dominic Monti calls Francis’s image of the Holy Spirit as spouse one of the most profoundly original contributions of Francis as a vernacular theologian.     </a:t>
            </a:r>
          </a:p>
          <a:p>
            <a:endParaRPr lang="en-US" dirty="0"/>
          </a:p>
        </p:txBody>
      </p:sp>
      <p:sp>
        <p:nvSpPr>
          <p:cNvPr id="4" name="TextBox 3"/>
          <p:cNvSpPr txBox="1"/>
          <p:nvPr/>
        </p:nvSpPr>
        <p:spPr>
          <a:xfrm>
            <a:off x="11542889" y="6488668"/>
            <a:ext cx="457652" cy="307777"/>
          </a:xfrm>
          <a:prstGeom prst="rect">
            <a:avLst/>
          </a:prstGeom>
          <a:noFill/>
        </p:spPr>
        <p:txBody>
          <a:bodyPr wrap="none" rtlCol="0">
            <a:spAutoFit/>
          </a:bodyPr>
          <a:lstStyle/>
          <a:p>
            <a:fld id="{4B56C05F-F665-CA46-B60B-6405D71E6530}" type="slidenum">
              <a:rPr lang="en-US" sz="1400" smtClean="0"/>
              <a:t>112</a:t>
            </a:fld>
            <a:endParaRPr lang="en-US" sz="1400" dirty="0"/>
          </a:p>
        </p:txBody>
      </p:sp>
    </p:spTree>
    <p:extLst>
      <p:ext uri="{BB962C8B-B14F-4D97-AF65-F5344CB8AC3E}">
        <p14:creationId xmlns:p14="http://schemas.microsoft.com/office/powerpoint/2010/main" val="112145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29" y="708772"/>
            <a:ext cx="10515600" cy="1325563"/>
          </a:xfrm>
        </p:spPr>
        <p:txBody>
          <a:bodyPr>
            <a:normAutofit fontScale="90000"/>
          </a:bodyPr>
          <a:lstStyle/>
          <a:p>
            <a:r>
              <a:rPr lang="en-US" dirty="0"/>
              <a:t>The Canticle of Brother Sun as an example of</a:t>
            </a:r>
            <a:br>
              <a:rPr lang="en-US" dirty="0"/>
            </a:br>
            <a:r>
              <a:rPr lang="en-US" dirty="0"/>
              <a:t>              Vernacular Theology</a:t>
            </a:r>
            <a:br>
              <a:rPr lang="en-US" dirty="0"/>
            </a:br>
            <a:endParaRPr lang="en-US" dirty="0"/>
          </a:p>
        </p:txBody>
      </p:sp>
      <p:sp>
        <p:nvSpPr>
          <p:cNvPr id="3" name="Content Placeholder 2"/>
          <p:cNvSpPr>
            <a:spLocks noGrp="1"/>
          </p:cNvSpPr>
          <p:nvPr>
            <p:ph idx="1"/>
          </p:nvPr>
        </p:nvSpPr>
        <p:spPr>
          <a:xfrm>
            <a:off x="733612" y="1748118"/>
            <a:ext cx="10515600" cy="4915647"/>
          </a:xfrm>
        </p:spPr>
        <p:txBody>
          <a:bodyPr>
            <a:normAutofit fontScale="85000" lnSpcReduction="10000"/>
          </a:bodyPr>
          <a:lstStyle/>
          <a:p>
            <a:pPr>
              <a:lnSpc>
                <a:spcPct val="110000"/>
              </a:lnSpc>
            </a:pPr>
            <a:r>
              <a:rPr lang="en-US" sz="2400" dirty="0"/>
              <a:t>Francis wrote this canticle in Italian (the common language of his audience). The fact that he composed music for it indicates that he wished it to be circulated that way. This would make it accessible to the uneducated laity.</a:t>
            </a:r>
          </a:p>
          <a:p>
            <a:pPr>
              <a:lnSpc>
                <a:spcPct val="110000"/>
              </a:lnSpc>
            </a:pPr>
            <a:r>
              <a:rPr lang="en-US" sz="2400" dirty="0"/>
              <a:t>The canticle of the sun is considered the first great poem of the Italian vernacular. In fact, it has even been called the most ancient spiritual poem in any vernacular language.</a:t>
            </a:r>
          </a:p>
          <a:p>
            <a:pPr>
              <a:lnSpc>
                <a:spcPct val="110000"/>
              </a:lnSpc>
            </a:pPr>
            <a:r>
              <a:rPr lang="en-US" sz="2400" dirty="0"/>
              <a:t>The canticle clearly shows the focus of vernacular theology: that God is encountered by and through the beauty of the natural world around us which reflects the perfect goodness of God.</a:t>
            </a:r>
          </a:p>
          <a:p>
            <a:pPr>
              <a:lnSpc>
                <a:spcPct val="110000"/>
              </a:lnSpc>
            </a:pPr>
            <a:r>
              <a:rPr lang="en-US" sz="2400" dirty="0"/>
              <a:t>Throughout the canticle, Francis writes of his experience of God through his brotherhood with the elements of creation.</a:t>
            </a:r>
          </a:p>
          <a:p>
            <a:pPr>
              <a:lnSpc>
                <a:spcPct val="110000"/>
              </a:lnSpc>
            </a:pPr>
            <a:r>
              <a:rPr lang="en-US" sz="2400" dirty="0"/>
              <a:t>The constant repetition of the terms “brother and sister” illustrate the intimate relationship all of creation shares with the all-loving, all-good, all-powerful God. This hearkens back to the primacy of relationship which can be seen within the triune God.</a:t>
            </a:r>
          </a:p>
          <a:p>
            <a:pPr>
              <a:lnSpc>
                <a:spcPct val="110000"/>
              </a:lnSpc>
            </a:pPr>
            <a:r>
              <a:rPr lang="en-US" sz="2400" dirty="0"/>
              <a:t>Each creature is called upon to praise God since each is a beautiful expression of God’s presence.</a:t>
            </a:r>
          </a:p>
          <a:p>
            <a:endParaRPr lang="en-US" sz="2400" dirty="0"/>
          </a:p>
          <a:p>
            <a:endParaRPr lang="en-US" sz="2400" dirty="0"/>
          </a:p>
          <a:p>
            <a:endParaRPr lang="en-US" sz="2400" dirty="0"/>
          </a:p>
        </p:txBody>
      </p:sp>
      <p:sp>
        <p:nvSpPr>
          <p:cNvPr id="4" name="TextBox 3"/>
          <p:cNvSpPr txBox="1"/>
          <p:nvPr/>
        </p:nvSpPr>
        <p:spPr>
          <a:xfrm>
            <a:off x="11415889" y="6477000"/>
            <a:ext cx="457652" cy="307777"/>
          </a:xfrm>
          <a:prstGeom prst="rect">
            <a:avLst/>
          </a:prstGeom>
          <a:noFill/>
        </p:spPr>
        <p:txBody>
          <a:bodyPr wrap="none" rtlCol="0">
            <a:spAutoFit/>
          </a:bodyPr>
          <a:lstStyle/>
          <a:p>
            <a:fld id="{88B48E2A-AA91-4947-BE41-3AAA0718A532}" type="slidenum">
              <a:rPr lang="en-US" sz="1400" smtClean="0"/>
              <a:t>113</a:t>
            </a:fld>
            <a:endParaRPr lang="en-US" sz="1400" dirty="0"/>
          </a:p>
        </p:txBody>
      </p:sp>
    </p:spTree>
    <p:extLst>
      <p:ext uri="{BB962C8B-B14F-4D97-AF65-F5344CB8AC3E}">
        <p14:creationId xmlns:p14="http://schemas.microsoft.com/office/powerpoint/2010/main" val="1794602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63329" cy="1325563"/>
          </a:xfrm>
        </p:spPr>
        <p:txBody>
          <a:bodyPr/>
          <a:lstStyle/>
          <a:p>
            <a:r>
              <a:rPr lang="en-US" dirty="0"/>
              <a:t>… a theme which is repeated in Francis’s Admonitions…</a:t>
            </a:r>
          </a:p>
        </p:txBody>
      </p:sp>
      <p:sp>
        <p:nvSpPr>
          <p:cNvPr id="3" name="Content Placeholder 2"/>
          <p:cNvSpPr>
            <a:spLocks noGrp="1"/>
          </p:cNvSpPr>
          <p:nvPr>
            <p:ph idx="1"/>
          </p:nvPr>
        </p:nvSpPr>
        <p:spPr/>
        <p:txBody>
          <a:bodyPr>
            <a:normAutofit/>
          </a:bodyPr>
          <a:lstStyle/>
          <a:p>
            <a:pPr marL="0" indent="0">
              <a:buNone/>
            </a:pPr>
            <a:r>
              <a:rPr lang="en-US" sz="2800" dirty="0"/>
              <a:t>“… And all creatures under heaven serve, know and obey their Creator, each according to its own nature, better than you.”  (Admonition 5)</a:t>
            </a:r>
          </a:p>
        </p:txBody>
      </p:sp>
      <p:pic>
        <p:nvPicPr>
          <p:cNvPr id="4" name="Picture 3"/>
          <p:cNvPicPr>
            <a:picLocks noChangeAspect="1"/>
          </p:cNvPicPr>
          <p:nvPr/>
        </p:nvPicPr>
        <p:blipFill>
          <a:blip r:embed="rId2"/>
          <a:stretch>
            <a:fillRect/>
          </a:stretch>
        </p:blipFill>
        <p:spPr>
          <a:xfrm>
            <a:off x="2240925" y="2946235"/>
            <a:ext cx="5241700" cy="3174642"/>
          </a:xfrm>
          <a:prstGeom prst="rect">
            <a:avLst/>
          </a:prstGeom>
        </p:spPr>
      </p:pic>
      <p:sp>
        <p:nvSpPr>
          <p:cNvPr id="5" name="TextBox 4"/>
          <p:cNvSpPr txBox="1"/>
          <p:nvPr/>
        </p:nvSpPr>
        <p:spPr>
          <a:xfrm>
            <a:off x="11472333" y="6378222"/>
            <a:ext cx="457652" cy="307777"/>
          </a:xfrm>
          <a:prstGeom prst="rect">
            <a:avLst/>
          </a:prstGeom>
          <a:noFill/>
        </p:spPr>
        <p:txBody>
          <a:bodyPr wrap="none" rtlCol="0">
            <a:spAutoFit/>
          </a:bodyPr>
          <a:lstStyle/>
          <a:p>
            <a:fld id="{320305E1-370F-DF4B-AF07-00DAEDD701FF}" type="slidenum">
              <a:rPr lang="en-US" sz="1400" smtClean="0"/>
              <a:t>114</a:t>
            </a:fld>
            <a:endParaRPr lang="en-US" sz="1400" dirty="0"/>
          </a:p>
        </p:txBody>
      </p:sp>
    </p:spTree>
    <p:extLst>
      <p:ext uri="{BB962C8B-B14F-4D97-AF65-F5344CB8AC3E}">
        <p14:creationId xmlns:p14="http://schemas.microsoft.com/office/powerpoint/2010/main" val="4271736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534614"/>
            <a:ext cx="10515600" cy="1325563"/>
          </a:xfrm>
        </p:spPr>
        <p:txBody>
          <a:bodyPr/>
          <a:lstStyle/>
          <a:p>
            <a:r>
              <a:rPr lang="en-US" dirty="0"/>
              <a:t>The structure of the Canticle of the Sun</a:t>
            </a:r>
          </a:p>
        </p:txBody>
      </p:sp>
      <p:sp>
        <p:nvSpPr>
          <p:cNvPr id="3" name="Content Placeholder 2"/>
          <p:cNvSpPr>
            <a:spLocks noGrp="1"/>
          </p:cNvSpPr>
          <p:nvPr>
            <p:ph idx="1"/>
          </p:nvPr>
        </p:nvSpPr>
        <p:spPr>
          <a:xfrm>
            <a:off x="838200" y="2145895"/>
            <a:ext cx="10515600" cy="4351338"/>
          </a:xfrm>
        </p:spPr>
        <p:txBody>
          <a:bodyPr/>
          <a:lstStyle/>
          <a:p>
            <a:pPr>
              <a:lnSpc>
                <a:spcPct val="100000"/>
              </a:lnSpc>
            </a:pPr>
            <a:r>
              <a:rPr lang="en-US" sz="2800" dirty="0"/>
              <a:t>Consisting of 14 stanzas (which is seen by some to symbolize the 14 stations of the cross) and 33 lines (perhaps signifying Jesus’ age at the crucifixion), the poem is divided into three distinct parts. </a:t>
            </a:r>
          </a:p>
          <a:p>
            <a:pPr>
              <a:lnSpc>
                <a:spcPct val="100000"/>
              </a:lnSpc>
              <a:spcBef>
                <a:spcPts val="4000"/>
              </a:spcBef>
            </a:pPr>
            <a:r>
              <a:rPr lang="en-US" sz="2800" dirty="0"/>
              <a:t> The first 5 stanzas deal with the heavens. The next 4 stanzas focus on the earth. The final 5 stanzas concern human beings.</a:t>
            </a:r>
          </a:p>
          <a:p>
            <a:endParaRPr lang="en-US" sz="2800" dirty="0"/>
          </a:p>
          <a:p>
            <a:endParaRPr lang="en-US" dirty="0"/>
          </a:p>
        </p:txBody>
      </p:sp>
      <p:sp>
        <p:nvSpPr>
          <p:cNvPr id="4" name="TextBox 3"/>
          <p:cNvSpPr txBox="1"/>
          <p:nvPr/>
        </p:nvSpPr>
        <p:spPr>
          <a:xfrm>
            <a:off x="11542889" y="6434667"/>
            <a:ext cx="457652" cy="307777"/>
          </a:xfrm>
          <a:prstGeom prst="rect">
            <a:avLst/>
          </a:prstGeom>
          <a:noFill/>
        </p:spPr>
        <p:txBody>
          <a:bodyPr wrap="none" rtlCol="0">
            <a:spAutoFit/>
          </a:bodyPr>
          <a:lstStyle/>
          <a:p>
            <a:fld id="{EF4B03B4-07E8-1B46-BE22-46AF885F97EE}" type="slidenum">
              <a:rPr lang="en-US" sz="1400" smtClean="0"/>
              <a:t>115</a:t>
            </a:fld>
            <a:endParaRPr lang="en-US" sz="1400" dirty="0"/>
          </a:p>
        </p:txBody>
      </p:sp>
    </p:spTree>
    <p:extLst>
      <p:ext uri="{BB962C8B-B14F-4D97-AF65-F5344CB8AC3E}">
        <p14:creationId xmlns:p14="http://schemas.microsoft.com/office/powerpoint/2010/main" val="3342594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 of the Canticle….</a:t>
            </a:r>
          </a:p>
        </p:txBody>
      </p:sp>
      <p:sp>
        <p:nvSpPr>
          <p:cNvPr id="3" name="Content Placeholder 2"/>
          <p:cNvSpPr>
            <a:spLocks noGrp="1"/>
          </p:cNvSpPr>
          <p:nvPr>
            <p:ph idx="1"/>
          </p:nvPr>
        </p:nvSpPr>
        <p:spPr>
          <a:xfrm>
            <a:off x="838200" y="2310260"/>
            <a:ext cx="10515600" cy="3137704"/>
          </a:xfrm>
        </p:spPr>
        <p:txBody>
          <a:bodyPr>
            <a:normAutofit/>
          </a:bodyPr>
          <a:lstStyle/>
          <a:p>
            <a:pPr>
              <a:lnSpc>
                <a:spcPct val="100000"/>
              </a:lnSpc>
            </a:pPr>
            <a:r>
              <a:rPr lang="en-US" sz="2800" dirty="0"/>
              <a:t>The perfect symmetrical structure reflects the medieval sense of the order which was thought to indicate proximity to the Divine.</a:t>
            </a:r>
          </a:p>
          <a:p>
            <a:pPr>
              <a:lnSpc>
                <a:spcPct val="100000"/>
              </a:lnSpc>
              <a:spcBef>
                <a:spcPts val="4000"/>
              </a:spcBef>
            </a:pPr>
            <a:r>
              <a:rPr lang="en-US" sz="2800" dirty="0"/>
              <a:t>Bernard </a:t>
            </a:r>
            <a:r>
              <a:rPr lang="en-US" sz="2800" dirty="0" err="1"/>
              <a:t>McGinn</a:t>
            </a:r>
            <a:r>
              <a:rPr lang="en-US" sz="2800" dirty="0"/>
              <a:t> considers this piece Francis’s most strikingly creative contribution as a vernacular theologian.          </a:t>
            </a:r>
          </a:p>
        </p:txBody>
      </p:sp>
      <p:sp>
        <p:nvSpPr>
          <p:cNvPr id="4" name="TextBox 3"/>
          <p:cNvSpPr txBox="1"/>
          <p:nvPr/>
        </p:nvSpPr>
        <p:spPr>
          <a:xfrm>
            <a:off x="11562133" y="6462889"/>
            <a:ext cx="457652" cy="307777"/>
          </a:xfrm>
          <a:prstGeom prst="rect">
            <a:avLst/>
          </a:prstGeom>
          <a:noFill/>
        </p:spPr>
        <p:txBody>
          <a:bodyPr wrap="none" rtlCol="0">
            <a:spAutoFit/>
          </a:bodyPr>
          <a:lstStyle/>
          <a:p>
            <a:fld id="{9C23D276-E3A9-C64F-A33E-E5C6BD9DCD5B}" type="slidenum">
              <a:rPr lang="en-US" sz="1400" smtClean="0"/>
              <a:t>116</a:t>
            </a:fld>
            <a:endParaRPr lang="en-US" sz="1400" dirty="0"/>
          </a:p>
        </p:txBody>
      </p:sp>
    </p:spTree>
    <p:extLst>
      <p:ext uri="{BB962C8B-B14F-4D97-AF65-F5344CB8AC3E}">
        <p14:creationId xmlns:p14="http://schemas.microsoft.com/office/powerpoint/2010/main" val="2947020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Canticle of Brother Sun</a:t>
            </a:r>
          </a:p>
        </p:txBody>
      </p:sp>
      <p:sp>
        <p:nvSpPr>
          <p:cNvPr id="3" name="Content Placeholder 2"/>
          <p:cNvSpPr>
            <a:spLocks noGrp="1"/>
          </p:cNvSpPr>
          <p:nvPr>
            <p:ph idx="1"/>
          </p:nvPr>
        </p:nvSpPr>
        <p:spPr/>
        <p:txBody>
          <a:bodyPr>
            <a:normAutofit/>
          </a:bodyPr>
          <a:lstStyle/>
          <a:p>
            <a:r>
              <a:rPr lang="en-US" sz="2400" dirty="0"/>
              <a:t>Most High, all powerful, good Lord, </a:t>
            </a:r>
            <a:br>
              <a:rPr lang="en-US" sz="2400" dirty="0"/>
            </a:br>
            <a:r>
              <a:rPr lang="en-US" sz="2400" dirty="0"/>
              <a:t>Yours are the praises, the glory, the honor, </a:t>
            </a:r>
            <a:br>
              <a:rPr lang="en-US" sz="2400" dirty="0"/>
            </a:br>
            <a:r>
              <a:rPr lang="en-US" sz="2400" dirty="0"/>
              <a:t>and all blessing. </a:t>
            </a:r>
          </a:p>
          <a:p>
            <a:r>
              <a:rPr lang="en-US" sz="2400" dirty="0"/>
              <a:t>To You alone, Most High, do they belong, </a:t>
            </a:r>
            <a:br>
              <a:rPr lang="en-US" sz="2400" dirty="0"/>
            </a:br>
            <a:r>
              <a:rPr lang="en-US" sz="2400" dirty="0"/>
              <a:t>and no human is worthy to mention Your name.</a:t>
            </a:r>
          </a:p>
          <a:p>
            <a:r>
              <a:rPr lang="en-US" sz="2400" dirty="0"/>
              <a:t>Be praised, my Lord, through all your creatures, </a:t>
            </a:r>
            <a:br>
              <a:rPr lang="en-US" sz="2400" dirty="0"/>
            </a:br>
            <a:r>
              <a:rPr lang="en-US" sz="2400" dirty="0"/>
              <a:t>especially through my lord Brother Sun, </a:t>
            </a:r>
            <a:br>
              <a:rPr lang="en-US" sz="2400" dirty="0"/>
            </a:br>
            <a:r>
              <a:rPr lang="en-US" sz="2400" dirty="0"/>
              <a:t>who brings the day; and you give light through him. </a:t>
            </a:r>
            <a:br>
              <a:rPr lang="en-US" sz="2400" dirty="0"/>
            </a:br>
            <a:r>
              <a:rPr lang="en-US" sz="2400" dirty="0"/>
              <a:t>And he is beautiful and radiant in all his splendor! </a:t>
            </a:r>
            <a:br>
              <a:rPr lang="en-US" sz="2400" dirty="0"/>
            </a:br>
            <a:r>
              <a:rPr lang="en-US" sz="2400" dirty="0"/>
              <a:t>Of you, Most High, he bears the likeness. </a:t>
            </a:r>
          </a:p>
          <a:p>
            <a:pPr marL="0" indent="0">
              <a:buNone/>
            </a:pPr>
            <a:endParaRPr lang="en-US" sz="2000" dirty="0"/>
          </a:p>
        </p:txBody>
      </p:sp>
      <p:pic>
        <p:nvPicPr>
          <p:cNvPr id="4" name="Picture 3"/>
          <p:cNvPicPr>
            <a:picLocks noChangeAspect="1"/>
          </p:cNvPicPr>
          <p:nvPr/>
        </p:nvPicPr>
        <p:blipFill>
          <a:blip r:embed="rId2"/>
          <a:stretch>
            <a:fillRect/>
          </a:stretch>
        </p:blipFill>
        <p:spPr>
          <a:xfrm>
            <a:off x="8106915" y="2328333"/>
            <a:ext cx="3246885" cy="2889876"/>
          </a:xfrm>
          <a:prstGeom prst="rect">
            <a:avLst/>
          </a:prstGeom>
        </p:spPr>
      </p:pic>
      <p:sp>
        <p:nvSpPr>
          <p:cNvPr id="5" name="TextBox 4"/>
          <p:cNvSpPr txBox="1"/>
          <p:nvPr/>
        </p:nvSpPr>
        <p:spPr>
          <a:xfrm>
            <a:off x="11641667" y="6378222"/>
            <a:ext cx="457652" cy="307777"/>
          </a:xfrm>
          <a:prstGeom prst="rect">
            <a:avLst/>
          </a:prstGeom>
          <a:noFill/>
        </p:spPr>
        <p:txBody>
          <a:bodyPr wrap="none" rtlCol="0">
            <a:spAutoFit/>
          </a:bodyPr>
          <a:lstStyle/>
          <a:p>
            <a:fld id="{14785D33-E05C-5A4B-AEB2-AF9B8C5EB3BF}" type="slidenum">
              <a:rPr lang="en-US" sz="1400" smtClean="0"/>
              <a:t>117</a:t>
            </a:fld>
            <a:endParaRPr lang="en-US" sz="1400" dirty="0"/>
          </a:p>
        </p:txBody>
      </p:sp>
    </p:spTree>
    <p:extLst>
      <p:ext uri="{BB962C8B-B14F-4D97-AF65-F5344CB8AC3E}">
        <p14:creationId xmlns:p14="http://schemas.microsoft.com/office/powerpoint/2010/main" val="37300821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0007" y="1690688"/>
            <a:ext cx="5457313" cy="3957270"/>
          </a:xfrm>
        </p:spPr>
        <p:txBody>
          <a:bodyPr>
            <a:normAutofit lnSpcReduction="10000"/>
          </a:bodyPr>
          <a:lstStyle/>
          <a:p>
            <a:r>
              <a:rPr lang="en-US" sz="2400" dirty="0"/>
              <a:t>Praise be You, my Lord, through Sister Moon and the stars, in heaven you formed them clear and precious and beautiful. </a:t>
            </a:r>
          </a:p>
          <a:p>
            <a:r>
              <a:rPr lang="en-US" sz="2400" dirty="0"/>
              <a:t>Praised be You, my Lord, through Brother Wind, and through the air, cloudy and serene, and every kind of weather through which You give sustenance to Your creatures.</a:t>
            </a:r>
          </a:p>
          <a:p>
            <a:r>
              <a:rPr lang="en-US" sz="2400" dirty="0"/>
              <a:t>Praised be You, my Lord, through Sister Water, which is very useful and humble and precious and chaste.</a:t>
            </a:r>
          </a:p>
          <a:p>
            <a:endParaRPr lang="en-US" dirty="0"/>
          </a:p>
          <a:p>
            <a:endParaRPr lang="en-US" dirty="0"/>
          </a:p>
        </p:txBody>
      </p:sp>
      <p:pic>
        <p:nvPicPr>
          <p:cNvPr id="1026" name="Picture 2" descr="http://secondhandpickmeup.files.wordpress.com/2012/07/superm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077" y="2169810"/>
            <a:ext cx="3386115" cy="2621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86444" y="6321778"/>
            <a:ext cx="457652" cy="307777"/>
          </a:xfrm>
          <a:prstGeom prst="rect">
            <a:avLst/>
          </a:prstGeom>
          <a:noFill/>
        </p:spPr>
        <p:txBody>
          <a:bodyPr wrap="none" rtlCol="0">
            <a:spAutoFit/>
          </a:bodyPr>
          <a:lstStyle/>
          <a:p>
            <a:fld id="{AD2EB93B-62CA-3748-8FA5-CD8F2C62530C}" type="slidenum">
              <a:rPr lang="en-US" sz="1400" smtClean="0"/>
              <a:t>118</a:t>
            </a:fld>
            <a:endParaRPr lang="en-US" sz="1400" dirty="0"/>
          </a:p>
        </p:txBody>
      </p:sp>
    </p:spTree>
    <p:extLst>
      <p:ext uri="{BB962C8B-B14F-4D97-AF65-F5344CB8AC3E}">
        <p14:creationId xmlns:p14="http://schemas.microsoft.com/office/powerpoint/2010/main" val="87261131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5332" y="2412981"/>
            <a:ext cx="8596668" cy="6177849"/>
          </a:xfrm>
        </p:spPr>
        <p:txBody>
          <a:bodyPr>
            <a:normAutofit/>
          </a:bodyPr>
          <a:lstStyle/>
          <a:p>
            <a:r>
              <a:rPr lang="en-US" sz="2000" dirty="0"/>
              <a:t>Praised be You, my Lord, through Brother Fire, </a:t>
            </a:r>
            <a:br>
              <a:rPr lang="en-US" sz="2000" dirty="0"/>
            </a:br>
            <a:r>
              <a:rPr lang="en-US" sz="2000" dirty="0"/>
              <a:t>through whom you light the night and he is beautiful </a:t>
            </a:r>
            <a:br>
              <a:rPr lang="en-US" sz="2000" dirty="0"/>
            </a:br>
            <a:r>
              <a:rPr lang="en-US" sz="2000" dirty="0"/>
              <a:t>and playful and robust and strong. </a:t>
            </a:r>
          </a:p>
          <a:p>
            <a:r>
              <a:rPr lang="en-US" sz="2000" dirty="0"/>
              <a:t>Praised be You, my Lord, through Sister Mother Earth, </a:t>
            </a:r>
            <a:br>
              <a:rPr lang="en-US" sz="2000" dirty="0"/>
            </a:br>
            <a:r>
              <a:rPr lang="en-US" sz="2000" dirty="0"/>
              <a:t>who sustains us and governs us and who produces </a:t>
            </a:r>
            <a:br>
              <a:rPr lang="en-US" sz="2000" dirty="0"/>
            </a:br>
            <a:r>
              <a:rPr lang="en-US" sz="2000" dirty="0"/>
              <a:t>varied fruits with colored flowers and herbs. </a:t>
            </a:r>
          </a:p>
          <a:p>
            <a:r>
              <a:rPr lang="en-US" sz="2000" dirty="0"/>
              <a:t>Praised be You, my Lord, </a:t>
            </a:r>
            <a:br>
              <a:rPr lang="en-US" sz="2000" dirty="0"/>
            </a:br>
            <a:r>
              <a:rPr lang="en-US" sz="2000" dirty="0"/>
              <a:t>through those who give pardon for Your love, </a:t>
            </a:r>
            <a:br>
              <a:rPr lang="en-US" sz="2000" dirty="0"/>
            </a:br>
            <a:r>
              <a:rPr lang="en-US" sz="2000" dirty="0"/>
              <a:t>and bear infirmity and tribulation. </a:t>
            </a:r>
          </a:p>
          <a:p>
            <a:r>
              <a:rPr lang="en-US" sz="2000" dirty="0"/>
              <a:t>Blessed are those who endure in peace                         </a:t>
            </a:r>
            <a:br>
              <a:rPr lang="en-US" sz="2000" dirty="0"/>
            </a:br>
            <a:r>
              <a:rPr lang="en-US" sz="2000" dirty="0"/>
              <a:t>for by You, Most High, they shall be crowned</a:t>
            </a:r>
            <a:r>
              <a:rPr lang="en-US" dirty="0"/>
              <a:t>. </a:t>
            </a:r>
          </a:p>
          <a:p>
            <a:endParaRPr lang="en-US" dirty="0"/>
          </a:p>
          <a:p>
            <a:pPr marL="0" indent="0">
              <a:buNone/>
            </a:pPr>
            <a:endParaRPr lang="en-US" dirty="0"/>
          </a:p>
        </p:txBody>
      </p:sp>
      <p:pic>
        <p:nvPicPr>
          <p:cNvPr id="2050" name="Picture 2" descr="https://encrypted-tbn1.gstatic.com/images?q=tbn:ANd9GcS7_hTHaKELcZFfgv8mtlDR6bbOGv8zIpwwNm0N13WbLzA-xgrHoDzCGB3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23450"/>
            <a:ext cx="2145251" cy="2557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71111" y="6462889"/>
            <a:ext cx="457652" cy="307777"/>
          </a:xfrm>
          <a:prstGeom prst="rect">
            <a:avLst/>
          </a:prstGeom>
          <a:noFill/>
        </p:spPr>
        <p:txBody>
          <a:bodyPr wrap="none" rtlCol="0">
            <a:spAutoFit/>
          </a:bodyPr>
          <a:lstStyle/>
          <a:p>
            <a:fld id="{50FA9A60-CEAF-BA4F-8B38-C245728E33C8}" type="slidenum">
              <a:rPr lang="en-US" sz="1400" smtClean="0"/>
              <a:t>119</a:t>
            </a:fld>
            <a:endParaRPr lang="en-US" sz="1400" dirty="0"/>
          </a:p>
        </p:txBody>
      </p:sp>
    </p:spTree>
    <p:extLst>
      <p:ext uri="{BB962C8B-B14F-4D97-AF65-F5344CB8AC3E}">
        <p14:creationId xmlns:p14="http://schemas.microsoft.com/office/powerpoint/2010/main" val="23768945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Life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40752"/>
            <a:ext cx="4615329" cy="3848854"/>
          </a:xfrm>
        </p:spPr>
      </p:pic>
      <p:sp>
        <p:nvSpPr>
          <p:cNvPr id="4" name="Content Placeholder 3"/>
          <p:cNvSpPr>
            <a:spLocks noGrp="1"/>
          </p:cNvSpPr>
          <p:nvPr>
            <p:ph sz="half" idx="2"/>
          </p:nvPr>
        </p:nvSpPr>
        <p:spPr/>
        <p:txBody>
          <a:bodyPr/>
          <a:lstStyle/>
          <a:p>
            <a:pPr marL="495300" lvl="0" indent="-495300">
              <a:defRPr sz="1800">
                <a:solidFill>
                  <a:srgbClr val="000000"/>
                </a:solidFill>
              </a:defRPr>
            </a:pPr>
            <a:endParaRPr lang="en-US" sz="2400" dirty="0">
              <a:solidFill>
                <a:srgbClr val="404040"/>
              </a:solidFill>
            </a:endParaRPr>
          </a:p>
          <a:p>
            <a:pPr marL="495300" lvl="0" indent="-495300">
              <a:lnSpc>
                <a:spcPct val="100000"/>
              </a:lnSpc>
              <a:defRPr sz="1800">
                <a:solidFill>
                  <a:srgbClr val="000000"/>
                </a:solidFill>
              </a:defRPr>
            </a:pPr>
            <a:r>
              <a:rPr lang="en-US" sz="2400" dirty="0">
                <a:solidFill>
                  <a:srgbClr val="404040"/>
                </a:solidFill>
              </a:rPr>
              <a:t>Around age of fourteen began to work in father’s cloth business.</a:t>
            </a:r>
          </a:p>
          <a:p>
            <a:pPr marL="495300" lvl="0" indent="-495300">
              <a:lnSpc>
                <a:spcPct val="100000"/>
              </a:lnSpc>
              <a:defRPr sz="1800">
                <a:solidFill>
                  <a:srgbClr val="000000"/>
                </a:solidFill>
              </a:defRPr>
            </a:pPr>
            <a:endParaRPr lang="en-US" sz="2400" dirty="0">
              <a:solidFill>
                <a:srgbClr val="404040"/>
              </a:solidFill>
            </a:endParaRPr>
          </a:p>
          <a:p>
            <a:pPr marL="0" lvl="0" indent="0">
              <a:lnSpc>
                <a:spcPct val="100000"/>
              </a:lnSpc>
              <a:buNone/>
              <a:defRPr sz="1800">
                <a:solidFill>
                  <a:srgbClr val="000000"/>
                </a:solidFill>
              </a:defRPr>
            </a:pPr>
            <a:endParaRPr lang="en-US" sz="2400" dirty="0">
              <a:solidFill>
                <a:srgbClr val="404040"/>
              </a:solidFill>
            </a:endParaRPr>
          </a:p>
          <a:p>
            <a:pPr marL="495300" lvl="0" indent="-495300">
              <a:lnSpc>
                <a:spcPct val="100000"/>
              </a:lnSpc>
              <a:defRPr sz="1800">
                <a:solidFill>
                  <a:srgbClr val="000000"/>
                </a:solidFill>
              </a:defRPr>
            </a:pPr>
            <a:r>
              <a:rPr lang="en-US" sz="2400" dirty="0">
                <a:solidFill>
                  <a:srgbClr val="404040"/>
                </a:solidFill>
              </a:rPr>
              <a:t>Known for friendliness, generosity, and charisma with friends, as well as his enjoyment of partying.</a:t>
            </a:r>
          </a:p>
          <a:p>
            <a:pPr marL="0" indent="0">
              <a:lnSpc>
                <a:spcPct val="100000"/>
              </a:lnSpc>
              <a:buNone/>
            </a:pPr>
            <a:endParaRPr lang="en-US" dirty="0"/>
          </a:p>
        </p:txBody>
      </p:sp>
      <p:sp>
        <p:nvSpPr>
          <p:cNvPr id="3" name="TextBox 2"/>
          <p:cNvSpPr txBox="1"/>
          <p:nvPr/>
        </p:nvSpPr>
        <p:spPr>
          <a:xfrm>
            <a:off x="11782778" y="6519333"/>
            <a:ext cx="366657" cy="307777"/>
          </a:xfrm>
          <a:prstGeom prst="rect">
            <a:avLst/>
          </a:prstGeom>
          <a:noFill/>
        </p:spPr>
        <p:txBody>
          <a:bodyPr wrap="none" rtlCol="0">
            <a:spAutoFit/>
          </a:bodyPr>
          <a:lstStyle/>
          <a:p>
            <a:fld id="{2B835335-C0AA-2E4B-881D-431CEDD8B31B}" type="slidenum">
              <a:rPr lang="en-US" sz="1400" smtClean="0"/>
              <a:t>12</a:t>
            </a:fld>
            <a:endParaRPr lang="en-US" sz="1400" dirty="0"/>
          </a:p>
        </p:txBody>
      </p:sp>
    </p:spTree>
    <p:extLst>
      <p:ext uri="{BB962C8B-B14F-4D97-AF65-F5344CB8AC3E}">
        <p14:creationId xmlns:p14="http://schemas.microsoft.com/office/powerpoint/2010/main" val="225251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p:cTn id="13"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516645"/>
            <a:ext cx="4488123" cy="3880773"/>
          </a:xfrm>
        </p:spPr>
        <p:txBody>
          <a:bodyPr>
            <a:normAutofit/>
          </a:bodyPr>
          <a:lstStyle/>
          <a:p>
            <a:r>
              <a:rPr lang="en-US" sz="2000" dirty="0"/>
              <a:t>Praised be You, my Lord, </a:t>
            </a:r>
            <a:br>
              <a:rPr lang="en-US" sz="2000" dirty="0"/>
            </a:br>
            <a:r>
              <a:rPr lang="en-US" sz="2000" dirty="0"/>
              <a:t>through our Sister Bodily Death, </a:t>
            </a:r>
            <a:br>
              <a:rPr lang="en-US" sz="2000" dirty="0"/>
            </a:br>
            <a:r>
              <a:rPr lang="en-US" sz="2000" dirty="0"/>
              <a:t>from whom no living man can escape. </a:t>
            </a:r>
          </a:p>
          <a:p>
            <a:r>
              <a:rPr lang="en-US" sz="2000" dirty="0"/>
              <a:t>Woe to those who die in mortal sin. </a:t>
            </a:r>
            <a:br>
              <a:rPr lang="en-US" sz="2000" dirty="0"/>
            </a:br>
            <a:r>
              <a:rPr lang="en-US" sz="2000" dirty="0"/>
              <a:t>Blessed are those whom death will </a:t>
            </a:r>
            <a:br>
              <a:rPr lang="en-US" sz="2000" dirty="0"/>
            </a:br>
            <a:r>
              <a:rPr lang="en-US" sz="2000" dirty="0"/>
              <a:t>find in Your most holy will, for the second death shall do them no harm. </a:t>
            </a:r>
          </a:p>
          <a:p>
            <a:r>
              <a:rPr lang="en-US" sz="2000" dirty="0"/>
              <a:t>Praise and bless my Lord, </a:t>
            </a:r>
            <a:br>
              <a:rPr lang="en-US" sz="2000" dirty="0"/>
            </a:br>
            <a:r>
              <a:rPr lang="en-US" sz="2000" dirty="0"/>
              <a:t>and give Him thanks </a:t>
            </a:r>
            <a:br>
              <a:rPr lang="en-US" sz="2000" dirty="0"/>
            </a:br>
            <a:r>
              <a:rPr lang="en-US" sz="2000" dirty="0"/>
              <a:t>and serve Him with great humility.   </a:t>
            </a:r>
          </a:p>
          <a:p>
            <a:pPr marL="0" indent="0">
              <a:buNone/>
            </a:pPr>
            <a:r>
              <a:rPr lang="en-US" sz="2000" dirty="0"/>
              <a:t> </a:t>
            </a:r>
          </a:p>
          <a:p>
            <a:pPr marL="0" indent="0">
              <a:buNone/>
            </a:pPr>
            <a:endParaRPr lang="en-US" dirty="0"/>
          </a:p>
        </p:txBody>
      </p:sp>
      <p:sp>
        <p:nvSpPr>
          <p:cNvPr id="4" name="AutoShape 2" descr="data:image/jpeg;base64,/9j/4AAQSkZJRgABAQAAAQABAAD/2wCEAAkGBxQTEhUUExMWFhQXGBgYGBYXGBocGxoaHBocHB0dGhgYHSggGBolHBoXITEiJSorLi4uFyAzODMsNygtLisBCgoKDg0OGxAQGywkICQsLCwsLCwsLCwsLCwsLCwsLCwsLCwsLCwsLCwsLCwsLCwsLCwsLCwsLCwsLCwsLCwsLP/AABEIALUBFgMBIgACEQEDEQH/xAAbAAACAwEBAQAAAAAAAAAAAAAEBQIDBgABB//EAEEQAAECBAMFBgQEBQMCBwAAAAECEQADITEEEkEFIlFhcQYTMoGRoUKxwfBS0eHxFCNicoIVM6KS0gdDU1STssL/xAAYAQADAQEAAAAAAAAAAAAAAAAAAQIDBP/EACERAQEAAgIDAQEBAQEAAAAAAAABAhEhMQMSUUETIoFh/9oADAMBAAIRAxEAPwDZLTFecW6RBOLQwLj/AKh04xITUmxHrHM2QM1/ejgnyiYDj6ftCbtVMPdJCXfPo9sqnt5RlZk1QQqpd0ceJhW86Vrjb6Cktr0vFi5rM5/KMTInneobi/8Aan9YcbFnEuW4D7pClLRxtFW70F20OghJjZX8tJ6XhhjlbpD1Fv2gLaiP5SRp+kFaeMomy7/f7R4328eBb8P14+8ceo61/KBsuSSBy9PeIkF3+cdOenHiI6XVxwvBoLEg0KlebRbKkAVLgmxOv6Q27NYVJSpSgFMQEvpTTnUegh5MQFeIA9a+nCHplfJq6YkyQLXa5+jfWCdnYlcsumujH7pD+bsiWbOnpb3iobEQG3jR9INUXPGwMjbZq6UilK6wjxmNMyaCS/BvlGnVsmXz6vp9Ion7ASS4WQ2hAMBY5Yys+kEk0v7NTWCcNJJPF6aH2h7htkISDm3ia8AOgHzg1CEiyQOYAg0d8nwswmzJoL05j1+7QwRhy5gkGPVq5waZ3K1IJGtRHBQFgB98YqXMA8RYcTT3MUTMcgcT0B+bV8oZDVGIZ2gNO0UmxtTwqHzEC4rbMtAvmNqW5PANFm3JyVTikVyi1aPAeIylgzRLEzipWYCpNfvlaK1JUePBx+n6RDpnEVzFh62BsYIRPQRQHpX2itGEAJd34ufOCpEsl0j9x5CCFVBmA5iSwA4ijdOnzjLy9u94spICEBwxUxbQKPHxUFI1uLwysikjeJDbqefACtC+sebO7N4YBKlYZJWGugs/FjQGKZ5X4R7e2mqTLTkVMBIplVRhWtYsG35ykNn5hSaKbr93hzt3sunFrQVgoCQ1xUUowf3iOD7HZEpHfOwbw8KVLxU65ZXsswO2VLJRNmlChUEqOVQ4gk0PKPII2l2JWWCClQHFWUj2ZvPhHROoqZaWoLUBPlpQxKWupoLF6RRmNXqHfoY9QXd/v3h2ttL14hdN5gNHNuAqGhjgiCHrSFGevOkNMEpgxuWidpynAgJLG99Y6XLLxILr0b5RxXXrDZoTU36axVtQbgF2Lex+rQRMRQsfOAtqTGCLtf2PCJq8OwcqS4sPT6wNMp5X94JwkzjSK58seb/esVGk7VPSLJKgKs8chFOvDz50i7u3c8m4N+ekPZnPZjFJGZBoTUPy0+sO1sKuwFSdIxaEGgY/n9IvM1RQWJcVarX6w9ssvHutJNx8tNcwI5VgdW3JQtnI5JH5xnlKVVgSemnpSKZk1XSv6Qtn/ONMdrymep40r738ni+Ri5agGmJL6Ox6MavGPmBTGtOHXrHJnMwYHyhbL+bapmpKilKgVC6Xr+0WpRGGVMNxF+zlPcfd7w9l/No8Zjgk5Umou2nLrAU3GkUUosaUA5kl+FD6axVJTU+fn5wv2qsiYNUlKVAORZVai2hfqNYVpTHkWjaISlBLVeo4fEBrSp6CGMxnPSMyJRYFyye/cXAAcD6+sNTjd4Jyv4UqPMgm2pYE8hEynYsmEAGlMw893rGdK3U16P8AoAIeT9W0X/8AmMXtfaow6AySpa3CATQAVJ6AkUi5yuWSWjMbtUoVklsVfEasngP6j7DnE8KFL8UxZ5ZiPQBgIx+Exy2JyAl3d6l9ecNsHtWbUZEhg9yfkInLGs/6bPpiZstzKmqFLK3x/wAnaLtl7WWQCshYS4WwyqSRe1FcRaheMridpziGCkjoCeGpgWRtJchfeLOcKpMbVNn/ALhRuRh4T8qbn8fXsBjZaZYOdKSSXdhcm71sR6wSjHoNQoEOxIqA/Eilo+b7QxJlIWHLmWoAMSCUksWFXfLXg8OOye0DMkBG6kg76ySXUwykNRikA14w7wU5bRMwcR5ERMzUpuR5kfOEOKWnuweTgt+esfOdqbTmmYEpUQVO3JJNGgnNGXD67M2xh0NmnJD83+UdHzPCEgeFNrqAPpmj2DRbaWVJINW8X3WLUy+UWZW8qXueMeKtCrpV5K9TFqTQEXzff3zisH7aLgzJrqfpE2pyTSsueX5R7Knb149w6QXJP2wH0j1OV9PvnDZj0+GnKFu1lgpS3ANTlBi1HKaQFtBNQOQsYFY9l8tLM54+giagk9avWLTK3a/Im8CTEVatPstBGyxR4cOP3SJKIYhjUU+dflFZScpiKDxsfKGS5JGXh7xf3obk1/lSF5HK8XNYHWnO3tAb1SmUz3iJVamnGIJ3VEG2n2Y9UQ/5ffSFAszg2H5/dopQmoqx50/ePSq2vCKlejfOA4ImG1vWPZM5nJ1en35wOpTsfX78ojLL06QyP8POd/anJ4lPQDMkuPxCtrW6X9IowKXNdRUesX49Zlo7zLmyZS3tT1PpCY/q6dIKsyCWCgxpoRwsIW4GQyiSc2QkFTeKYpsyuiU5Uj/KL8VtYrSVS0kqy0FhyrFGxcQiZISZZJFXe7u5JHEkvC7ovQmYXct8RGv4fzjIbc2UJqEmykPl1AcMXD8K+QjWS0nKX0mK9Kxm+1O1Rh0plywFTligvlA+I8ntxisd/h8auwWE7GTCh0zUs34a/NoKV2TnJG7Malf0D2ua8Y9wBxX8NmE4BWZIBCQzEB34no1Y0ey5C8rzZpWW0cD0JMTbfpes+MTN2RMSchmJBUQB/LoeRJXbpV9IplbGVmkKWRkUsUys4RmUXqfwxsdqljmABNBXiDRXUQhxmMCSADuykd2mt1KYrPNgE1/qVDxvKcpJEcYd4K1U4A6qzKJ8mhL2dx4wpX3uYIJBBYkHKaeGo3S3+IEN8MgrBWd1IBCVHhxc+nkYrQ8wFMiWFhi82Y4QP7QPERppGnaOlW1u2JmhXcoJpVQBAS9Lmz8T72gT+AmylzitImqliUSoFkBCmCSl6qFWIi3YeyVS5k6SvLlnyymnEWLeb+UaDCS84lggOvCrQrqjzqxI9om2To9W9svLwZnEmbNtYIDJHTU9Y6LtrYjue6WEgGZJQSLBwVAlhqWTHkXN2cIrertFWJnBKXUS2nE9BHYhbJJNhUt8vpCtO+oqU2YhmFkjgHjKujKixjyopTLl5yq4FS3EaNzNKNWIqx6c2WYFIUD4VN8wWal7c4fbEly0I3EgKNVHUnrCLtT3U1JYZlJ1SHbj1GnnC3yi70e4UjLEkSgQ5ijZcxKkpFqa6cAeBg1WGaxdno7AaxekAtpJVkVkZwBy9GF/KApWIzkOVZqIo7ZrlKASMzByVqOUNaGS0K3gXIIs5voYRY6Uy8y8yRZT+DKWcBQBAdta3iavE7loPdZwUqTbOGLdWcNzp0F4XTpRB4j7sBFGxsYqSvNQS1kgod6A7p6gMOkOsbhkJylNUGwB8J0H9p04W4QttJScvXgbcohLGjRdiJw+F3ERlsA9yz+8UtU/wi8WyHD1B/eObedrl/0jyaeHG30hUKsQ5oeP5Ry7ffpHhTSJwaCpLeUcqW5YRKWb0MWqI9YAqlpsCbRYjdUWHAvxjyXL1GjxNKweo+ghg1wUtgNd0NZ4x3a3tAoqmS5RAly2TNmPc1/lpNuRPkI1asQUYeYvVMkrtqEk/OPjspBmJSkqIlgktclRFS5+xFY4ufO8voc7aASgS0EGYU3uEJ/Gr6C6j5kBbOxfcTA1JOVCFPdgSAX/ABAnMevOEOGm1Z7ni5Js5OpYfYi6biUqmplJtRSz08I9a+UOYaibk3e2NtycPKK1qBBUQALqPAN84+Xz8aqbOM2Y2dTO1ugfQWj2eozCFKWTUpRXwlzRrEEBuNBfQaaNYqY6hXLbSbJ2yp0yXHdEqITbeOhL2PL3jXf6jLkS95QHnQeZMfL5ZBIjsbgSpTg0sSXpz6RNwlpzOyNbtbtCl2SsE1DpqEn5E8vpCJOIzF5hU1kIFSS931PM0q8CYfZqs2UpC0hjmBox4EgWjR4LDplhlJzrfxqLNR/FXkINTGcFu1DDYZWIIM1ky0+GUPDS2b8UaMzMqUpGVIJygqcJFHAcAt+sDISnKMoZvuvGB9oTDlYmj2id7PpacHOE5BKCwPiFUGhsqxjQbPJsQ3JrPeMwNsGVvS1MkCqVWvxFi3KHGB7QJmITMShW8LRF33V42Ml/4iJH8UlAolMpNAGDlSrAWjoY7awvfzFTM2Re6K1DbzWIrSOjbC/5jPKctFtxBMohIdyG9RCqTNyS6+Ilj0Fz6sB1h5tCVnlsBb341bhGLmzzMnFgQ6ghiKBm9+VLRNi8u2swClFJTqQQxNDyfpFsrA908ypnFgWLANokGgEKpE4OpJmBK5ZZQJBIpq17gA20g2Ti1ON5/O+hoRT94ypyl+0ZxFe8Sid48ktJZKTcFgRW7GhI0eD+z+2lTAkTDmcHLMAIBI0qz0rozEEBgT3eyJalfEVKKsiXqT+Mi7AgB4R4fDFTS0PLyzyupDJGQOx0ckN7RpLxyjLvhvZi3Sp+HvSKJkreJ9ekIp+LVLp3uZRD92hJVwa5oKi7aQbhdspX4wpCzZJGn0PJ4N7VOK6dslCvDuFvhs+lBT2g3szJQZagXJI3nv8AYMVqmh6fOo8oTStuiWqZkqnvFB381eVVV4CJsVaNnJc7wZg7/WBhjJQcZiT/AEhSh/xBhbicZ/EHMd2UapQ9xxVxe4FvODMKqXZJSTwEUPcTJmS1KAC2UfhUCknoFM8XTJGUtxjObW7QykhSO7MzQg2fzhdge1s5DBYExA/F4gNN4X6l4etj+mmuzDWn2YiU1LRThMdKngGWtNfh+INd0/WCFS2PDm8TY1mUvShZOYkVHLlFrdB9/nFaUVo9QT6fYi0y61UPpC0aMwlPDmfpHmZjWnP0ghLEu1LdfeK+5qbVb6NFEYiUZsiagfFLUgeYj4lh5xSgNcgi9racY+4bOmbpAFqXv5x8e2zgjLxE2WXYLUQDTdUyvr7Rfjv45vL2pRPIGYnpzMXbGUQVTC+tebGBJeIDnThBk2cChRSlhug3qaPWLqIplTN1P9xPuS/vFazeKpSyByiOYvQQ9FsThl73KHMpbNxGn7i0IcMd6HUsPaJsOH3eBWTIQzOQAA4axHC8UomutT2BUw04QLs5dSeCTFctbFnd3+cTo9nv8Swd9XgbaM15WYekDCZSIyJhykMSHrTyLdKGFo9lWPxOaSah6Cl6lnPCkOtjz1S5QAyqCXq+UtcULhmLu46RltshW85FGtQULadL/nHmBxczKEpWfMAkdCQYr1lnKd6rV4rG2zMgqdRCjQWAD6lq/wCUdGXxDEutRVQB1H5Vjocx4Fr6+lL9SDf75CAtoYVCsoy7/iuUkkV0NWYe0NsbMEtILeEgq/tesZrbeMJKWYG7NVINv8iPQEuWiGuXTzZQGKzfzCqWCQoMACagJcMotulzeGEzs0EhOVZS1HcHmKwBgZc4F1TAFtYILgf1LLZj0OkSm4yecyZkpZcnKoMARpuhaiDyiL/4Uv0bKwsjBDvFZlqLtqX5Cg9YSSVKWu+8slSiHo/wg6MGJ63pHsrZ8yYcygqlBrpwBIPG9IbyMCUpohTk3PX9TE2jW1TCXSxJdSgxJpr+2kVbSmJQjMAFKoSSKHg9QAGfnB8rC7xUpgTppzgXaUtJQUpSConxEUNmBbz9IJd06QYLbc6qRlWLa7nRReg4fKEs1ExIyhx3hUG/HXK3BnvxdPCNfK2eCAm29pQFhWh5tEtobPKElQqkhSmIdi2hNrRfsnVrL4fZE9RyIlTdHzuAC1fKNvsPsp3KSpReYbgeEcg9THkvtJKEoLBzUDgM4eteAFXi/ZvaNU8gSkhSdVByB/mWBPIAwt2q1IzO1ezE9K1KBQtDk7zA/Qe8Kv8ATZ5zJ/hzmDg3bXiGZ+ekfVpqHu3LjGd2PhFpWJayN1agGIKjLCQ5UQBdRTcPTpBBpkdk7LSJZOZpyFVyneSoFiOdRGiwO1UTiEVEwCnBRA3gGsdW9HaFG2ZUqXOnzpb7zpqaZviI5P8AI8YBwuEmJQjKTnDrJ/C/yjTvlMvq2iTpY01rwfp96xH+HJJo/OFmw9sGapSFBOdIfMiyv1ppSHBWWswfX0t93iLNN8ctrkS7PEMrktHuGDmvKkSWN4VYdb9feEe0+8KWZtDzbXW7MOsZbbXZ9OKnhYWQAMqyAN7gAXZwSpy3CH+1MTkkrIud1PUtXk1/KANlrCUgClLQ5fjG83kPhexWESGKCo8StT+xAhF2t7PSpCUd0SM6iMpLgMHcPXhxvG3E8AFRNAKvHz3bu1v4maTZCaIB4VL9T+UPG5bLLWiFGGVvskkJqSKsOJIt1gcUaNLsvBzkJGICSZWcJWwugu7/AEMEYrYEkrCklSQS4AIarUcjhrGnsy0yoTlUG43hzLWS0UY/Zapa1A+BRJQfdidC2kSw53Ry11h27MdhlslXT5lopC2V0iUlQZVTYW6iIyw6vQ3+/sxJrlrZmo9fusXYYjMH1sIBYt4g/l9vF0ihAdjq7at6/fWEAW3MPldLUuPrajPCmQr1H2PvpGtxq0GWc6gBavGtRzgbsvs5K5neKVmlyicqbsSxSCWq1+rRWN4Kw+2Fs5OHQJkz/dWGIpupvlFDyfiegj2D9kyu+UuYsOnwpHuT8o6ItM+xX8xQSfAxUrm1vJ682ivZuykrUqasipdLP63bgHajGPcQrxgO5YCAMPjxPK5csnLVLi2W1KXL87+UTb9aZHWJWhKsiXJuRz+kL8VgVTBUJSOTmg4ng/DlDCRISkAEcLWJHuS/3Ux7iMWlIqXtuipPQCpDl3+kc1ytvC9QDLw+UMCWFiFEfDyvVhFiypqrV5F3pmsb3OsLtqbdTJzOglnFSBmJALBtaj0hbI7VnMnvJYCVKABT4rsCxDlg0HpnS9sWhSsklOXN0d6f0mvpAU+clsrF9BUaw6mYQCtQWo706e3p6rsVh84dhm42zNorgecGOeuxYFlysocV1v8AJ7WeE/araBUnuxQJbMfhWomzJqQBxoeFBDLE40JlkkFJG6BYuTlsLMfK0ZjbE/NQggAgubm4Hu9eUdGPbO9GvZdUtc2aCGUZQcNTLSwEaLY65aQUINiQz1YaAG0fPsNilIfKopJBTmF2P2If7BxxUtIWrLkFEpACCDqSbnkLQ8sf08cvxtjNYvGb2xtNlKy0UQxOoGpf2HMxRt7tElG6k15X8oyMycqbvrcILHKN5R8hYXAdoeOP6MshSf5iuCEAvwGW1bNBaFGYSK9299Zn5IvzPKFqSVlKWZDslPE6FR1rpYV6w4w26QlVC36fSNdM9ik4YUy7igN0p05Nw5Q6w2K7wZSAFipy2IB8QfycXDjQiFSVsGHSK8YSgS5ifGN4GlnIY8qe5hZY8Kxy1WjIo4HCtqPeK0hyAWp6eZ1jsJixMkpmIISlQLv8JF/Qv184gvFCWkqIqaJH4jx+/rGLo3wzHa/bJRNEkJolQWSbuUkMH6vAkvtKhCXZzwf8oa47YycS5W6ZhsocPhS3C1YXYHZ2CSvJiCoTAWyqJyk/0lmIJt+cVNVhd7J8dtibiDlS+U/CgEvy5w/2F2DmrZc4ZRTceprqTq0PcLuTBKw2HTLDf7ihfpqesanDT+6lnvFEm5KiPbgIrYmP1ksTiCjDqRlYLQBkY0OYpAFTqDrzic3Z0td6Ve5qLsxt5NEpxE7EZkigOa11MwfyglamZI8Xy5xJ3ms32i2eVyymXf8AEahJBe7ULUjLiQZYZYY0Yk0VxY9Y+jTEgBvXrGa7Q7LMx3NCKPoQQzfLzMPGpsJv4Zr3I04cbdB5xapAIAAFA1Az6ub/AGICwsiYGaY6SMu8CoJfW9GeDJmx56CofxAADMcl3sWd9RZ4r/qUTh3bQdR5tFgwYFFasx8zFUrZM1RGecQ4ckAUFb1vBkvs5LzJCiqYTXfVqeADe8Lj6fIXFykKISsOo2d2Fakka2vp5RbhpMyUMjJAmkkJSfCoCx5kAGlHhrKlgyyhitVQ/EvRhwGkQxeHKpRqMyQFg1uA1PMD7MKUWHeG3EJQk+EVbUmp946FGxtpBaa+IUUOBjoehtrcc7FlBJyv0exPkIr2Lgu6SPUnRzp0rxHnHmKBVNCdDlD83JHlRoNC2SAPQuKdbi/COXy3nTaAdubRMmWVKD8A1zoOp+Tm0DbLUVOtfiVfgBwHAQp7d4s5pEsAhFVVa4oGZ7b3rDLYWIdgRcebgRp48f8AO0ZXnRZ22wR3J1TLstLfFdJ9HHkOMaLsr2VklPfYgZ1qSwFsoI5MQed4ImSELSUqqFC3uKcReAf9WXJlzEOy0WUzsD8QGpqGHONOU6h7LWULMhSipQSVoJZyh2Y8CCwfVweIEJkne4g+g+/WF+ytmTe7M2YFLQqoTMUe9AIAJ7xLFBN8ooLVi1O0EJISJpVu5iCKoBsFZaKfiGbWOfyePXMaY5Mv/wCI+EWkImpWQhaihYszgEE5SCfC7GlAWjM47GgrKUFwkAODcgfmSPIR9I2ilU9BlBLJJCsyjYpIIISHpSziM7P7DFUxUwzgkKJ3RLNAzM+etuEa+HL/ADrJOc+MfJnBQ8zXoP2eGoklKEnMBmdjmylmqGPU/SGS+xGVLd6kl3BYjk17X9RwrSOxyypJE+WwuxLvq1KXPrG3tEaobZOBQqZcLSm5IzKK/wAIoy2AetK6tGnRIKlh3IRd2nZR/VLRRANPSJyNkZJYlhICRbKrhWtnBNxq8EYSUpBDyQw+KXMUj/jmaIt5VITbZwSErTNlZAo1ZJJQSKuBdJYHMC3EFwQV07EguKggOWTVNFEBgKOdWo/OuyxuEllC3Qs5g5JUCoEORXrUXtyjN4DZCX/nOFbxPdqIGUkZQOd3HThBsWb6AKxZGYKBSRcFJcW4W84l3ylMwWp0hilJYMka01/+sPMN2flGoUocAFB34vBsnCZFMqYVBqlZFC9KsOdOkO57Ew+kOwMWuUFIWlYSd4KKX3vJ2eleUMJ6lLmgs9GSCp6BnZi1esN5sv8ACkk6EJLerN6Qnw8omaEgkZlBBGrOSpteJfgYns78ESsomJC5rB6hIDuKi7t+0NT2bw81JUidNcjXKr1S0Z/IFJkoA3Zk+bZvAnlaw6VgDZ06ckIyzCMwCmIchFgVVrmYkC7B9YNDo6xaMSpEqXKEpZlhRziclKlgAgBAOpoTmYWD6xTjTPTLUZoUlKA8xRYqSOJQDmAPEhuZgbGKlKczUZFivfSnrzVLPG5ZiWvE8LjVqlAle/LIMuaoOCjMykKBbMhSagGrp9ahbErAQkMVIU1ARU8K2Jrd4qwM7LcFyzmDNo4cokuQkAKox3QFHKwcOGppS0KSs6M7aXaJgpsVBVWgDaFULAtlb5RGVOLEE/vHZnf7+9IqEySUEKAIpr1Bhni8W4QzbwB9B+YieMw+8zUP5UhTiQQwbwJbzP7xRHeHxDICvxU/5E8Ium4sBQDXbQ6jiONIWLH8qUPP5x2KH80NwSa/fGJsg2Z4hQS7avTSzfSJYOYFyi5FART75CA8cWUPKPNkTGExOtTD0A07DKWXlklZ8WVnb6j9OMdERMIUqlfvhHRO6G1nTH3krZsy1OQAGUWrrR6Uu/BzcNhEkAnfAoHFPJNrvFW3BllTnAOUZhTRgfzEF4WZlSBcUtEZ4ze2kLdudl5U+WSB3a7hSeLUdLs1Tat4zOGnLkrVLW4WkPThoQaODH02V4SCeYPBnp7+0K+0fZ4TkBcsjvEg5VNUPdKv6Tx84rG6TZsjw20HGbMG15H8oMxGHKwmZLLTU2egWPwnnqDx6xlMPMXLWRlKVpouWfpxBjQd8qan+WoJUGdKh5UVdotJtg+0BLAg0oQb8DTjHYjZilHLJShKAQtAoMylOFuWoyQG614QjxUxY3loUlTf7iWUC34g+8PQ84rlbQxMxLJISjWYMyQOpWAB5P5waGzbA4veKV0ILNzFCH6iGxBavCM9s3DggJl5lJS5VMIO8olyz3F40CbQesOVFaKQun7JkrqZaSeIofUaw1Sv7/P3iqc77pHmPyaF6mQr2UgWmTpf+Zb3cQXhpSkggTSt7FTFvRngsrmu+RCuYLfMQLiMqvHJU/EB/dJDwaIvxWKnpfdTNTqUGoLfh1DxXsrBrxM0lO6gkBUxYok8MtCo5qNQcTF0ySkVStSTzzf9v1iWzsYpBIUseJ6amh8+cOYwtthK7PSJbFTzWc7xCXJYHdQwApzjtqYiWnugmUhKUqFEszaWZ24QLgscucSZaAlqEzFMRR/AkudKkjSFuO2rIyKE6ccwPgSmhN6tUDSpBh3Wg0gnldwWuQbPpwOjxju0+7MBSCFKHwByBajCmlTxgWb2xwoOVEozDzmrd6vuozejiKsDtVU2cAJKpQIVfvAGu++SSr0DNS0KjYbC4hyARlyhg53gKOyXcWqeUX43IM2Ri7EtTTldvpwh1OykGgmD8KmJbzq8LZ2GkpBASqU9wzp+reRibFAMNPJUFGv4hxH3aKsFP7pYSwyKVRjQK4dOHRuEMTg5ahuqSbeE1foo+0AYnBMFOpLN8QKWatCCeUEhbabGz0rkhzQkNo5BfXnCAYSYslSQMulW5GjQr2LiVqVmWeQ4AcutzxpwEPFbRzFkJfibAfnBeD7CmQpN0keh9Wj0zxQUPMH9KwTKCyoFRJTZTM3CnI/bwj2vllzFFCsqnoHG8eB4vBKVMMTJJr+8LcXJBS5o9H5tQk0b9Y0MhCVUOdKiHZaSC3JwHGlIlidiJWjKZhD3IAp0BDQwxU3EMQlwQAzxJWLBLgF2AFuP5fONLL7FStZ83/h/2xA9jUF2nTAdM2UjzZI+cPgtUnnYoEDkwqKwLhJwTMPN4cYjshPA3JstVdQU06MWPnCudsDFpNZKlc0lJ9neK4LlQpdSQY6CsPsiaXeVNSxb/bUT8rc+UdEhuNoTB/MKiWKZiTWxUQkAAmpf5x5sSeoSkpWkhSBlIN6UB5gtB20JSSl/j96MacCas3WEc1SpaisbwRRQFyCaMKVBjLy5yZaayXW2iTiS4pQn0gpMxun0hZhZ4UkKSXSW+6xajEOqtAIkKO0Ww0zkhQ3ZqRuTBw4KHxIfTTSMklc1RyKdBTuqykMSOBv7Ru5xoA9CfI1r7Ridp4s99kRRaghz+GlTwdikRrhedIyn6Jw8pKTlTL72bShcpTwKjZ+UMhgiSFTQZitAaIT/AGoAbzLxHYcsJSyfPiSdX1MOQeMVspAqVqJoGHt6QVLSrlFapp4e8SE4gQ4F2Q6xHuucUnEq4D1j2VNJ4eUOQ9phLG7QPisWlIJJtFi8v4R5sPnCXHTnVlSd4EHLLRnVQhjlSl76mkBDMHJXOIzLAF8qMp9ws1/xizaOxCEkyllTVZQS7itCAAeDEecLMJtmdnUCxCaPQLB4KAtDNG2NNTYXfpE6quEpS/5alpWystSGIZn9eBEZ7Z+EwhYzUqxCwzIzFhwBqEPDmdsDEzETkoyyhMHiUWZzUMHILdLw12V2JEgI7ycDQACWgBgBxW/G4bWCY5fg4/QeG2oqWGlYSRKS1HLl/wC1CW99IhPxM6aUla0JIIO5LKbWrnJq5FtY2U7s/IlIzJl5iPxE+4FIYy5Ke7JlpSmnwgBjraLnjpe0fNpk1RpNSDT4k5S7fCsMOFwaQHMxFQypkv8ApmjMn/rFT6R9MxEozpRSS5GhseRTY+cYzaGyWSVyqJstJJ3Oerp8nHExV8dkTsg7xKzWUhfOWQT/ANIJIinGplFBT/MD0Kau2t6W+kHL2VmG8hBaxBY+wA9oExWyZoG4VOPhXMzJbVgbeXCMrT1SeQupASMot668bwXInqciWh3pwHrpF+z8KCs+F06DQ6vUvU8TRorxuIUCUJUwfTRLacKu5voOWdu+Fa1ynhJE1asuZI/E1hyYXVyh7hpmFwhcMZxuUgLmnqrwo/tDDlGRXiVNklUSKEinysL0hxsWRKBDqdX9QYf4kEj5RpjNItNJyziErCULQsOtCypySNDSjh7PAMjGTGBCgRwUGP5PGgw0wZtBuq+RjOYbZmYKUFKFywPEkjKCC2sPKGOTjl6oV1AcRajaqHq48jAOG2SFDcnre7EAEdQwMXp2RO/9wfNIPziJo+TBO0EH4hFvfP4T6wnOxJhf+an/AONPzitPZ+cP/NHkkRVHJt/qCkEgoP8AiY6F8vZM/wD9dv8AF/mY6FqDk1nTHsbgMwp5mw/XlFa0hRsKlrg2pQGr39esNDsPecTG08PPkYqmbHXZKknqSD8rxy+fxZ5Zbka4ZyRnlyFIUVy3SoneBbIrm3wnnFK9qCgWDLXzsfOxEP17NnAMEpI1q7+TczAh2bMZlS1dCHHo0Rjc8eLBfW9UMjbCUpOdQYVcn8rxjdpP3xnVyLUQHcNoKG1m6iNarYaJagruwlQINQQ3QEs94txeATNQUmWBn8Wj8CFfiBYgl6iNJ5vW9FcPadgNjYvSHt9HjM4fY82W+aYih3TWvXQe8OcGtaRvAE8jccnje5Y3qs5KtxaCA8sKfhmb0oxhTP2ktHiMxP8AcmnktLg+sPwpxq/D7EFYTBzFgsDl5/RyHHPrFQVkEbbUq00e0Er2gvI+ckUe1A/LlXyjR4nYyCXmSkdSEknz+/OFs/s/LuiXl5hakl/7YftC1Xktctt4GY/4jTzSm45F49mbZT3eSQhKJZeWlSAEgzVBgwSGAqS/EQpxOwVIBAmqKPwEAsCagKDEXLO8aXs9JSEkM4ZJ0uGa/Bh6QstKkrN9pZMvvTLbeTlSlI8TlCQB/SlyonoI1Gx9nCSEqyjOoAIFNABmPKl+phbhsEiZjZk5QUWUwF3LBNBGlkIm95nUlHAAqLpHRIa3zMaYWTmou6LxG4EI1UanU82i/aM4ZpbWr6uIXYrFHvUlaSSeAcADgfPhHbYxQNQbOejRrLOC00uKU8knk8C7BnBaFB7FoF2JtRMyQ2YOKVNTR6caQHsLGCXMKTY0+/KK/NEY4dZlzSk2JZz7fSAdsy+6mBbbqqKGhfjFPameyxlUASH50tEZ+1O9kKSpgtIBuKtfWHb+kz+MPdLKfhO8g/0+XCKF4wNU8YntCb3iEILAhYCV0YPoajk3WCh2eT3YKlLWo2ZOUA9GUT6xy5ybaS1kdqYru56VJ8KhlBuyrB/L5QInBFYU6mck1cPzUdByLaQz7V7MCAAolNiQQrNle4CpaDZxuhWjteBgSlhvGWwYpAIAOhqFC2oifX4Nr9k7LoFbqgX8LEe33SHszDIIykNT15wLsmakj+VMSsi4S4I/xVvfSGicQmywCnrUcxwjSETrlzJVRvJ+7wdKxstaUlLhadDduD6warDpIeWpxqDUj0r7QCnZ6DvA1ewI0vSJsOPVSx3qkKcOO9lqFw53m6Kdx/UI9kY4uUqYLFxZx+IPofYxPapCZcuaKlC2/wAVX8tfKBNt4POEzQSSLMw8uYt5mJ0ezBE59YvlKjOYeWVJCgmY3FJPpTW8SQUi65qerwQbaXMOMeQjThXtNV5/vHRW4TeTFREi8dHQqETwj146OhB5kehqOBiKtmyjdAvHR0LUvZqJ2yJRFUuLMSai1eNIsw+yZMoMiWgCnwj5mPY6CSTo6uRJSLBI6ARa8dHQyemSCGIcH7/L0gQbPll933PX6R0dBQmcKj8CKf0j8o8XgkG6EnyH0jo6EbkYRKS6QAW0GnAcPKLFpq8ex0OEtKQQxAI5iKf4RD+BPoI6OgpqzhJdghI6BvlEZmAlkWNK0UY8joNlpL+GRqkHman1MUf6dKB/201rHR0M0UbIkgvkF3ub8b0iE/ZEklylzSpJ+2FI6OiQrkbGk1dAUHoFVA6A0T5R6ns9IulJT0Ufq8dHQ4A+0eyUmbqUqHxpACvUNHYfs2ycsyb3jC5QAfMg1POOjoN0aMMHsqWlyzniT+Vo9Xs6WaZfMEv846OhUKDsWUQXzVrccuUQRsGWBlBWzN4np5ho6OhbGnuH2DKQDlzh7736RTi9ghQOSYpB5gKHoWj2Oh7CGC2KMoK5hJ/pASPSvzjo6Og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MWFhQXGBgYGBYXGBocGxoaHBocHB0dGhgYHSggGBolHBoXITEiJSorLi4uFyAzODMsNygtLisBCgoKDg0OGxAQGywkICQsLCwsLCwsLCwsLCwsLCwsLCwsLCwsLCwsLCwsLCwsLCwsLCwsLCwsLCwsLCwsLCwsLP/AABEIALUBFgMBIgACEQEDEQH/xAAbAAACAwEBAQAAAAAAAAAAAAAEBQIDBgABB//EAEEQAAECBAMFBgQEBQMCBwAAAAECEQADITEEEkEFIlFhcQYTMoGRoUKxwfBS0eHxFCNicoIVM6KS0gdDU1STssL/xAAYAQADAQEAAAAAAAAAAAAAAAAAAQIDBP/EACERAQEAAgIDAQEBAQEAAAAAAAABAhEhMQMSUUETIoFh/9oADAMBAAIRAxEAPwDZLTFecW6RBOLQwLj/AKh04xITUmxHrHM2QM1/ejgnyiYDj6ftCbtVMPdJCXfPo9sqnt5RlZk1QQqpd0ceJhW86Vrjb6Cktr0vFi5rM5/KMTInneobi/8Aan9YcbFnEuW4D7pClLRxtFW70F20OghJjZX8tJ6XhhjlbpD1Fv2gLaiP5SRp+kFaeMomy7/f7R4328eBb8P14+8ceo61/KBsuSSBy9PeIkF3+cdOenHiI6XVxwvBoLEg0KlebRbKkAVLgmxOv6Q27NYVJSpSgFMQEvpTTnUegh5MQFeIA9a+nCHplfJq6YkyQLXa5+jfWCdnYlcsumujH7pD+bsiWbOnpb3iobEQG3jR9INUXPGwMjbZq6UilK6wjxmNMyaCS/BvlGnVsmXz6vp9Ion7ASS4WQ2hAMBY5Yys+kEk0v7NTWCcNJJPF6aH2h7htkISDm3ia8AOgHzg1CEiyQOYAg0d8nwswmzJoL05j1+7QwRhy5gkGPVq5waZ3K1IJGtRHBQFgB98YqXMA8RYcTT3MUTMcgcT0B+bV8oZDVGIZ2gNO0UmxtTwqHzEC4rbMtAvmNqW5PANFm3JyVTikVyi1aPAeIylgzRLEzipWYCpNfvlaK1JUePBx+n6RDpnEVzFh62BsYIRPQRQHpX2itGEAJd34ufOCpEsl0j9x5CCFVBmA5iSwA4ijdOnzjLy9u94spICEBwxUxbQKPHxUFI1uLwysikjeJDbqefACtC+sebO7N4YBKlYZJWGugs/FjQGKZ5X4R7e2mqTLTkVMBIplVRhWtYsG35ykNn5hSaKbr93hzt3sunFrQVgoCQ1xUUowf3iOD7HZEpHfOwbw8KVLxU65ZXsswO2VLJRNmlChUEqOVQ4gk0PKPII2l2JWWCClQHFWUj2ZvPhHROoqZaWoLUBPlpQxKWupoLF6RRmNXqHfoY9QXd/v3h2ttL14hdN5gNHNuAqGhjgiCHrSFGevOkNMEpgxuWidpynAgJLG99Y6XLLxILr0b5RxXXrDZoTU36axVtQbgF2Lex+rQRMRQsfOAtqTGCLtf2PCJq8OwcqS4sPT6wNMp5X94JwkzjSK58seb/esVGk7VPSLJKgKs8chFOvDz50i7u3c8m4N+ekPZnPZjFJGZBoTUPy0+sO1sKuwFSdIxaEGgY/n9IvM1RQWJcVarX6w9ssvHutJNx8tNcwI5VgdW3JQtnI5JH5xnlKVVgSemnpSKZk1XSv6Qtn/ONMdrymep40r738ni+Ri5agGmJL6Ox6MavGPmBTGtOHXrHJnMwYHyhbL+bapmpKilKgVC6Xr+0WpRGGVMNxF+zlPcfd7w9l/No8Zjgk5Umou2nLrAU3GkUUosaUA5kl+FD6axVJTU+fn5wv2qsiYNUlKVAORZVai2hfqNYVpTHkWjaISlBLVeo4fEBrSp6CGMxnPSMyJRYFyye/cXAAcD6+sNTjd4Jyv4UqPMgm2pYE8hEynYsmEAGlMw893rGdK3U16P8AoAIeT9W0X/8AmMXtfaow6AySpa3CATQAVJ6AkUi5yuWSWjMbtUoVklsVfEasngP6j7DnE8KFL8UxZ5ZiPQBgIx+Exy2JyAl3d6l9ecNsHtWbUZEhg9yfkInLGs/6bPpiZstzKmqFLK3x/wAnaLtl7WWQCshYS4WwyqSRe1FcRaheMridpziGCkjoCeGpgWRtJchfeLOcKpMbVNn/ALhRuRh4T8qbn8fXsBjZaZYOdKSSXdhcm71sR6wSjHoNQoEOxIqA/Eilo+b7QxJlIWHLmWoAMSCUksWFXfLXg8OOye0DMkBG6kg76ySXUwykNRikA14w7wU5bRMwcR5ERMzUpuR5kfOEOKWnuweTgt+esfOdqbTmmYEpUQVO3JJNGgnNGXD67M2xh0NmnJD83+UdHzPCEgeFNrqAPpmj2DRbaWVJINW8X3WLUy+UWZW8qXueMeKtCrpV5K9TFqTQEXzff3zisH7aLgzJrqfpE2pyTSsueX5R7Knb149w6QXJP2wH0j1OV9PvnDZj0+GnKFu1lgpS3ANTlBi1HKaQFtBNQOQsYFY9l8tLM54+giagk9avWLTK3a/Im8CTEVatPstBGyxR4cOP3SJKIYhjUU+dflFZScpiKDxsfKGS5JGXh7xf3obk1/lSF5HK8XNYHWnO3tAb1SmUz3iJVamnGIJ3VEG2n2Y9UQ/5ffSFAszg2H5/dopQmoqx50/ePSq2vCKlejfOA4ImG1vWPZM5nJ1en35wOpTsfX78ojLL06QyP8POd/anJ4lPQDMkuPxCtrW6X9IowKXNdRUesX49Zlo7zLmyZS3tT1PpCY/q6dIKsyCWCgxpoRwsIW4GQyiSc2QkFTeKYpsyuiU5Uj/KL8VtYrSVS0kqy0FhyrFGxcQiZISZZJFXe7u5JHEkvC7ovQmYXct8RGv4fzjIbc2UJqEmykPl1AcMXD8K+QjWS0nKX0mK9Kxm+1O1Rh0plywFTligvlA+I8ntxisd/h8auwWE7GTCh0zUs34a/NoKV2TnJG7Malf0D2ua8Y9wBxX8NmE4BWZIBCQzEB34no1Y0ey5C8rzZpWW0cD0JMTbfpes+MTN2RMSchmJBUQB/LoeRJXbpV9IplbGVmkKWRkUsUys4RmUXqfwxsdqljmABNBXiDRXUQhxmMCSADuykd2mt1KYrPNgE1/qVDxvKcpJEcYd4K1U4A6qzKJ8mhL2dx4wpX3uYIJBBYkHKaeGo3S3+IEN8MgrBWd1IBCVHhxc+nkYrQ8wFMiWFhi82Y4QP7QPERppGnaOlW1u2JmhXcoJpVQBAS9Lmz8T72gT+AmylzitImqliUSoFkBCmCSl6qFWIi3YeyVS5k6SvLlnyymnEWLeb+UaDCS84lggOvCrQrqjzqxI9om2To9W9svLwZnEmbNtYIDJHTU9Y6LtrYjue6WEgGZJQSLBwVAlhqWTHkXN2cIrertFWJnBKXUS2nE9BHYhbJJNhUt8vpCtO+oqU2YhmFkjgHjKujKixjyopTLl5yq4FS3EaNzNKNWIqx6c2WYFIUD4VN8wWal7c4fbEly0I3EgKNVHUnrCLtT3U1JYZlJ1SHbj1GnnC3yi70e4UjLEkSgQ5ijZcxKkpFqa6cAeBg1WGaxdno7AaxekAtpJVkVkZwBy9GF/KApWIzkOVZqIo7ZrlKASMzByVqOUNaGS0K3gXIIs5voYRY6Uy8y8yRZT+DKWcBQBAdta3iavE7loPdZwUqTbOGLdWcNzp0F4XTpRB4j7sBFGxsYqSvNQS1kgod6A7p6gMOkOsbhkJylNUGwB8J0H9p04W4QttJScvXgbcohLGjRdiJw+F3ERlsA9yz+8UtU/wi8WyHD1B/eObedrl/0jyaeHG30hUKsQ5oeP5Ry7ffpHhTSJwaCpLeUcqW5YRKWb0MWqI9YAqlpsCbRYjdUWHAvxjyXL1GjxNKweo+ghg1wUtgNd0NZ4x3a3tAoqmS5RAly2TNmPc1/lpNuRPkI1asQUYeYvVMkrtqEk/OPjspBmJSkqIlgktclRFS5+xFY4ufO8voc7aASgS0EGYU3uEJ/Gr6C6j5kBbOxfcTA1JOVCFPdgSAX/ABAnMevOEOGm1Z7ni5Js5OpYfYi6biUqmplJtRSz08I9a+UOYaibk3e2NtycPKK1qBBUQALqPAN84+Xz8aqbOM2Y2dTO1ugfQWj2eozCFKWTUpRXwlzRrEEBuNBfQaaNYqY6hXLbSbJ2yp0yXHdEqITbeOhL2PL3jXf6jLkS95QHnQeZMfL5ZBIjsbgSpTg0sSXpz6RNwlpzOyNbtbtCl2SsE1DpqEn5E8vpCJOIzF5hU1kIFSS931PM0q8CYfZqs2UpC0hjmBox4EgWjR4LDplhlJzrfxqLNR/FXkINTGcFu1DDYZWIIM1ky0+GUPDS2b8UaMzMqUpGVIJygqcJFHAcAt+sDISnKMoZvuvGB9oTDlYmj2id7PpacHOE5BKCwPiFUGhsqxjQbPJsQ3JrPeMwNsGVvS1MkCqVWvxFi3KHGB7QJmITMShW8LRF33V42Ml/4iJH8UlAolMpNAGDlSrAWjoY7awvfzFTM2Re6K1DbzWIrSOjbC/5jPKctFtxBMohIdyG9RCqTNyS6+Ilj0Fz6sB1h5tCVnlsBb341bhGLmzzMnFgQ6ghiKBm9+VLRNi8u2swClFJTqQQxNDyfpFsrA908ypnFgWLANokGgEKpE4OpJmBK5ZZQJBIpq17gA20g2Ti1ON5/O+hoRT94ypyl+0ZxFe8Sid48ktJZKTcFgRW7GhI0eD+z+2lTAkTDmcHLMAIBI0qz0rozEEBgT3eyJalfEVKKsiXqT+Mi7AgB4R4fDFTS0PLyzyupDJGQOx0ckN7RpLxyjLvhvZi3Sp+HvSKJkreJ9ekIp+LVLp3uZRD92hJVwa5oKi7aQbhdspX4wpCzZJGn0PJ4N7VOK6dslCvDuFvhs+lBT2g3szJQZagXJI3nv8AYMVqmh6fOo8oTStuiWqZkqnvFB381eVVV4CJsVaNnJc7wZg7/WBhjJQcZiT/AEhSh/xBhbicZ/EHMd2UapQ9xxVxe4FvODMKqXZJSTwEUPcTJmS1KAC2UfhUCknoFM8XTJGUtxjObW7QykhSO7MzQg2fzhdge1s5DBYExA/F4gNN4X6l4etj+mmuzDWn2YiU1LRThMdKngGWtNfh+INd0/WCFS2PDm8TY1mUvShZOYkVHLlFrdB9/nFaUVo9QT6fYi0y61UPpC0aMwlPDmfpHmZjWnP0ghLEu1LdfeK+5qbVb6NFEYiUZsiagfFLUgeYj4lh5xSgNcgi9racY+4bOmbpAFqXv5x8e2zgjLxE2WXYLUQDTdUyvr7Rfjv45vL2pRPIGYnpzMXbGUQVTC+tebGBJeIDnThBk2cChRSlhug3qaPWLqIplTN1P9xPuS/vFazeKpSyByiOYvQQ9FsThl73KHMpbNxGn7i0IcMd6HUsPaJsOH3eBWTIQzOQAA4axHC8UomutT2BUw04QLs5dSeCTFctbFnd3+cTo9nv8Swd9XgbaM15WYekDCZSIyJhykMSHrTyLdKGFo9lWPxOaSah6Cl6lnPCkOtjz1S5QAyqCXq+UtcULhmLu46RltshW85FGtQULadL/nHmBxczKEpWfMAkdCQYr1lnKd6rV4rG2zMgqdRCjQWAD6lq/wCUdGXxDEutRVQB1H5Vjocx4Fr6+lL9SDf75CAtoYVCsoy7/iuUkkV0NWYe0NsbMEtILeEgq/tesZrbeMJKWYG7NVINv8iPQEuWiGuXTzZQGKzfzCqWCQoMACagJcMotulzeGEzs0EhOVZS1HcHmKwBgZc4F1TAFtYILgf1LLZj0OkSm4yecyZkpZcnKoMARpuhaiDyiL/4Uv0bKwsjBDvFZlqLtqX5Cg9YSSVKWu+8slSiHo/wg6MGJ63pHsrZ8yYcygqlBrpwBIPG9IbyMCUpohTk3PX9TE2jW1TCXSxJdSgxJpr+2kVbSmJQjMAFKoSSKHg9QAGfnB8rC7xUpgTppzgXaUtJQUpSConxEUNmBbz9IJd06QYLbc6qRlWLa7nRReg4fKEs1ExIyhx3hUG/HXK3BnvxdPCNfK2eCAm29pQFhWh5tEtobPKElQqkhSmIdi2hNrRfsnVrL4fZE9RyIlTdHzuAC1fKNvsPsp3KSpReYbgeEcg9THkvtJKEoLBzUDgM4eteAFXi/ZvaNU8gSkhSdVByB/mWBPIAwt2q1IzO1ezE9K1KBQtDk7zA/Qe8Kv8ATZ5zJ/hzmDg3bXiGZ+ekfVpqHu3LjGd2PhFpWJayN1agGIKjLCQ5UQBdRTcPTpBBpkdk7LSJZOZpyFVyneSoFiOdRGiwO1UTiEVEwCnBRA3gGsdW9HaFG2ZUqXOnzpb7zpqaZviI5P8AI8YBwuEmJQjKTnDrJ/C/yjTvlMvq2iTpY01rwfp96xH+HJJo/OFmw9sGapSFBOdIfMiyv1ppSHBWWswfX0t93iLNN8ctrkS7PEMrktHuGDmvKkSWN4VYdb9feEe0+8KWZtDzbXW7MOsZbbXZ9OKnhYWQAMqyAN7gAXZwSpy3CH+1MTkkrIud1PUtXk1/KANlrCUgClLQ5fjG83kPhexWESGKCo8StT+xAhF2t7PSpCUd0SM6iMpLgMHcPXhxvG3E8AFRNAKvHz3bu1v4maTZCaIB4VL9T+UPG5bLLWiFGGVvskkJqSKsOJIt1gcUaNLsvBzkJGICSZWcJWwugu7/AEMEYrYEkrCklSQS4AIarUcjhrGnsy0yoTlUG43hzLWS0UY/Zapa1A+BRJQfdidC2kSw53Ry11h27MdhlslXT5lopC2V0iUlQZVTYW6iIyw6vQ3+/sxJrlrZmo9fusXYYjMH1sIBYt4g/l9vF0ihAdjq7at6/fWEAW3MPldLUuPrajPCmQr1H2PvpGtxq0GWc6gBavGtRzgbsvs5K5neKVmlyicqbsSxSCWq1+rRWN4Kw+2Fs5OHQJkz/dWGIpupvlFDyfiegj2D9kyu+UuYsOnwpHuT8o6ItM+xX8xQSfAxUrm1vJ682ivZuykrUqasipdLP63bgHajGPcQrxgO5YCAMPjxPK5csnLVLi2W1KXL87+UTb9aZHWJWhKsiXJuRz+kL8VgVTBUJSOTmg4ng/DlDCRISkAEcLWJHuS/3Ux7iMWlIqXtuipPQCpDl3+kc1ytvC9QDLw+UMCWFiFEfDyvVhFiypqrV5F3pmsb3OsLtqbdTJzOglnFSBmJALBtaj0hbI7VnMnvJYCVKABT4rsCxDlg0HpnS9sWhSsklOXN0d6f0mvpAU+clsrF9BUaw6mYQCtQWo706e3p6rsVh84dhm42zNorgecGOeuxYFlysocV1v8AJ7WeE/araBUnuxQJbMfhWomzJqQBxoeFBDLE40JlkkFJG6BYuTlsLMfK0ZjbE/NQggAgubm4Hu9eUdGPbO9GvZdUtc2aCGUZQcNTLSwEaLY65aQUINiQz1YaAG0fPsNilIfKopJBTmF2P2If7BxxUtIWrLkFEpACCDqSbnkLQ8sf08cvxtjNYvGb2xtNlKy0UQxOoGpf2HMxRt7tElG6k15X8oyMycqbvrcILHKN5R8hYXAdoeOP6MshSf5iuCEAvwGW1bNBaFGYSK9299Zn5IvzPKFqSVlKWZDslPE6FR1rpYV6w4w26QlVC36fSNdM9ik4YUy7igN0p05Nw5Q6w2K7wZSAFipy2IB8QfycXDjQiFSVsGHSK8YSgS5ifGN4GlnIY8qe5hZY8Kxy1WjIo4HCtqPeK0hyAWp6eZ1jsJixMkpmIISlQLv8JF/Qv184gvFCWkqIqaJH4jx+/rGLo3wzHa/bJRNEkJolQWSbuUkMH6vAkvtKhCXZzwf8oa47YycS5W6ZhsocPhS3C1YXYHZ2CSvJiCoTAWyqJyk/0lmIJt+cVNVhd7J8dtibiDlS+U/CgEvy5w/2F2DmrZc4ZRTceprqTq0PcLuTBKw2HTLDf7ihfpqesanDT+6lnvFEm5KiPbgIrYmP1ksTiCjDqRlYLQBkY0OYpAFTqDrzic3Z0td6Ve5qLsxt5NEpxE7EZkigOa11MwfyglamZI8Xy5xJ3ms32i2eVyymXf8AEahJBe7ULUjLiQZYZYY0Yk0VxY9Y+jTEgBvXrGa7Q7LMx3NCKPoQQzfLzMPGpsJv4Zr3I04cbdB5xapAIAAFA1Az6ub/AGICwsiYGaY6SMu8CoJfW9GeDJmx56CofxAADMcl3sWd9RZ4r/qUTh3bQdR5tFgwYFFasx8zFUrZM1RGecQ4ckAUFb1vBkvs5LzJCiqYTXfVqeADe8Lj6fIXFykKISsOo2d2Fakka2vp5RbhpMyUMjJAmkkJSfCoCx5kAGlHhrKlgyyhitVQ/EvRhwGkQxeHKpRqMyQFg1uA1PMD7MKUWHeG3EJQk+EVbUmp946FGxtpBaa+IUUOBjoehtrcc7FlBJyv0exPkIr2Lgu6SPUnRzp0rxHnHmKBVNCdDlD83JHlRoNC2SAPQuKdbi/COXy3nTaAdubRMmWVKD8A1zoOp+Tm0DbLUVOtfiVfgBwHAQp7d4s5pEsAhFVVa4oGZ7b3rDLYWIdgRcebgRp48f8AO0ZXnRZ22wR3J1TLstLfFdJ9HHkOMaLsr2VklPfYgZ1qSwFsoI5MQed4ImSELSUqqFC3uKcReAf9WXJlzEOy0WUzsD8QGpqGHONOU6h7LWULMhSipQSVoJZyh2Y8CCwfVweIEJkne4g+g+/WF+ytmTe7M2YFLQqoTMUe9AIAJ7xLFBN8ooLVi1O0EJISJpVu5iCKoBsFZaKfiGbWOfyePXMaY5Mv/wCI+EWkImpWQhaihYszgEE5SCfC7GlAWjM47GgrKUFwkAODcgfmSPIR9I2ilU9BlBLJJCsyjYpIIISHpSziM7P7DFUxUwzgkKJ3RLNAzM+etuEa+HL/ADrJOc+MfJnBQ8zXoP2eGoklKEnMBmdjmylmqGPU/SGS+xGVLd6kl3BYjk17X9RwrSOxyypJE+WwuxLvq1KXPrG3tEaobZOBQqZcLSm5IzKK/wAIoy2AetK6tGnRIKlh3IRd2nZR/VLRRANPSJyNkZJYlhICRbKrhWtnBNxq8EYSUpBDyQw+KXMUj/jmaIt5VITbZwSErTNlZAo1ZJJQSKuBdJYHMC3EFwQV07EguKggOWTVNFEBgKOdWo/OuyxuEllC3Qs5g5JUCoEORXrUXtyjN4DZCX/nOFbxPdqIGUkZQOd3HThBsWb6AKxZGYKBSRcFJcW4W84l3ylMwWp0hilJYMka01/+sPMN2flGoUocAFB34vBsnCZFMqYVBqlZFC9KsOdOkO57Ew+kOwMWuUFIWlYSd4KKX3vJ2eleUMJ6lLmgs9GSCp6BnZi1esN5sv8ACkk6EJLerN6Qnw8omaEgkZlBBGrOSpteJfgYns78ESsomJC5rB6hIDuKi7t+0NT2bw81JUidNcjXKr1S0Z/IFJkoA3Zk+bZvAnlaw6VgDZ06ckIyzCMwCmIchFgVVrmYkC7B9YNDo6xaMSpEqXKEpZlhRziclKlgAgBAOpoTmYWD6xTjTPTLUZoUlKA8xRYqSOJQDmAPEhuZgbGKlKczUZFivfSnrzVLPG5ZiWvE8LjVqlAle/LIMuaoOCjMykKBbMhSagGrp9ahbErAQkMVIU1ARU8K2Jrd4qwM7LcFyzmDNo4cokuQkAKox3QFHKwcOGppS0KSs6M7aXaJgpsVBVWgDaFULAtlb5RGVOLEE/vHZnf7+9IqEySUEKAIpr1Bhni8W4QzbwB9B+YieMw+8zUP5UhTiQQwbwJbzP7xRHeHxDICvxU/5E8Ium4sBQDXbQ6jiONIWLH8qUPP5x2KH80NwSa/fGJsg2Z4hQS7avTSzfSJYOYFyi5FART75CA8cWUPKPNkTGExOtTD0A07DKWXlklZ8WVnb6j9OMdERMIUqlfvhHRO6G1nTH3krZsy1OQAGUWrrR6Uu/BzcNhEkAnfAoHFPJNrvFW3BllTnAOUZhTRgfzEF4WZlSBcUtEZ4ze2kLdudl5U+WSB3a7hSeLUdLs1Tat4zOGnLkrVLW4WkPThoQaODH02V4SCeYPBnp7+0K+0fZ4TkBcsjvEg5VNUPdKv6Tx84rG6TZsjw20HGbMG15H8oMxGHKwmZLLTU2egWPwnnqDx6xlMPMXLWRlKVpouWfpxBjQd8qan+WoJUGdKh5UVdotJtg+0BLAg0oQb8DTjHYjZilHLJShKAQtAoMylOFuWoyQG614QjxUxY3loUlTf7iWUC34g+8PQ84rlbQxMxLJISjWYMyQOpWAB5P5waGzbA4veKV0ILNzFCH6iGxBavCM9s3DggJl5lJS5VMIO8olyz3F40CbQesOVFaKQun7JkrqZaSeIofUaw1Sv7/P3iqc77pHmPyaF6mQr2UgWmTpf+Zb3cQXhpSkggTSt7FTFvRngsrmu+RCuYLfMQLiMqvHJU/EB/dJDwaIvxWKnpfdTNTqUGoLfh1DxXsrBrxM0lO6gkBUxYok8MtCo5qNQcTF0ySkVStSTzzf9v1iWzsYpBIUseJ6amh8+cOYwtthK7PSJbFTzWc7xCXJYHdQwApzjtqYiWnugmUhKUqFEszaWZ24QLgscucSZaAlqEzFMRR/AkudKkjSFuO2rIyKE6ccwPgSmhN6tUDSpBh3Wg0gnldwWuQbPpwOjxju0+7MBSCFKHwByBajCmlTxgWb2xwoOVEozDzmrd6vuozejiKsDtVU2cAJKpQIVfvAGu++SSr0DNS0KjYbC4hyARlyhg53gKOyXcWqeUX43IM2Ri7EtTTldvpwh1OykGgmD8KmJbzq8LZ2GkpBASqU9wzp+reRibFAMNPJUFGv4hxH3aKsFP7pYSwyKVRjQK4dOHRuEMTg5ahuqSbeE1foo+0AYnBMFOpLN8QKWatCCeUEhbabGz0rkhzQkNo5BfXnCAYSYslSQMulW5GjQr2LiVqVmWeQ4AcutzxpwEPFbRzFkJfibAfnBeD7CmQpN0keh9Wj0zxQUPMH9KwTKCyoFRJTZTM3CnI/bwj2vllzFFCsqnoHG8eB4vBKVMMTJJr+8LcXJBS5o9H5tQk0b9Y0MhCVUOdKiHZaSC3JwHGlIlidiJWjKZhD3IAp0BDQwxU3EMQlwQAzxJWLBLgF2AFuP5fONLL7FStZ83/h/2xA9jUF2nTAdM2UjzZI+cPgtUnnYoEDkwqKwLhJwTMPN4cYjshPA3JstVdQU06MWPnCudsDFpNZKlc0lJ9neK4LlQpdSQY6CsPsiaXeVNSxb/bUT8rc+UdEhuNoTB/MKiWKZiTWxUQkAAmpf5x5sSeoSkpWkhSBlIN6UB5gtB20JSSl/j96MacCas3WEc1SpaisbwRRQFyCaMKVBjLy5yZaayXW2iTiS4pQn0gpMxun0hZhZ4UkKSXSW+6xajEOqtAIkKO0Ww0zkhQ3ZqRuTBw4KHxIfTTSMklc1RyKdBTuqykMSOBv7Ru5xoA9CfI1r7Ridp4s99kRRaghz+GlTwdikRrhedIyn6Jw8pKTlTL72bShcpTwKjZ+UMhgiSFTQZitAaIT/AGoAbzLxHYcsJSyfPiSdX1MOQeMVspAqVqJoGHt6QVLSrlFapp4e8SE4gQ4F2Q6xHuucUnEq4D1j2VNJ4eUOQ9phLG7QPisWlIJJtFi8v4R5sPnCXHTnVlSd4EHLLRnVQhjlSl76mkBDMHJXOIzLAF8qMp9ws1/xizaOxCEkyllTVZQS7itCAAeDEecLMJtmdnUCxCaPQLB4KAtDNG2NNTYXfpE6quEpS/5alpWystSGIZn9eBEZ7Z+EwhYzUqxCwzIzFhwBqEPDmdsDEzETkoyyhMHiUWZzUMHILdLw12V2JEgI7ycDQACWgBgBxW/G4bWCY5fg4/QeG2oqWGlYSRKS1HLl/wC1CW99IhPxM6aUla0JIIO5LKbWrnJq5FtY2U7s/IlIzJl5iPxE+4FIYy5Ke7JlpSmnwgBjraLnjpe0fNpk1RpNSDT4k5S7fCsMOFwaQHMxFQypkv8ApmjMn/rFT6R9MxEozpRSS5GhseRTY+cYzaGyWSVyqJstJJ3Oerp8nHExV8dkTsg7xKzWUhfOWQT/ANIJIinGplFBT/MD0Kau2t6W+kHL2VmG8hBaxBY+wA9oExWyZoG4VOPhXMzJbVgbeXCMrT1SeQupASMot668bwXInqciWh3pwHrpF+z8KCs+F06DQ6vUvU8TRorxuIUCUJUwfTRLacKu5voOWdu+Fa1ynhJE1asuZI/E1hyYXVyh7hpmFwhcMZxuUgLmnqrwo/tDDlGRXiVNklUSKEinysL0hxsWRKBDqdX9QYf4kEj5RpjNItNJyziErCULQsOtCypySNDSjh7PAMjGTGBCgRwUGP5PGgw0wZtBuq+RjOYbZmYKUFKFywPEkjKCC2sPKGOTjl6oV1AcRajaqHq48jAOG2SFDcnre7EAEdQwMXp2RO/9wfNIPziJo+TBO0EH4hFvfP4T6wnOxJhf+an/AONPzitPZ+cP/NHkkRVHJt/qCkEgoP8AiY6F8vZM/wD9dv8AF/mY6FqDk1nTHsbgMwp5mw/XlFa0hRsKlrg2pQGr39esNDsPecTG08PPkYqmbHXZKknqSD8rxy+fxZ5Zbka4ZyRnlyFIUVy3SoneBbIrm3wnnFK9qCgWDLXzsfOxEP17NnAMEpI1q7+TczAh2bMZlS1dCHHo0Rjc8eLBfW9UMjbCUpOdQYVcn8rxjdpP3xnVyLUQHcNoKG1m6iNarYaJagruwlQINQQ3QEs94txeATNQUmWBn8Wj8CFfiBYgl6iNJ5vW9FcPadgNjYvSHt9HjM4fY82W+aYih3TWvXQe8OcGtaRvAE8jccnje5Y3qs5KtxaCA8sKfhmb0oxhTP2ktHiMxP8AcmnktLg+sPwpxq/D7EFYTBzFgsDl5/RyHHPrFQVkEbbUq00e0Er2gvI+ckUe1A/LlXyjR4nYyCXmSkdSEknz+/OFs/s/LuiXl5hakl/7YftC1Xktctt4GY/4jTzSm45F49mbZT3eSQhKJZeWlSAEgzVBgwSGAqS/EQpxOwVIBAmqKPwEAsCagKDEXLO8aXs9JSEkM4ZJ0uGa/Bh6QstKkrN9pZMvvTLbeTlSlI8TlCQB/SlyonoI1Gx9nCSEqyjOoAIFNABmPKl+phbhsEiZjZk5QUWUwF3LBNBGlkIm95nUlHAAqLpHRIa3zMaYWTmou6LxG4EI1UanU82i/aM4ZpbWr6uIXYrFHvUlaSSeAcADgfPhHbYxQNQbOejRrLOC00uKU8knk8C7BnBaFB7FoF2JtRMyQ2YOKVNTR6caQHsLGCXMKTY0+/KK/NEY4dZlzSk2JZz7fSAdsy+6mBbbqqKGhfjFPameyxlUASH50tEZ+1O9kKSpgtIBuKtfWHb+kz+MPdLKfhO8g/0+XCKF4wNU8YntCb3iEILAhYCV0YPoajk3WCh2eT3YKlLWo2ZOUA9GUT6xy5ybaS1kdqYru56VJ8KhlBuyrB/L5QInBFYU6mck1cPzUdByLaQz7V7MCAAolNiQQrNle4CpaDZxuhWjteBgSlhvGWwYpAIAOhqFC2oifX4Nr9k7LoFbqgX8LEe33SHszDIIykNT15wLsmakj+VMSsi4S4I/xVvfSGicQmywCnrUcxwjSETrlzJVRvJ+7wdKxstaUlLhadDduD6warDpIeWpxqDUj0r7QCnZ6DvA1ewI0vSJsOPVSx3qkKcOO9lqFw53m6Kdx/UI9kY4uUqYLFxZx+IPofYxPapCZcuaKlC2/wAVX8tfKBNt4POEzQSSLMw8uYt5mJ0ezBE59YvlKjOYeWVJCgmY3FJPpTW8SQUi65qerwQbaXMOMeQjThXtNV5/vHRW4TeTFREi8dHQqETwj146OhB5kehqOBiKtmyjdAvHR0LUvZqJ2yJRFUuLMSai1eNIsw+yZMoMiWgCnwj5mPY6CSTo6uRJSLBI6ARa8dHQyemSCGIcH7/L0gQbPll933PX6R0dBQmcKj8CKf0j8o8XgkG6EnyH0jo6EbkYRKS6QAW0GnAcPKLFpq8ex0OEtKQQxAI5iKf4RD+BPoI6OgpqzhJdghI6BvlEZmAlkWNK0UY8joNlpL+GRqkHman1MUf6dKB/201rHR0M0UbIkgvkF3ub8b0iE/ZEklylzSpJ+2FI6OiQrkbGk1dAUHoFVA6A0T5R6ns9IulJT0Ufq8dHQ4A+0eyUmbqUqHxpACvUNHYfs2ycsyb3jC5QAfMg1POOjoN0aMMHsqWlyzniT+Vo9Xs6WaZfMEv846OhUKDsWUQXzVrccuUQRsGWBlBWzN4np5ho6OhbGnuH2DKQDlzh7736RTi9ghQOSYpB5gKHoWj2Oh7CGC2KMoK5hJ/pASPSvzjo6Og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communio.stblogs.org/Death%20of%20St%20Francis%20Giot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457" y="1516644"/>
            <a:ext cx="6309619" cy="38807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500556" y="6477000"/>
            <a:ext cx="457652" cy="307777"/>
          </a:xfrm>
          <a:prstGeom prst="rect">
            <a:avLst/>
          </a:prstGeom>
          <a:noFill/>
        </p:spPr>
        <p:txBody>
          <a:bodyPr wrap="none" rtlCol="0">
            <a:spAutoFit/>
          </a:bodyPr>
          <a:lstStyle/>
          <a:p>
            <a:fld id="{971734D6-9FDF-5340-B30F-51E36F19906B}" type="slidenum">
              <a:rPr lang="en-US" sz="1400" smtClean="0"/>
              <a:t>120</a:t>
            </a:fld>
            <a:endParaRPr lang="en-US" sz="1400" dirty="0"/>
          </a:p>
        </p:txBody>
      </p:sp>
    </p:spTree>
    <p:extLst>
      <p:ext uri="{BB962C8B-B14F-4D97-AF65-F5344CB8AC3E}">
        <p14:creationId xmlns:p14="http://schemas.microsoft.com/office/powerpoint/2010/main" val="29897660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Reflection</a:t>
            </a:r>
          </a:p>
        </p:txBody>
      </p:sp>
      <p:sp>
        <p:nvSpPr>
          <p:cNvPr id="3" name="Content Placeholder 2"/>
          <p:cNvSpPr>
            <a:spLocks noGrp="1"/>
          </p:cNvSpPr>
          <p:nvPr>
            <p:ph idx="1"/>
          </p:nvPr>
        </p:nvSpPr>
        <p:spPr>
          <a:xfrm>
            <a:off x="838200" y="3633507"/>
            <a:ext cx="10515600" cy="2758826"/>
          </a:xfrm>
        </p:spPr>
        <p:txBody>
          <a:bodyPr>
            <a:normAutofit/>
          </a:bodyPr>
          <a:lstStyle/>
          <a:p>
            <a:pPr marL="0" indent="0">
              <a:buNone/>
            </a:pPr>
            <a:r>
              <a:rPr lang="en-US" sz="2400" dirty="0">
                <a:solidFill>
                  <a:schemeClr val="bg1">
                    <a:lumMod val="50000"/>
                  </a:schemeClr>
                </a:solidFill>
              </a:rPr>
              <a:t>Which verse of the Canticle has given me a new perspective on the element of nature that Francis is describing?</a:t>
            </a:r>
          </a:p>
          <a:p>
            <a:pPr marL="0" indent="0">
              <a:buNone/>
            </a:pPr>
            <a:endParaRPr lang="en-US" sz="2400" dirty="0">
              <a:solidFill>
                <a:schemeClr val="bg1">
                  <a:lumMod val="50000"/>
                </a:schemeClr>
              </a:solidFill>
            </a:endParaRPr>
          </a:p>
          <a:p>
            <a:pPr marL="0" indent="0">
              <a:buNone/>
            </a:pPr>
            <a:r>
              <a:rPr lang="en-US" sz="2400" dirty="0">
                <a:solidFill>
                  <a:schemeClr val="bg1">
                    <a:lumMod val="50000"/>
                  </a:schemeClr>
                </a:solidFill>
              </a:rPr>
              <a:t>How does that verse reawaken in me an appreciation for creation as a vehicle of God’s communication and love?</a:t>
            </a:r>
          </a:p>
        </p:txBody>
      </p:sp>
      <p:sp>
        <p:nvSpPr>
          <p:cNvPr id="4" name="TextBox 3"/>
          <p:cNvSpPr txBox="1"/>
          <p:nvPr/>
        </p:nvSpPr>
        <p:spPr>
          <a:xfrm>
            <a:off x="11528778" y="6392333"/>
            <a:ext cx="457652" cy="307777"/>
          </a:xfrm>
          <a:prstGeom prst="rect">
            <a:avLst/>
          </a:prstGeom>
          <a:noFill/>
        </p:spPr>
        <p:txBody>
          <a:bodyPr wrap="none" rtlCol="0">
            <a:spAutoFit/>
          </a:bodyPr>
          <a:lstStyle/>
          <a:p>
            <a:fld id="{5763A884-F6F9-0F42-8844-B25FE7C15056}" type="slidenum">
              <a:rPr lang="en-US" sz="1400" smtClean="0"/>
              <a:t>121</a:t>
            </a:fld>
            <a:endParaRPr lang="en-US" sz="1400" dirty="0"/>
          </a:p>
        </p:txBody>
      </p:sp>
      <p:pic>
        <p:nvPicPr>
          <p:cNvPr id="5" name="Picture 5"/>
          <p:cNvPicPr>
            <a:picLocks noChangeAspect="1" noChangeArrowheads="1"/>
          </p:cNvPicPr>
          <p:nvPr/>
        </p:nvPicPr>
        <p:blipFill>
          <a:blip r:embed="rId2" cstate="print">
            <a:extLst/>
          </a:blip>
          <a:srcRect/>
          <a:stretch>
            <a:fillRect/>
          </a:stretch>
        </p:blipFill>
        <p:spPr bwMode="auto">
          <a:xfrm>
            <a:off x="4388521" y="1416295"/>
            <a:ext cx="1963212" cy="1963212"/>
          </a:xfrm>
          <a:prstGeom prst="rect">
            <a:avLst/>
          </a:prstGeom>
          <a:ln>
            <a:noFill/>
          </a:ln>
          <a:effectLst>
            <a:softEdge rad="112500"/>
          </a:effectLst>
          <a:extLst/>
        </p:spPr>
      </p:pic>
    </p:spTree>
    <p:extLst>
      <p:ext uri="{BB962C8B-B14F-4D97-AF65-F5344CB8AC3E}">
        <p14:creationId xmlns:p14="http://schemas.microsoft.com/office/powerpoint/2010/main" val="42104579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728" y="1027906"/>
            <a:ext cx="10881493" cy="1325563"/>
          </a:xfrm>
        </p:spPr>
        <p:txBody>
          <a:bodyPr/>
          <a:lstStyle/>
          <a:p>
            <a:r>
              <a:rPr lang="en-US" dirty="0"/>
              <a:t>A summary of the characteristics of vernacular theology:</a:t>
            </a:r>
          </a:p>
        </p:txBody>
      </p:sp>
      <p:sp>
        <p:nvSpPr>
          <p:cNvPr id="3" name="Content Placeholder 2"/>
          <p:cNvSpPr>
            <a:spLocks noGrp="1"/>
          </p:cNvSpPr>
          <p:nvPr>
            <p:ph idx="1"/>
          </p:nvPr>
        </p:nvSpPr>
        <p:spPr>
          <a:xfrm>
            <a:off x="703729" y="2487939"/>
            <a:ext cx="10515600" cy="4038864"/>
          </a:xfrm>
        </p:spPr>
        <p:txBody>
          <a:bodyPr>
            <a:normAutofit lnSpcReduction="10000"/>
          </a:bodyPr>
          <a:lstStyle/>
          <a:p>
            <a:pPr>
              <a:lnSpc>
                <a:spcPct val="100000"/>
              </a:lnSpc>
            </a:pPr>
            <a:r>
              <a:rPr lang="en-US" sz="2400" dirty="0"/>
              <a:t>Accessible to the ignorant and uneducated</a:t>
            </a:r>
          </a:p>
          <a:p>
            <a:pPr>
              <a:lnSpc>
                <a:spcPct val="100000"/>
              </a:lnSpc>
            </a:pPr>
            <a:r>
              <a:rPr lang="en-US" sz="2400" dirty="0"/>
              <a:t>Designed to reach an audience seeking an experience of God in their daily lives</a:t>
            </a:r>
          </a:p>
          <a:p>
            <a:pPr>
              <a:lnSpc>
                <a:spcPct val="100000"/>
              </a:lnSpc>
            </a:pPr>
            <a:r>
              <a:rPr lang="en-US" sz="2400" dirty="0"/>
              <a:t>Written in the common language of the time</a:t>
            </a:r>
          </a:p>
          <a:p>
            <a:pPr>
              <a:lnSpc>
                <a:spcPct val="100000"/>
              </a:lnSpc>
            </a:pPr>
            <a:r>
              <a:rPr lang="en-US" sz="2400" dirty="0"/>
              <a:t>The created world is a vehicle of God’s communication; that is where we encounter God</a:t>
            </a:r>
          </a:p>
          <a:p>
            <a:pPr>
              <a:lnSpc>
                <a:spcPct val="100000"/>
              </a:lnSpc>
            </a:pPr>
            <a:r>
              <a:rPr lang="en-US" sz="2400" dirty="0"/>
              <a:t>The limitless goodness of God overflows into all of creation</a:t>
            </a:r>
          </a:p>
          <a:p>
            <a:pPr>
              <a:lnSpc>
                <a:spcPct val="100000"/>
              </a:lnSpc>
            </a:pPr>
            <a:r>
              <a:rPr lang="en-US" sz="2400" dirty="0"/>
              <a:t>We are sons and daughters of God because we have been incorporated into this relationship of goodness and overflowing love</a:t>
            </a:r>
          </a:p>
          <a:p>
            <a:pPr>
              <a:lnSpc>
                <a:spcPct val="100000"/>
              </a:lnSpc>
            </a:pPr>
            <a:r>
              <a:rPr lang="en-US" sz="2400" dirty="0"/>
              <a:t>As such, we are also “spouses of the Holy Spirit”</a:t>
            </a:r>
          </a:p>
          <a:p>
            <a:endParaRPr lang="en-US" sz="2400" dirty="0"/>
          </a:p>
          <a:p>
            <a:endParaRPr lang="en-US" dirty="0"/>
          </a:p>
          <a:p>
            <a:endParaRPr lang="en-US" dirty="0"/>
          </a:p>
        </p:txBody>
      </p:sp>
      <p:sp>
        <p:nvSpPr>
          <p:cNvPr id="4" name="TextBox 3"/>
          <p:cNvSpPr txBox="1"/>
          <p:nvPr/>
        </p:nvSpPr>
        <p:spPr>
          <a:xfrm>
            <a:off x="11585222" y="6392333"/>
            <a:ext cx="457652" cy="307777"/>
          </a:xfrm>
          <a:prstGeom prst="rect">
            <a:avLst/>
          </a:prstGeom>
          <a:noFill/>
        </p:spPr>
        <p:txBody>
          <a:bodyPr wrap="none" rtlCol="0">
            <a:spAutoFit/>
          </a:bodyPr>
          <a:lstStyle/>
          <a:p>
            <a:fld id="{FD2E201C-D8C3-984E-B479-2927D3278D63}" type="slidenum">
              <a:rPr lang="en-US" sz="1400" smtClean="0"/>
              <a:t>122</a:t>
            </a:fld>
            <a:endParaRPr lang="en-US" sz="1400" dirty="0"/>
          </a:p>
        </p:txBody>
      </p:sp>
    </p:spTree>
    <p:extLst>
      <p:ext uri="{BB962C8B-B14F-4D97-AF65-F5344CB8AC3E}">
        <p14:creationId xmlns:p14="http://schemas.microsoft.com/office/powerpoint/2010/main" val="3624944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4506" cy="1325563"/>
          </a:xfrm>
        </p:spPr>
        <p:txBody>
          <a:bodyPr/>
          <a:lstStyle/>
          <a:p>
            <a:r>
              <a:rPr lang="en-US" dirty="0"/>
              <a:t>Outline of the Methodology </a:t>
            </a:r>
            <a:br>
              <a:rPr lang="en-US" dirty="0"/>
            </a:br>
            <a:r>
              <a:rPr lang="en-US" dirty="0"/>
              <a:t>of Vernacular Theology</a:t>
            </a:r>
          </a:p>
        </p:txBody>
      </p:sp>
      <p:sp>
        <p:nvSpPr>
          <p:cNvPr id="3" name="Content Placeholder 2"/>
          <p:cNvSpPr>
            <a:spLocks noGrp="1"/>
          </p:cNvSpPr>
          <p:nvPr>
            <p:ph idx="1"/>
          </p:nvPr>
        </p:nvSpPr>
        <p:spPr/>
        <p:txBody>
          <a:bodyPr>
            <a:normAutofit/>
          </a:bodyPr>
          <a:lstStyle/>
          <a:p>
            <a:pPr>
              <a:lnSpc>
                <a:spcPct val="100000"/>
              </a:lnSpc>
            </a:pPr>
            <a:r>
              <a:rPr lang="en-US" sz="2800" dirty="0"/>
              <a:t>Vernacular theology reflects the belief that one “knows” not only by the head, but also by the heart.</a:t>
            </a:r>
          </a:p>
          <a:p>
            <a:pPr>
              <a:lnSpc>
                <a:spcPct val="100000"/>
              </a:lnSpc>
              <a:spcBef>
                <a:spcPts val="4000"/>
              </a:spcBef>
            </a:pPr>
            <a:r>
              <a:rPr lang="en-US" sz="2800" dirty="0"/>
              <a:t>The vernacular theologian appreciates this and attempts to make the experience of God accessible to all people.</a:t>
            </a:r>
          </a:p>
          <a:p>
            <a:pPr>
              <a:lnSpc>
                <a:spcPct val="100000"/>
              </a:lnSpc>
              <a:spcBef>
                <a:spcPts val="4000"/>
              </a:spcBef>
            </a:pPr>
            <a:r>
              <a:rPr lang="en-US" sz="2800" dirty="0"/>
              <a:t>In this sense, they engage in a theology that is “practical” in that it is accessible to and can be  experienced by all.</a:t>
            </a:r>
          </a:p>
        </p:txBody>
      </p:sp>
      <p:sp>
        <p:nvSpPr>
          <p:cNvPr id="4" name="TextBox 3"/>
          <p:cNvSpPr txBox="1"/>
          <p:nvPr/>
        </p:nvSpPr>
        <p:spPr>
          <a:xfrm>
            <a:off x="11500556" y="6462889"/>
            <a:ext cx="457652" cy="307777"/>
          </a:xfrm>
          <a:prstGeom prst="rect">
            <a:avLst/>
          </a:prstGeom>
          <a:noFill/>
        </p:spPr>
        <p:txBody>
          <a:bodyPr wrap="none" rtlCol="0">
            <a:spAutoFit/>
          </a:bodyPr>
          <a:lstStyle/>
          <a:p>
            <a:fld id="{9282687E-CBF9-0245-B556-C32615AE6F4D}" type="slidenum">
              <a:rPr lang="en-US" sz="1400" smtClean="0"/>
              <a:t>123</a:t>
            </a:fld>
            <a:endParaRPr lang="en-US" sz="1400" dirty="0"/>
          </a:p>
        </p:txBody>
      </p:sp>
    </p:spTree>
    <p:extLst>
      <p:ext uri="{BB962C8B-B14F-4D97-AF65-F5344CB8AC3E}">
        <p14:creationId xmlns:p14="http://schemas.microsoft.com/office/powerpoint/2010/main" val="312935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69578" cy="1325563"/>
          </a:xfrm>
        </p:spPr>
        <p:txBody>
          <a:bodyPr>
            <a:normAutofit/>
          </a:bodyPr>
          <a:lstStyle/>
          <a:p>
            <a:pPr algn="ctr"/>
            <a:r>
              <a:rPr lang="en-US" sz="3200" dirty="0"/>
              <a:t>Examples of Vernacular Theology from    Francis’s Admonitions….</a:t>
            </a:r>
          </a:p>
        </p:txBody>
      </p:sp>
      <p:sp>
        <p:nvSpPr>
          <p:cNvPr id="3" name="Content Placeholder 2"/>
          <p:cNvSpPr>
            <a:spLocks noGrp="1"/>
          </p:cNvSpPr>
          <p:nvPr>
            <p:ph idx="1"/>
          </p:nvPr>
        </p:nvSpPr>
        <p:spPr>
          <a:xfrm>
            <a:off x="838200" y="1825625"/>
            <a:ext cx="6064624" cy="4351338"/>
          </a:xfrm>
        </p:spPr>
        <p:txBody>
          <a:bodyPr>
            <a:normAutofit/>
          </a:bodyPr>
          <a:lstStyle/>
          <a:p>
            <a:pPr marL="0" indent="0">
              <a:buNone/>
            </a:pPr>
            <a:r>
              <a:rPr lang="en-US" sz="2400" dirty="0"/>
              <a:t>Where there is charity and wisdom,</a:t>
            </a:r>
          </a:p>
          <a:p>
            <a:pPr marL="0" indent="0">
              <a:buNone/>
            </a:pPr>
            <a:r>
              <a:rPr lang="en-US" sz="2400" dirty="0"/>
              <a:t>      there is neither fear not ignorance.</a:t>
            </a:r>
          </a:p>
          <a:p>
            <a:pPr marL="0" indent="0">
              <a:buNone/>
            </a:pPr>
            <a:endParaRPr lang="en-US" sz="2400" dirty="0"/>
          </a:p>
          <a:p>
            <a:pPr marL="0" indent="0">
              <a:buNone/>
            </a:pPr>
            <a:r>
              <a:rPr lang="en-US" sz="2400" dirty="0"/>
              <a:t>Where there is patience and humility,</a:t>
            </a:r>
          </a:p>
          <a:p>
            <a:pPr marL="0" indent="0">
              <a:buNone/>
            </a:pPr>
            <a:r>
              <a:rPr lang="en-US" sz="2400" dirty="0"/>
              <a:t>     there is neither anger nor disturbance.</a:t>
            </a:r>
          </a:p>
          <a:p>
            <a:pPr marL="0" indent="0">
              <a:buNone/>
            </a:pPr>
            <a:endParaRPr lang="en-US" sz="2400" dirty="0"/>
          </a:p>
          <a:p>
            <a:pPr marL="0" indent="0">
              <a:buNone/>
            </a:pPr>
            <a:r>
              <a:rPr lang="en-US" sz="2400" dirty="0"/>
              <a:t>Where there is poverty with joy,</a:t>
            </a:r>
          </a:p>
          <a:p>
            <a:pPr marL="0" indent="0">
              <a:buNone/>
            </a:pPr>
            <a:r>
              <a:rPr lang="en-US" sz="2400" dirty="0"/>
              <a:t>     there is neither greed nor avarice.</a:t>
            </a:r>
          </a:p>
          <a:p>
            <a:pPr marL="0" indent="0">
              <a:buNone/>
            </a:pPr>
            <a:endParaRPr lang="en-US" dirty="0"/>
          </a:p>
          <a:p>
            <a:pPr marL="0" indent="0">
              <a:buNone/>
            </a:pPr>
            <a:endParaRPr lang="en-US" dirty="0"/>
          </a:p>
        </p:txBody>
      </p:sp>
      <p:sp>
        <p:nvSpPr>
          <p:cNvPr id="4" name="TextBox 3"/>
          <p:cNvSpPr txBox="1"/>
          <p:nvPr/>
        </p:nvSpPr>
        <p:spPr>
          <a:xfrm>
            <a:off x="11359444" y="6364111"/>
            <a:ext cx="457652" cy="307777"/>
          </a:xfrm>
          <a:prstGeom prst="rect">
            <a:avLst/>
          </a:prstGeom>
          <a:noFill/>
        </p:spPr>
        <p:txBody>
          <a:bodyPr wrap="none" rtlCol="0">
            <a:spAutoFit/>
          </a:bodyPr>
          <a:lstStyle/>
          <a:p>
            <a:fld id="{5DAF33AD-2759-B343-8C79-966482ACDB8F}" type="slidenum">
              <a:rPr lang="en-US" sz="1400" smtClean="0"/>
              <a:t>124</a:t>
            </a:fld>
            <a:endParaRPr lang="en-US" sz="1400" dirty="0"/>
          </a:p>
        </p:txBody>
      </p:sp>
      <p:sp>
        <p:nvSpPr>
          <p:cNvPr id="5" name="Content Placeholder 2"/>
          <p:cNvSpPr txBox="1">
            <a:spLocks/>
          </p:cNvSpPr>
          <p:nvPr/>
        </p:nvSpPr>
        <p:spPr>
          <a:xfrm>
            <a:off x="6515848" y="1825625"/>
            <a:ext cx="525779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a:t>Where there is rest and meditation,</a:t>
            </a:r>
          </a:p>
          <a:p>
            <a:pPr marL="0" indent="0">
              <a:buFont typeface="Arial"/>
              <a:buNone/>
            </a:pPr>
            <a:r>
              <a:rPr lang="en-US" sz="2400" dirty="0"/>
              <a:t> there is neither anxiety nor restlessness.</a:t>
            </a:r>
          </a:p>
          <a:p>
            <a:pPr marL="0" indent="0">
              <a:buFont typeface="Arial"/>
              <a:buNone/>
            </a:pPr>
            <a:endParaRPr lang="en-US" sz="2400" dirty="0"/>
          </a:p>
          <a:p>
            <a:pPr marL="0" indent="0">
              <a:buFont typeface="Arial"/>
              <a:buNone/>
            </a:pPr>
            <a:r>
              <a:rPr lang="en-US" sz="2400" dirty="0"/>
              <a:t>Where there is fear of the Lord to guard an entrance,</a:t>
            </a:r>
          </a:p>
          <a:p>
            <a:pPr marL="0" indent="0">
              <a:buFont typeface="Arial"/>
              <a:buNone/>
            </a:pPr>
            <a:r>
              <a:rPr lang="en-US" sz="2400" dirty="0"/>
              <a:t>there the enemy cannot have a place to enter.</a:t>
            </a:r>
          </a:p>
          <a:p>
            <a:pPr marL="0" indent="0">
              <a:buFont typeface="Arial"/>
              <a:buNone/>
            </a:pPr>
            <a:endParaRPr lang="en-US" sz="2400" dirty="0"/>
          </a:p>
          <a:p>
            <a:pPr marL="0" indent="0">
              <a:buFont typeface="Arial"/>
              <a:buNone/>
            </a:pPr>
            <a:r>
              <a:rPr lang="en-US" sz="2400" dirty="0"/>
              <a:t>                        (Admonition 27)</a:t>
            </a:r>
          </a:p>
          <a:p>
            <a:pPr marL="0" indent="0">
              <a:buFont typeface="Arial"/>
              <a:buNone/>
            </a:pPr>
            <a:r>
              <a:rPr lang="en-US" sz="2400" dirty="0"/>
              <a:t>    </a:t>
            </a:r>
          </a:p>
        </p:txBody>
      </p:sp>
    </p:spTree>
    <p:extLst>
      <p:ext uri="{BB962C8B-B14F-4D97-AF65-F5344CB8AC3E}">
        <p14:creationId xmlns:p14="http://schemas.microsoft.com/office/powerpoint/2010/main" val="224666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8"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9" dur="2000"/>
                                        <p:tgtEl>
                                          <p:spTgt spid="3">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3"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4" dur="2000"/>
                                        <p:tgtEl>
                                          <p:spTgt spid="3">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8"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29" dur="2000"/>
                                        <p:tgtEl>
                                          <p:spTgt spid="3">
                                            <p:txEl>
                                              <p:pRg st="6" end="6"/>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p:cTn id="32"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3"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34" dur="2000"/>
                                        <p:tgtEl>
                                          <p:spTgt spid="3">
                                            <p:txEl>
                                              <p:pRg st="7" end="7"/>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p:cTn id="37"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38"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39" dur="2000"/>
                                        <p:tgtEl>
                                          <p:spTgt spid="5">
                                            <p:txEl>
                                              <p:pRg st="0" end="0"/>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 calcmode="lin" valueType="num">
                                      <p:cBhvr>
                                        <p:cTn id="42"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43"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44" dur="2000"/>
                                        <p:tgtEl>
                                          <p:spTgt spid="5">
                                            <p:txEl>
                                              <p:pRg st="1" end="1"/>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 calcmode="lin" valueType="num">
                                      <p:cBhvr>
                                        <p:cTn id="47" dur="2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48" dur="2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49" dur="2000"/>
                                        <p:tgtEl>
                                          <p:spTgt spid="5">
                                            <p:txEl>
                                              <p:pRg st="3" end="3"/>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 calcmode="lin" valueType="num">
                                      <p:cBhvr>
                                        <p:cTn id="52" dur="2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53" dur="2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54" dur="2000"/>
                                        <p:tgtEl>
                                          <p:spTgt spid="5">
                                            <p:txEl>
                                              <p:pRg st="4" end="4"/>
                                            </p:txEl>
                                          </p:spTgt>
                                        </p:tgtEl>
                                      </p:cBhvr>
                                    </p:animEffect>
                                  </p:childTnLst>
                                </p:cTn>
                              </p:par>
                            </p:childTnLst>
                          </p:cTn>
                        </p:par>
                        <p:par>
                          <p:cTn id="55" fill="hold">
                            <p:stCondLst>
                              <p:cond delay="2000"/>
                            </p:stCondLst>
                            <p:childTnLst>
                              <p:par>
                                <p:cTn id="56" presetID="55" presetClass="entr" presetSubtype="0" fill="hold" nodeType="afterEffect">
                                  <p:stCondLst>
                                    <p:cond delay="0"/>
                                  </p:stCondLst>
                                  <p:childTnLst>
                                    <p:set>
                                      <p:cBhvr>
                                        <p:cTn id="57" dur="1" fill="hold">
                                          <p:stCondLst>
                                            <p:cond delay="0"/>
                                          </p:stCondLst>
                                        </p:cTn>
                                        <p:tgtEl>
                                          <p:spTgt spid="5">
                                            <p:txEl>
                                              <p:pRg st="6" end="6"/>
                                            </p:txEl>
                                          </p:spTgt>
                                        </p:tgtEl>
                                        <p:attrNameLst>
                                          <p:attrName>style.visibility</p:attrName>
                                        </p:attrNameLst>
                                      </p:cBhvr>
                                      <p:to>
                                        <p:strVal val="visible"/>
                                      </p:to>
                                    </p:set>
                                    <p:anim calcmode="lin" valueType="num">
                                      <p:cBhvr>
                                        <p:cTn id="58" dur="2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59" dur="2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60"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speak their language?</a:t>
            </a:r>
          </a:p>
        </p:txBody>
      </p:sp>
      <p:sp>
        <p:nvSpPr>
          <p:cNvPr id="3" name="Content Placeholder 2"/>
          <p:cNvSpPr>
            <a:spLocks noGrp="1"/>
          </p:cNvSpPr>
          <p:nvPr>
            <p:ph idx="1"/>
          </p:nvPr>
        </p:nvSpPr>
        <p:spPr/>
        <p:txBody>
          <a:bodyPr>
            <a:normAutofit/>
          </a:bodyPr>
          <a:lstStyle/>
          <a:p>
            <a:pPr marL="0" indent="0">
              <a:buNone/>
            </a:pPr>
            <a:r>
              <a:rPr lang="en-US" sz="2600" dirty="0"/>
              <a:t>Joseph P. </a:t>
            </a:r>
            <a:r>
              <a:rPr lang="en-US" sz="2600" dirty="0" err="1"/>
              <a:t>Chinnici</a:t>
            </a:r>
            <a:r>
              <a:rPr lang="en-US" sz="2600" dirty="0"/>
              <a:t>, OFM described a Franciscan intellectual as …</a:t>
            </a:r>
          </a:p>
          <a:p>
            <a:pPr marL="0" indent="0">
              <a:spcBef>
                <a:spcPts val="4000"/>
              </a:spcBef>
              <a:buNone/>
            </a:pPr>
            <a:r>
              <a:rPr lang="en-US" sz="3200" dirty="0"/>
              <a:t>“ascending </a:t>
            </a:r>
            <a:r>
              <a:rPr lang="en-US" sz="3200" i="1" dirty="0"/>
              <a:t>low enough</a:t>
            </a:r>
            <a:r>
              <a:rPr lang="en-US" sz="3200" dirty="0"/>
              <a:t> so as to enter into a community of teachers and learners; a community that values the </a:t>
            </a:r>
            <a:r>
              <a:rPr lang="en-US" sz="3200" b="1" i="1" dirty="0">
                <a:solidFill>
                  <a:srgbClr val="FF0000"/>
                </a:solidFill>
              </a:rPr>
              <a:t>languages of life</a:t>
            </a:r>
            <a:r>
              <a:rPr lang="en-US" sz="3200" dirty="0"/>
              <a:t>, the many different languages of those </a:t>
            </a:r>
            <a:r>
              <a:rPr lang="en-US" sz="3200" b="1" dirty="0">
                <a:solidFill>
                  <a:srgbClr val="FF0000"/>
                </a:solidFill>
              </a:rPr>
              <a:t>who speak God</a:t>
            </a:r>
            <a:r>
              <a:rPr lang="en-US" sz="3200" dirty="0"/>
              <a:t>.”  </a:t>
            </a:r>
          </a:p>
          <a:p>
            <a:endParaRPr lang="en-US" dirty="0"/>
          </a:p>
          <a:p>
            <a:pPr marL="0" indent="0" algn="r">
              <a:buNone/>
            </a:pPr>
            <a:r>
              <a:rPr lang="en-US" sz="1800" dirty="0"/>
              <a:t>(from talk given at Washington Theological Union, May 2001.)</a:t>
            </a:r>
          </a:p>
        </p:txBody>
      </p:sp>
      <p:sp>
        <p:nvSpPr>
          <p:cNvPr id="4" name="TextBox 3"/>
          <p:cNvSpPr txBox="1"/>
          <p:nvPr/>
        </p:nvSpPr>
        <p:spPr>
          <a:xfrm>
            <a:off x="11557000" y="6364111"/>
            <a:ext cx="457652" cy="307777"/>
          </a:xfrm>
          <a:prstGeom prst="rect">
            <a:avLst/>
          </a:prstGeom>
          <a:noFill/>
        </p:spPr>
        <p:txBody>
          <a:bodyPr wrap="none" rtlCol="0">
            <a:spAutoFit/>
          </a:bodyPr>
          <a:lstStyle/>
          <a:p>
            <a:fld id="{43F2D7EB-7C0B-2F41-92E5-CF066F602513}" type="slidenum">
              <a:rPr lang="en-US" sz="1400" smtClean="0"/>
              <a:t>125</a:t>
            </a:fld>
            <a:endParaRPr lang="en-US" sz="1400" dirty="0"/>
          </a:p>
        </p:txBody>
      </p:sp>
    </p:spTree>
    <p:extLst>
      <p:ext uri="{BB962C8B-B14F-4D97-AF65-F5344CB8AC3E}">
        <p14:creationId xmlns:p14="http://schemas.microsoft.com/office/powerpoint/2010/main" val="1745770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childTnLst>
                          </p:cTn>
                        </p:par>
                        <p:par>
                          <p:cTn id="15" fill="hold">
                            <p:stCondLst>
                              <p:cond delay="2000"/>
                            </p:stCondLst>
                            <p:childTnLst>
                              <p:par>
                                <p:cTn id="16" presetID="55" presetClass="entr" presetSubtype="0" fill="hold" grpId="0"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Reflection</a:t>
            </a:r>
          </a:p>
        </p:txBody>
      </p:sp>
      <p:sp>
        <p:nvSpPr>
          <p:cNvPr id="3" name="Content Placeholder 2"/>
          <p:cNvSpPr>
            <a:spLocks noGrp="1"/>
          </p:cNvSpPr>
          <p:nvPr>
            <p:ph idx="1"/>
          </p:nvPr>
        </p:nvSpPr>
        <p:spPr>
          <a:xfrm>
            <a:off x="838201" y="1825625"/>
            <a:ext cx="6942440" cy="4351338"/>
          </a:xfrm>
        </p:spPr>
        <p:txBody>
          <a:bodyPr>
            <a:normAutofit/>
          </a:bodyPr>
          <a:lstStyle/>
          <a:p>
            <a:pPr>
              <a:lnSpc>
                <a:spcPct val="100000"/>
              </a:lnSpc>
            </a:pPr>
            <a:r>
              <a:rPr lang="en-US" sz="2800" dirty="0">
                <a:solidFill>
                  <a:schemeClr val="bg1">
                    <a:lumMod val="50000"/>
                  </a:schemeClr>
                </a:solidFill>
              </a:rPr>
              <a:t>Can we as faculty members speak “the language of God” while transmitting the content of our disciplines?</a:t>
            </a:r>
          </a:p>
          <a:p>
            <a:pPr>
              <a:lnSpc>
                <a:spcPct val="100000"/>
              </a:lnSpc>
            </a:pPr>
            <a:r>
              <a:rPr lang="en-US" sz="2800" dirty="0">
                <a:solidFill>
                  <a:schemeClr val="bg1">
                    <a:lumMod val="50000"/>
                  </a:schemeClr>
                </a:solidFill>
              </a:rPr>
              <a:t>Are the two mutually exclusive?</a:t>
            </a:r>
          </a:p>
          <a:p>
            <a:pPr>
              <a:lnSpc>
                <a:spcPct val="100000"/>
              </a:lnSpc>
            </a:pPr>
            <a:r>
              <a:rPr lang="en-US" sz="2800" dirty="0">
                <a:solidFill>
                  <a:schemeClr val="bg1">
                    <a:lumMod val="50000"/>
                  </a:schemeClr>
                </a:solidFill>
              </a:rPr>
              <a:t>What is the one concept in my own discipline that best lends itself to a theological articulation that might bring my students closer to an understanding of God?</a:t>
            </a:r>
          </a:p>
        </p:txBody>
      </p:sp>
      <p:sp>
        <p:nvSpPr>
          <p:cNvPr id="4" name="TextBox 3"/>
          <p:cNvSpPr txBox="1"/>
          <p:nvPr/>
        </p:nvSpPr>
        <p:spPr>
          <a:xfrm>
            <a:off x="11514667" y="6348778"/>
            <a:ext cx="457652" cy="307777"/>
          </a:xfrm>
          <a:prstGeom prst="rect">
            <a:avLst/>
          </a:prstGeom>
          <a:noFill/>
        </p:spPr>
        <p:txBody>
          <a:bodyPr wrap="none" rtlCol="0">
            <a:spAutoFit/>
          </a:bodyPr>
          <a:lstStyle/>
          <a:p>
            <a:fld id="{9357436E-F00D-E54D-BD99-73F4B8AA3FD5}" type="slidenum">
              <a:rPr lang="en-US" sz="1400" smtClean="0"/>
              <a:t>126</a:t>
            </a:fld>
            <a:endParaRPr lang="en-US" sz="1400" dirty="0"/>
          </a:p>
        </p:txBody>
      </p:sp>
      <p:pic>
        <p:nvPicPr>
          <p:cNvPr id="5" name="Content Placeholder 4" descr="IMG_0006.jpg"/>
          <p:cNvPicPr>
            <a:picLocks noChangeAspect="1"/>
          </p:cNvPicPr>
          <p:nvPr/>
        </p:nvPicPr>
        <p:blipFill>
          <a:blip r:embed="rId2"/>
          <a:srcRect l="206" t="28515" r="1002" b="17235"/>
          <a:stretch>
            <a:fillRect/>
          </a:stretch>
        </p:blipFill>
        <p:spPr>
          <a:xfrm>
            <a:off x="8532581" y="2537427"/>
            <a:ext cx="3189029" cy="2581978"/>
          </a:xfrm>
          <a:prstGeom prst="rect">
            <a:avLst/>
          </a:prstGeom>
        </p:spPr>
      </p:pic>
    </p:spTree>
    <p:extLst>
      <p:ext uri="{BB962C8B-B14F-4D97-AF65-F5344CB8AC3E}">
        <p14:creationId xmlns:p14="http://schemas.microsoft.com/office/powerpoint/2010/main" val="36756183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pPr marL="0" indent="0" fontAlgn="base">
              <a:buNone/>
            </a:pPr>
            <a:r>
              <a:rPr lang="en-US" sz="2800" dirty="0"/>
              <a:t>Read “Francis as Vernacular Theologian” by Dominic Monti OFM  </a:t>
            </a:r>
          </a:p>
          <a:p>
            <a:pPr marL="0" indent="0" fontAlgn="base">
              <a:buNone/>
            </a:pPr>
            <a:r>
              <a:rPr lang="en-US" sz="2800" u="sng" dirty="0">
                <a:hlinkClick r:id="rId2"/>
              </a:rPr>
              <a:t>http://www.franciscantradition.org/images/stories/custodians/03_Francis_as_Vernacular_Theologian.pdf</a:t>
            </a:r>
            <a:r>
              <a:rPr lang="en-US" sz="2800" dirty="0"/>
              <a:t> </a:t>
            </a:r>
          </a:p>
          <a:p>
            <a:pPr marL="0" indent="0">
              <a:buNone/>
            </a:pPr>
            <a:endParaRPr lang="en-US" b="0" dirty="0">
              <a:effectLst/>
            </a:endParaRPr>
          </a:p>
          <a:p>
            <a:pPr marL="0" indent="0">
              <a:buNone/>
            </a:pPr>
            <a:r>
              <a:rPr lang="en-US" b="0" dirty="0">
                <a:effectLst/>
              </a:rPr>
              <a:t/>
            </a:r>
            <a:br>
              <a:rPr lang="en-US" b="0" dirty="0">
                <a:effectLst/>
              </a:rPr>
            </a:br>
            <a:r>
              <a:rPr lang="en-US" b="0" dirty="0">
                <a:effectLst/>
              </a:rPr>
              <a:t>For further reading:  </a:t>
            </a:r>
            <a:r>
              <a:rPr lang="en-US" b="0" i="1" dirty="0">
                <a:effectLst/>
              </a:rPr>
              <a:t>The Flowering of Mysticism: Men and Women in the New Mysticism </a:t>
            </a:r>
            <a:r>
              <a:rPr lang="en-US" b="0" dirty="0">
                <a:effectLst/>
              </a:rPr>
              <a:t>by Bernard </a:t>
            </a:r>
            <a:r>
              <a:rPr lang="en-US" b="0" dirty="0" err="1">
                <a:effectLst/>
              </a:rPr>
              <a:t>McGinn</a:t>
            </a:r>
            <a:r>
              <a:rPr lang="en-US" b="0" dirty="0">
                <a:effectLst/>
              </a:rPr>
              <a:t> (NY: Crossroad, 1998)</a:t>
            </a:r>
            <a:endParaRPr lang="en-US" dirty="0"/>
          </a:p>
        </p:txBody>
      </p:sp>
      <p:sp>
        <p:nvSpPr>
          <p:cNvPr id="4" name="TextBox 3"/>
          <p:cNvSpPr txBox="1"/>
          <p:nvPr/>
        </p:nvSpPr>
        <p:spPr>
          <a:xfrm>
            <a:off x="11599333" y="6406444"/>
            <a:ext cx="457652" cy="307777"/>
          </a:xfrm>
          <a:prstGeom prst="rect">
            <a:avLst/>
          </a:prstGeom>
          <a:noFill/>
        </p:spPr>
        <p:txBody>
          <a:bodyPr wrap="none" rtlCol="0">
            <a:spAutoFit/>
          </a:bodyPr>
          <a:lstStyle/>
          <a:p>
            <a:fld id="{DA48E97D-9426-484F-A0BC-591075E83617}" type="slidenum">
              <a:rPr lang="en-US" sz="1400" smtClean="0"/>
              <a:t>127</a:t>
            </a:fld>
            <a:endParaRPr lang="en-US" sz="1400" dirty="0"/>
          </a:p>
        </p:txBody>
      </p:sp>
    </p:spTree>
    <p:extLst>
      <p:ext uri="{BB962C8B-B14F-4D97-AF65-F5344CB8AC3E}">
        <p14:creationId xmlns:p14="http://schemas.microsoft.com/office/powerpoint/2010/main" val="114279235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Sample Courses Infused with Franciscan Intellectual Tradition</a:t>
            </a:r>
          </a:p>
        </p:txBody>
      </p:sp>
      <p:sp>
        <p:nvSpPr>
          <p:cNvPr id="5" name="TextBox 4"/>
          <p:cNvSpPr txBox="1"/>
          <p:nvPr/>
        </p:nvSpPr>
        <p:spPr>
          <a:xfrm>
            <a:off x="11641667" y="6533444"/>
            <a:ext cx="457652" cy="307777"/>
          </a:xfrm>
          <a:prstGeom prst="rect">
            <a:avLst/>
          </a:prstGeom>
          <a:noFill/>
        </p:spPr>
        <p:txBody>
          <a:bodyPr wrap="none" rtlCol="0">
            <a:spAutoFit/>
          </a:bodyPr>
          <a:lstStyle/>
          <a:p>
            <a:fld id="{19152AE9-044C-9A45-9E9B-30DD2C90522F}" type="slidenum">
              <a:rPr lang="en-US" sz="1400" smtClean="0"/>
              <a:t>128</a:t>
            </a:fld>
            <a:endParaRPr lang="en-US" sz="1400" dirty="0"/>
          </a:p>
        </p:txBody>
      </p:sp>
      <p:pic>
        <p:nvPicPr>
          <p:cNvPr id="4" name="Picture 3"/>
          <p:cNvPicPr>
            <a:picLocks noChangeAspect="1"/>
          </p:cNvPicPr>
          <p:nvPr/>
        </p:nvPicPr>
        <p:blipFill>
          <a:blip r:embed="rId2"/>
          <a:stretch>
            <a:fillRect/>
          </a:stretch>
        </p:blipFill>
        <p:spPr>
          <a:xfrm>
            <a:off x="2713161" y="4172895"/>
            <a:ext cx="6418043" cy="1614437"/>
          </a:xfrm>
          <a:prstGeom prst="rect">
            <a:avLst/>
          </a:prstGeom>
        </p:spPr>
      </p:pic>
    </p:spTree>
    <p:extLst>
      <p:ext uri="{BB962C8B-B14F-4D97-AF65-F5344CB8AC3E}">
        <p14:creationId xmlns:p14="http://schemas.microsoft.com/office/powerpoint/2010/main" val="277305813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Infuse Your Course with </a:t>
            </a:r>
            <a:br>
              <a:rPr lang="en-US" dirty="0"/>
            </a:br>
            <a:r>
              <a:rPr lang="en-US" dirty="0"/>
              <a:t>the Franciscan Intellectual Tradition</a:t>
            </a:r>
          </a:p>
        </p:txBody>
      </p:sp>
      <p:sp>
        <p:nvSpPr>
          <p:cNvPr id="3" name="Content Placeholder 2"/>
          <p:cNvSpPr>
            <a:spLocks noGrp="1"/>
          </p:cNvSpPr>
          <p:nvPr>
            <p:ph sz="half" idx="1"/>
          </p:nvPr>
        </p:nvSpPr>
        <p:spPr/>
        <p:txBody>
          <a:bodyPr>
            <a:normAutofit fontScale="92500"/>
          </a:bodyPr>
          <a:lstStyle/>
          <a:p>
            <a:pPr>
              <a:lnSpc>
                <a:spcPct val="110000"/>
              </a:lnSpc>
            </a:pPr>
            <a:r>
              <a:rPr lang="en-US" dirty="0"/>
              <a:t>The following slides offer examples of courses from different areas of study.</a:t>
            </a:r>
          </a:p>
          <a:p>
            <a:pPr>
              <a:lnSpc>
                <a:spcPct val="110000"/>
              </a:lnSpc>
            </a:pPr>
            <a:r>
              <a:rPr lang="en-US" dirty="0"/>
              <a:t>Each course has an element of the Franciscan Intellectual Tradition incorporated in the content.</a:t>
            </a:r>
          </a:p>
          <a:p>
            <a:pPr>
              <a:lnSpc>
                <a:spcPct val="110000"/>
              </a:lnSpc>
            </a:pPr>
            <a:r>
              <a:rPr lang="en-US" dirty="0"/>
              <a:t>These slides show the course subject and the way in which the FIT can be infused in such a course.</a:t>
            </a:r>
          </a:p>
        </p:txBody>
      </p:sp>
      <p:sp>
        <p:nvSpPr>
          <p:cNvPr id="4" name="Content Placeholder 3"/>
          <p:cNvSpPr>
            <a:spLocks noGrp="1"/>
          </p:cNvSpPr>
          <p:nvPr>
            <p:ph sz="half" idx="2"/>
          </p:nvPr>
        </p:nvSpPr>
        <p:spPr>
          <a:xfrm>
            <a:off x="6437900" y="1825625"/>
            <a:ext cx="5181600" cy="4351338"/>
          </a:xfrm>
        </p:spPr>
        <p:txBody>
          <a:bodyPr vert="horz" lIns="91440" tIns="45720" rIns="91440" bIns="45720" rtlCol="0" anchor="t">
            <a:normAutofit fontScale="92500"/>
          </a:bodyPr>
          <a:lstStyle/>
          <a:p>
            <a:pPr>
              <a:lnSpc>
                <a:spcPct val="100000"/>
              </a:lnSpc>
            </a:pPr>
            <a:r>
              <a:rPr lang="en-US" dirty="0"/>
              <a:t>The courses also include special first year seminar topics for those schools that offer such courses. </a:t>
            </a:r>
          </a:p>
          <a:p>
            <a:pPr>
              <a:lnSpc>
                <a:spcPct val="100000"/>
              </a:lnSpc>
              <a:spcBef>
                <a:spcPts val="2400"/>
              </a:spcBef>
            </a:pPr>
            <a:r>
              <a:rPr lang="en-US" dirty="0"/>
              <a:t>The slides include information about which materials will aid in the presentation of this content.</a:t>
            </a:r>
          </a:p>
        </p:txBody>
      </p:sp>
      <p:sp>
        <p:nvSpPr>
          <p:cNvPr id="5" name="Rectangle 4"/>
          <p:cNvSpPr/>
          <p:nvPr/>
        </p:nvSpPr>
        <p:spPr>
          <a:xfrm>
            <a:off x="11619500" y="6474771"/>
            <a:ext cx="457652" cy="307777"/>
          </a:xfrm>
          <a:prstGeom prst="rect">
            <a:avLst/>
          </a:prstGeom>
        </p:spPr>
        <p:txBody>
          <a:bodyPr wrap="none">
            <a:spAutoFit/>
          </a:bodyPr>
          <a:lstStyle/>
          <a:p>
            <a:fld id="{3BC407CE-D7BC-A345-A6B6-E866F0DD0EE7}" type="slidenum">
              <a:rPr lang="en-US" sz="1400"/>
              <a:pPr/>
              <a:t>129</a:t>
            </a:fld>
            <a:endParaRPr lang="en-US" sz="1400" dirty="0"/>
          </a:p>
        </p:txBody>
      </p:sp>
    </p:spTree>
    <p:extLst>
      <p:ext uri="{BB962C8B-B14F-4D97-AF65-F5344CB8AC3E}">
        <p14:creationId xmlns:p14="http://schemas.microsoft.com/office/powerpoint/2010/main" val="52362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0" end="0"/>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Francis the (failed) warrior</a:t>
            </a:r>
          </a:p>
        </p:txBody>
      </p:sp>
      <p:sp>
        <p:nvSpPr>
          <p:cNvPr id="3" name="Content Placeholder 2"/>
          <p:cNvSpPr>
            <a:spLocks noGrp="1"/>
          </p:cNvSpPr>
          <p:nvPr>
            <p:ph sz="half" idx="1"/>
          </p:nvPr>
        </p:nvSpPr>
        <p:spPr/>
        <p:txBody>
          <a:bodyPr/>
          <a:lstStyle/>
          <a:p>
            <a:pPr marL="433768" lvl="0" indent="-433768" defTabSz="452627">
              <a:lnSpc>
                <a:spcPct val="100000"/>
              </a:lnSpc>
              <a:spcBef>
                <a:spcPts val="900"/>
              </a:spcBef>
              <a:defRPr sz="1800">
                <a:solidFill>
                  <a:srgbClr val="000000"/>
                </a:solidFill>
              </a:defRPr>
            </a:pPr>
            <a:r>
              <a:rPr lang="en-US" sz="2400" dirty="0">
                <a:solidFill>
                  <a:srgbClr val="404040"/>
                </a:solidFill>
              </a:rPr>
              <a:t>In November of 1202, Francis joins the war between the cities of Assisi and Perugia.</a:t>
            </a:r>
          </a:p>
          <a:p>
            <a:pPr marL="433768" lvl="0" indent="-433768" defTabSz="452627">
              <a:lnSpc>
                <a:spcPct val="100000"/>
              </a:lnSpc>
              <a:spcBef>
                <a:spcPts val="900"/>
              </a:spcBef>
              <a:defRPr sz="1800">
                <a:solidFill>
                  <a:srgbClr val="000000"/>
                </a:solidFill>
              </a:defRPr>
            </a:pPr>
            <a:r>
              <a:rPr lang="en-US" sz="2400" dirty="0">
                <a:solidFill>
                  <a:srgbClr val="404040"/>
                </a:solidFill>
              </a:rPr>
              <a:t>Captured in the battle at </a:t>
            </a:r>
            <a:r>
              <a:rPr lang="en-US" sz="2400" dirty="0" err="1">
                <a:solidFill>
                  <a:srgbClr val="404040"/>
                </a:solidFill>
                <a:hlinkClick r:id="rId2"/>
              </a:rPr>
              <a:t>Collestrada</a:t>
            </a:r>
            <a:r>
              <a:rPr lang="en-US" sz="2400" dirty="0">
                <a:solidFill>
                  <a:srgbClr val="404040"/>
                </a:solidFill>
              </a:rPr>
              <a:t>.</a:t>
            </a:r>
          </a:p>
          <a:p>
            <a:pPr marL="433768" lvl="0" indent="-433768" defTabSz="452627">
              <a:lnSpc>
                <a:spcPct val="100000"/>
              </a:lnSpc>
              <a:spcBef>
                <a:spcPts val="900"/>
              </a:spcBef>
              <a:defRPr sz="1800">
                <a:solidFill>
                  <a:srgbClr val="000000"/>
                </a:solidFill>
              </a:defRPr>
            </a:pPr>
            <a:r>
              <a:rPr lang="en-US" sz="2400" dirty="0">
                <a:solidFill>
                  <a:srgbClr val="404040"/>
                </a:solidFill>
              </a:rPr>
              <a:t>Held as prisoner of war in Perugia for a year, until father ransoms him.</a:t>
            </a:r>
          </a:p>
          <a:p>
            <a:pPr marL="433768" lvl="0" indent="-433768" defTabSz="452627">
              <a:lnSpc>
                <a:spcPct val="100000"/>
              </a:lnSpc>
              <a:spcBef>
                <a:spcPts val="900"/>
              </a:spcBef>
              <a:defRPr sz="1800">
                <a:solidFill>
                  <a:srgbClr val="000000"/>
                </a:solidFill>
              </a:defRPr>
            </a:pPr>
            <a:r>
              <a:rPr lang="en-US" sz="2400" dirty="0">
                <a:solidFill>
                  <a:srgbClr val="404040"/>
                </a:solidFill>
              </a:rPr>
              <a:t>Comes back a changed man, slightly withdrawn from his former life.</a:t>
            </a:r>
          </a:p>
          <a:p>
            <a:pPr marL="0" indent="0">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53721" y="1561931"/>
            <a:ext cx="5372076" cy="3971448"/>
          </a:xfrm>
        </p:spPr>
      </p:pic>
      <p:sp>
        <p:nvSpPr>
          <p:cNvPr id="4" name="TextBox 3"/>
          <p:cNvSpPr txBox="1"/>
          <p:nvPr/>
        </p:nvSpPr>
        <p:spPr>
          <a:xfrm>
            <a:off x="11691519" y="6433445"/>
            <a:ext cx="366657" cy="307777"/>
          </a:xfrm>
          <a:prstGeom prst="rect">
            <a:avLst/>
          </a:prstGeom>
          <a:noFill/>
        </p:spPr>
        <p:txBody>
          <a:bodyPr wrap="none" rtlCol="0">
            <a:spAutoFit/>
          </a:bodyPr>
          <a:lstStyle/>
          <a:p>
            <a:fld id="{71B6E2DA-2CE8-D744-A58D-391D22094E10}" type="slidenum">
              <a:rPr lang="en-US" sz="1400" smtClean="0"/>
              <a:t>13</a:t>
            </a:fld>
            <a:endParaRPr lang="en-US" sz="1400" dirty="0"/>
          </a:p>
        </p:txBody>
      </p:sp>
    </p:spTree>
    <p:extLst>
      <p:ext uri="{BB962C8B-B14F-4D97-AF65-F5344CB8AC3E}">
        <p14:creationId xmlns:p14="http://schemas.microsoft.com/office/powerpoint/2010/main" val="740495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Intercultural Communication</a:t>
            </a:r>
          </a:p>
        </p:txBody>
      </p:sp>
      <p:sp>
        <p:nvSpPr>
          <p:cNvPr id="4" name="Content Placeholder 3"/>
          <p:cNvSpPr>
            <a:spLocks noGrp="1"/>
          </p:cNvSpPr>
          <p:nvPr>
            <p:ph sz="half" idx="2"/>
          </p:nvPr>
        </p:nvSpPr>
        <p:spPr>
          <a:xfrm>
            <a:off x="6093125" y="1946515"/>
            <a:ext cx="5181600" cy="3880544"/>
          </a:xfrm>
        </p:spPr>
        <p:txBody>
          <a:bodyPr>
            <a:normAutofit fontScale="92500" lnSpcReduction="10000"/>
          </a:bodyPr>
          <a:lstStyle/>
          <a:p>
            <a:pPr marL="495300" lvl="0" indent="-495300">
              <a:lnSpc>
                <a:spcPct val="100000"/>
              </a:lnSpc>
              <a:defRPr sz="1800">
                <a:solidFill>
                  <a:srgbClr val="000000"/>
                </a:solidFill>
              </a:defRPr>
            </a:pPr>
            <a:r>
              <a:rPr lang="en-US" sz="2400" dirty="0">
                <a:solidFill>
                  <a:srgbClr val="404040"/>
                </a:solidFill>
              </a:rPr>
              <a:t>View lecture: </a:t>
            </a:r>
            <a:r>
              <a:rPr lang="en-US" sz="2400" i="1" dirty="0">
                <a:solidFill>
                  <a:srgbClr val="404040"/>
                </a:solidFill>
              </a:rPr>
              <a:t>The Saint and the Sultan</a:t>
            </a:r>
          </a:p>
          <a:p>
            <a:pPr marL="0" lvl="0" indent="0">
              <a:lnSpc>
                <a:spcPct val="100000"/>
              </a:lnSpc>
              <a:buNone/>
              <a:defRPr sz="1800">
                <a:solidFill>
                  <a:srgbClr val="000000"/>
                </a:solidFill>
              </a:defRPr>
            </a:pPr>
            <a:endParaRPr lang="en-US" sz="2400" dirty="0">
              <a:solidFill>
                <a:srgbClr val="404040"/>
              </a:solidFill>
            </a:endParaRPr>
          </a:p>
          <a:p>
            <a:pPr marL="495300" lvl="0" indent="-495300">
              <a:lnSpc>
                <a:spcPct val="100000"/>
              </a:lnSpc>
              <a:spcBef>
                <a:spcPts val="2200"/>
              </a:spcBef>
              <a:defRPr sz="1800">
                <a:solidFill>
                  <a:srgbClr val="000000"/>
                </a:solidFill>
              </a:defRPr>
            </a:pPr>
            <a:r>
              <a:rPr lang="en-US" sz="2400" dirty="0">
                <a:solidFill>
                  <a:srgbClr val="404040"/>
                </a:solidFill>
              </a:rPr>
              <a:t>Conduct discussion on the applications of the story concerning ethnocentrism, cultural relativism, communication with the “other,” dialogue, and mindfulness.</a:t>
            </a:r>
          </a:p>
          <a:p>
            <a:pPr marL="495300" lvl="0" indent="-495300">
              <a:lnSpc>
                <a:spcPct val="100000"/>
              </a:lnSpc>
              <a:spcBef>
                <a:spcPts val="2200"/>
              </a:spcBef>
              <a:defRPr sz="1800">
                <a:solidFill>
                  <a:srgbClr val="000000"/>
                </a:solidFill>
              </a:defRPr>
            </a:pPr>
            <a:r>
              <a:rPr lang="en-US" sz="2400" dirty="0">
                <a:solidFill>
                  <a:srgbClr val="404040"/>
                </a:solidFill>
              </a:rPr>
              <a:t>Students write a reflection on this story in relation to other intercultural communication scenarios</a:t>
            </a:r>
          </a:p>
          <a:p>
            <a:endParaRPr lang="en-US" dirty="0"/>
          </a:p>
        </p:txBody>
      </p:sp>
      <p:sp>
        <p:nvSpPr>
          <p:cNvPr id="3" name="TextBox 2"/>
          <p:cNvSpPr txBox="1"/>
          <p:nvPr/>
        </p:nvSpPr>
        <p:spPr>
          <a:xfrm>
            <a:off x="6565614" y="2433597"/>
            <a:ext cx="5436858" cy="400110"/>
          </a:xfrm>
          <a:prstGeom prst="rect">
            <a:avLst/>
          </a:prstGeom>
          <a:noFill/>
        </p:spPr>
        <p:txBody>
          <a:bodyPr wrap="square" rtlCol="0">
            <a:spAutoFit/>
          </a:bodyPr>
          <a:lstStyle/>
          <a:p>
            <a:r>
              <a:rPr lang="en-US" sz="1200" u="sng" dirty="0" smtClean="0">
                <a:hlinkClick r:id="rId3"/>
              </a:rPr>
              <a:t>http</a:t>
            </a:r>
            <a:r>
              <a:rPr lang="en-US" sz="1200" u="sng" dirty="0">
                <a:hlinkClick r:id="rId3"/>
              </a:rPr>
              <a:t>://learn.ctu.edu/content/duns-scotus-lecture-saint-and-sultan</a:t>
            </a:r>
            <a:r>
              <a:rPr lang="en-US" sz="1200" u="sng" dirty="0"/>
              <a:t> </a:t>
            </a:r>
            <a:endParaRPr lang="en-US" sz="1200" dirty="0"/>
          </a:p>
          <a:p>
            <a:r>
              <a:rPr lang="en-US" sz="800" i="1" dirty="0"/>
              <a:t> </a:t>
            </a:r>
          </a:p>
        </p:txBody>
      </p:sp>
      <p:sp>
        <p:nvSpPr>
          <p:cNvPr id="7" name="TextBox 6"/>
          <p:cNvSpPr txBox="1"/>
          <p:nvPr/>
        </p:nvSpPr>
        <p:spPr>
          <a:xfrm>
            <a:off x="11544820" y="6519636"/>
            <a:ext cx="457652" cy="307777"/>
          </a:xfrm>
          <a:prstGeom prst="rect">
            <a:avLst/>
          </a:prstGeom>
          <a:noFill/>
        </p:spPr>
        <p:txBody>
          <a:bodyPr wrap="none" rtlCol="0">
            <a:spAutoFit/>
          </a:bodyPr>
          <a:lstStyle/>
          <a:p>
            <a:fld id="{5237CCEA-7164-294E-A81D-90C4479E6B22}" type="slidenum">
              <a:rPr lang="en-US" sz="1400" smtClean="0"/>
              <a:t>130</a:t>
            </a:fld>
            <a:endParaRPr lang="en-US" sz="1400" dirty="0"/>
          </a:p>
        </p:txBody>
      </p:sp>
      <p:pic>
        <p:nvPicPr>
          <p:cNvPr id="9" name="Content Placeholder 8"/>
          <p:cNvPicPr>
            <a:picLocks noGrp="1" noChangeAspect="1"/>
          </p:cNvPicPr>
          <p:nvPr>
            <p:ph sz="half" idx="1"/>
          </p:nvPr>
        </p:nvPicPr>
        <p:blipFill>
          <a:blip r:embed="rId4"/>
          <a:srcRect l="-50384" r="-50384"/>
          <a:stretch>
            <a:fillRect/>
          </a:stretch>
        </p:blipFill>
        <p:spPr/>
      </p:pic>
    </p:spTree>
    <p:extLst>
      <p:ext uri="{BB962C8B-B14F-4D97-AF65-F5344CB8AC3E}">
        <p14:creationId xmlns:p14="http://schemas.microsoft.com/office/powerpoint/2010/main" val="2003447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strVal val="#ppt_w*0.70"/>
                                          </p:val>
                                        </p:tav>
                                        <p:tav tm="100000">
                                          <p:val>
                                            <p:strVal val="#ppt_w"/>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animEffect transition="in" filter="fade">
                                      <p:cBhvr>
                                        <p:cTn id="15" dur="2000"/>
                                        <p:tgtEl>
                                          <p:spTgt spid="3"/>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and Activism</a:t>
            </a:r>
          </a:p>
        </p:txBody>
      </p:sp>
      <p:sp>
        <p:nvSpPr>
          <p:cNvPr id="4" name="Content Placeholder 3"/>
          <p:cNvSpPr>
            <a:spLocks noGrp="1"/>
          </p:cNvSpPr>
          <p:nvPr>
            <p:ph sz="half" idx="2"/>
          </p:nvPr>
        </p:nvSpPr>
        <p:spPr>
          <a:xfrm>
            <a:off x="6172199" y="1825625"/>
            <a:ext cx="5344693" cy="4351338"/>
          </a:xfrm>
        </p:spPr>
        <p:txBody>
          <a:bodyPr vert="horz" lIns="91440" tIns="45720" rIns="91440" bIns="45720" rtlCol="0" anchor="t">
            <a:normAutofit/>
          </a:bodyPr>
          <a:lstStyle/>
          <a:p>
            <a:pPr marL="495300" lvl="0" indent="-495300">
              <a:defRPr sz="1800">
                <a:solidFill>
                  <a:srgbClr val="000000"/>
                </a:solidFill>
              </a:defRPr>
            </a:pPr>
            <a:endParaRPr lang="en-US" sz="2400" dirty="0">
              <a:solidFill>
                <a:srgbClr val="404040"/>
              </a:solidFill>
            </a:endParaRPr>
          </a:p>
          <a:p>
            <a:pPr marL="495300" lvl="0" indent="-495300">
              <a:lnSpc>
                <a:spcPct val="100000"/>
              </a:lnSpc>
              <a:defRPr sz="1800">
                <a:solidFill>
                  <a:srgbClr val="000000"/>
                </a:solidFill>
              </a:defRPr>
            </a:pPr>
            <a:r>
              <a:rPr lang="en-US" sz="2000" dirty="0">
                <a:solidFill>
                  <a:srgbClr val="404040"/>
                </a:solidFill>
              </a:rPr>
              <a:t>Discussion of Compassion in relation to Poverty.</a:t>
            </a:r>
          </a:p>
          <a:p>
            <a:pPr marL="495300" indent="-495300">
              <a:lnSpc>
                <a:spcPct val="100000"/>
              </a:lnSpc>
              <a:defRPr sz="1800">
                <a:solidFill>
                  <a:srgbClr val="000000"/>
                </a:solidFill>
              </a:defRPr>
            </a:pPr>
            <a:r>
              <a:rPr lang="en-US" sz="2000" dirty="0">
                <a:solidFill>
                  <a:srgbClr val="404040"/>
                </a:solidFill>
              </a:rPr>
              <a:t>Francis on Poverty: Readings on the Rule and thoughts on Lady Poverty</a:t>
            </a:r>
          </a:p>
          <a:p>
            <a:pPr marL="495300" indent="-495300">
              <a:lnSpc>
                <a:spcPct val="100000"/>
              </a:lnSpc>
              <a:defRPr sz="1800">
                <a:solidFill>
                  <a:srgbClr val="000000"/>
                </a:solidFill>
              </a:defRPr>
            </a:pPr>
            <a:r>
              <a:rPr lang="en-US" sz="2000" dirty="0">
                <a:solidFill>
                  <a:srgbClr val="404040"/>
                </a:solidFill>
              </a:rPr>
              <a:t>Visits to House of Peace Capuchin Ministries and St. Ben’s Community Meal Program</a:t>
            </a:r>
          </a:p>
          <a:p>
            <a:pPr marL="495300" indent="-495300">
              <a:lnSpc>
                <a:spcPct val="100000"/>
              </a:lnSpc>
              <a:defRPr sz="1800">
                <a:solidFill>
                  <a:srgbClr val="000000"/>
                </a:solidFill>
              </a:defRPr>
            </a:pPr>
            <a:r>
              <a:rPr lang="en-US" sz="2000" dirty="0">
                <a:solidFill>
                  <a:srgbClr val="404040"/>
                </a:solidFill>
              </a:rPr>
              <a:t>Written reflection on Poverty, Compassion, and our activist responses</a:t>
            </a:r>
          </a:p>
          <a:p>
            <a:pPr marL="0" indent="0">
              <a:lnSpc>
                <a:spcPct val="100000"/>
              </a:lnSpc>
              <a:buNone/>
            </a:pPr>
            <a:endParaRPr lang="en-US" sz="2000" dirty="0"/>
          </a:p>
        </p:txBody>
      </p:sp>
      <p:sp>
        <p:nvSpPr>
          <p:cNvPr id="3" name="TextBox 2"/>
          <p:cNvSpPr txBox="1"/>
          <p:nvPr/>
        </p:nvSpPr>
        <p:spPr>
          <a:xfrm>
            <a:off x="11782778" y="6519333"/>
            <a:ext cx="457652" cy="307777"/>
          </a:xfrm>
          <a:prstGeom prst="rect">
            <a:avLst/>
          </a:prstGeom>
          <a:noFill/>
        </p:spPr>
        <p:txBody>
          <a:bodyPr wrap="none" rtlCol="0">
            <a:spAutoFit/>
          </a:bodyPr>
          <a:lstStyle/>
          <a:p>
            <a:fld id="{2B835335-C0AA-2E4B-881D-431CEDD8B31B}" type="slidenum">
              <a:rPr lang="en-US" sz="1400" smtClean="0"/>
              <a:t>131</a:t>
            </a:fld>
            <a:endParaRPr lang="en-US" sz="1400" dirty="0"/>
          </a:p>
        </p:txBody>
      </p:sp>
      <p:pic>
        <p:nvPicPr>
          <p:cNvPr id="7" name="Content Placeholder 6"/>
          <p:cNvPicPr>
            <a:picLocks noGrp="1" noChangeAspect="1"/>
          </p:cNvPicPr>
          <p:nvPr>
            <p:ph sz="half" idx="1"/>
          </p:nvPr>
        </p:nvPicPr>
        <p:blipFill>
          <a:blip r:embed="rId2"/>
          <a:srcRect l="1891" r="1891"/>
          <a:stretch>
            <a:fillRect/>
          </a:stretch>
        </p:blipFill>
        <p:spPr/>
      </p:pic>
    </p:spTree>
    <p:extLst>
      <p:ext uri="{BB962C8B-B14F-4D97-AF65-F5344CB8AC3E}">
        <p14:creationId xmlns:p14="http://schemas.microsoft.com/office/powerpoint/2010/main" val="1930608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p:cTn id="19"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3" end="3"/>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p:cTn id="25"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391400" cy="1325563"/>
          </a:xfrm>
        </p:spPr>
        <p:txBody>
          <a:bodyPr/>
          <a:lstStyle/>
          <a:p>
            <a:r>
              <a:rPr lang="en-US" dirty="0"/>
              <a:t>Persuasion</a:t>
            </a:r>
          </a:p>
        </p:txBody>
      </p:sp>
      <p:sp>
        <p:nvSpPr>
          <p:cNvPr id="3" name="Content Placeholder 2"/>
          <p:cNvSpPr>
            <a:spLocks noGrp="1"/>
          </p:cNvSpPr>
          <p:nvPr>
            <p:ph sz="half" idx="1"/>
          </p:nvPr>
        </p:nvSpPr>
        <p:spPr/>
        <p:txBody>
          <a:bodyPr vert="horz" lIns="91440" tIns="45720" rIns="91440" bIns="45720" rtlCol="0" anchor="t">
            <a:normAutofit/>
          </a:bodyPr>
          <a:lstStyle/>
          <a:p>
            <a:pPr marL="210552" lvl="0" indent="-210552">
              <a:lnSpc>
                <a:spcPct val="100000"/>
              </a:lnSpc>
              <a:buSzPct val="100000"/>
              <a:buFontTx/>
              <a:buChar char="•"/>
              <a:defRPr sz="1800">
                <a:solidFill>
                  <a:srgbClr val="000000"/>
                </a:solidFill>
              </a:defRPr>
            </a:pPr>
            <a:r>
              <a:rPr lang="en-US" sz="2400" dirty="0">
                <a:solidFill>
                  <a:srgbClr val="404040"/>
                </a:solidFill>
              </a:rPr>
              <a:t>Present the topic of what constitutes ethical approaches to persuasion</a:t>
            </a:r>
          </a:p>
          <a:p>
            <a:pPr marL="210552" indent="-210552">
              <a:lnSpc>
                <a:spcPct val="100000"/>
              </a:lnSpc>
              <a:buSzPct val="100000"/>
              <a:buFontTx/>
              <a:buChar char="•"/>
              <a:defRPr sz="1800">
                <a:solidFill>
                  <a:srgbClr val="000000"/>
                </a:solidFill>
              </a:defRPr>
            </a:pPr>
            <a:r>
              <a:rPr lang="en-US" sz="2400" dirty="0">
                <a:solidFill>
                  <a:srgbClr val="404040"/>
                </a:solidFill>
              </a:rPr>
              <a:t>Review the Franciscan teacher and philosopher John Duns Scotus on the construct of</a:t>
            </a:r>
            <a:r>
              <a:rPr lang="en-US" sz="2400" i="1" dirty="0">
                <a:solidFill>
                  <a:srgbClr val="404040"/>
                </a:solidFill>
              </a:rPr>
              <a:t> haecceitas</a:t>
            </a:r>
            <a:r>
              <a:rPr lang="en-US" sz="2400" dirty="0">
                <a:solidFill>
                  <a:srgbClr val="404040"/>
                </a:solidFill>
              </a:rPr>
              <a:t>, </a:t>
            </a:r>
            <a:r>
              <a:rPr lang="en-US" sz="2400" dirty="0" err="1">
                <a:solidFill>
                  <a:srgbClr val="404040"/>
                </a:solidFill>
              </a:rPr>
              <a:t>thisness</a:t>
            </a:r>
            <a:r>
              <a:rPr lang="en-US" sz="2400" dirty="0">
                <a:solidFill>
                  <a:srgbClr val="404040"/>
                </a:solidFill>
              </a:rPr>
              <a:t> or the unique quality or identity which makes each one unique.</a:t>
            </a:r>
          </a:p>
          <a:p>
            <a:pPr marL="210552" indent="-210552">
              <a:lnSpc>
                <a:spcPct val="100000"/>
              </a:lnSpc>
              <a:buSzPct val="100000"/>
              <a:buFontTx/>
              <a:buChar char="•"/>
              <a:defRPr sz="1800">
                <a:solidFill>
                  <a:srgbClr val="000000"/>
                </a:solidFill>
              </a:defRPr>
            </a:pPr>
            <a:r>
              <a:rPr lang="en-US" sz="2400" dirty="0">
                <a:solidFill>
                  <a:srgbClr val="404040"/>
                </a:solidFill>
              </a:rPr>
              <a:t>If each member of creation bears this uniqueness, how should we treat each person in trying to persuade?</a:t>
            </a:r>
          </a:p>
        </p:txBody>
      </p:sp>
      <p:sp>
        <p:nvSpPr>
          <p:cNvPr id="6" name="TextBox 5"/>
          <p:cNvSpPr txBox="1"/>
          <p:nvPr/>
        </p:nvSpPr>
        <p:spPr>
          <a:xfrm>
            <a:off x="11655778" y="6533444"/>
            <a:ext cx="457652" cy="307777"/>
          </a:xfrm>
          <a:prstGeom prst="rect">
            <a:avLst/>
          </a:prstGeom>
          <a:noFill/>
        </p:spPr>
        <p:txBody>
          <a:bodyPr wrap="none" rtlCol="0">
            <a:spAutoFit/>
          </a:bodyPr>
          <a:lstStyle/>
          <a:p>
            <a:fld id="{ECFDCC33-986D-9044-B4A6-97919A23DD31}" type="slidenum">
              <a:rPr lang="en-US" sz="1400" smtClean="0"/>
              <a:t>132</a:t>
            </a:fld>
            <a:endParaRPr lang="en-US" sz="1400" dirty="0"/>
          </a:p>
        </p:txBody>
      </p:sp>
      <p:pic>
        <p:nvPicPr>
          <p:cNvPr id="4" name="Picture 3"/>
          <p:cNvPicPr>
            <a:picLocks noChangeAspect="1"/>
          </p:cNvPicPr>
          <p:nvPr/>
        </p:nvPicPr>
        <p:blipFill>
          <a:blip r:embed="rId2"/>
          <a:stretch>
            <a:fillRect/>
          </a:stretch>
        </p:blipFill>
        <p:spPr>
          <a:xfrm>
            <a:off x="7289800" y="1690688"/>
            <a:ext cx="3556000" cy="4572000"/>
          </a:xfrm>
          <a:prstGeom prst="rect">
            <a:avLst/>
          </a:prstGeom>
        </p:spPr>
      </p:pic>
    </p:spTree>
    <p:extLst>
      <p:ext uri="{BB962C8B-B14F-4D97-AF65-F5344CB8AC3E}">
        <p14:creationId xmlns:p14="http://schemas.microsoft.com/office/powerpoint/2010/main" val="1204159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Spanish: Multicultural Studies</a:t>
            </a:r>
          </a:p>
        </p:txBody>
      </p:sp>
      <p:sp>
        <p:nvSpPr>
          <p:cNvPr id="3" name="Content Placeholder 2"/>
          <p:cNvSpPr>
            <a:spLocks noGrp="1"/>
          </p:cNvSpPr>
          <p:nvPr>
            <p:ph sz="half" idx="1"/>
          </p:nvPr>
        </p:nvSpPr>
        <p:spPr>
          <a:xfrm>
            <a:off x="838200" y="1825625"/>
            <a:ext cx="5181600" cy="3807199"/>
          </a:xfrm>
        </p:spPr>
        <p:txBody>
          <a:bodyPr vert="horz" lIns="91440" tIns="45720" rIns="91440" bIns="45720" rtlCol="0" anchor="t">
            <a:normAutofit lnSpcReduction="10000"/>
          </a:bodyPr>
          <a:lstStyle/>
          <a:p>
            <a:pPr marL="433768" lvl="0" indent="-433768" defTabSz="452627">
              <a:lnSpc>
                <a:spcPct val="100000"/>
              </a:lnSpc>
              <a:spcBef>
                <a:spcPts val="900"/>
              </a:spcBef>
              <a:defRPr sz="1800">
                <a:solidFill>
                  <a:srgbClr val="000000"/>
                </a:solidFill>
              </a:defRPr>
            </a:pPr>
            <a:r>
              <a:rPr lang="en-US" sz="2000" dirty="0">
                <a:solidFill>
                  <a:srgbClr val="404040"/>
                </a:solidFill>
              </a:rPr>
              <a:t>Students identify a group suffering from oppression, discrimination, and/or persecution, e.g. undocumented children in immigration detention</a:t>
            </a:r>
          </a:p>
          <a:p>
            <a:pPr marL="433768" lvl="0" indent="-433768" defTabSz="452627">
              <a:lnSpc>
                <a:spcPct val="100000"/>
              </a:lnSpc>
              <a:spcBef>
                <a:spcPts val="900"/>
              </a:spcBef>
              <a:defRPr sz="1800">
                <a:solidFill>
                  <a:srgbClr val="000000"/>
                </a:solidFill>
              </a:defRPr>
            </a:pPr>
            <a:r>
              <a:rPr lang="en-US" sz="2000" dirty="0">
                <a:solidFill>
                  <a:srgbClr val="404040"/>
                </a:solidFill>
              </a:rPr>
              <a:t>Students read current Franciscan thoughts on compassion</a:t>
            </a:r>
          </a:p>
          <a:p>
            <a:pPr marL="433768" lvl="0" indent="-433768" defTabSz="452627">
              <a:lnSpc>
                <a:spcPct val="100000"/>
              </a:lnSpc>
              <a:spcBef>
                <a:spcPts val="900"/>
              </a:spcBef>
              <a:defRPr sz="1800">
                <a:solidFill>
                  <a:srgbClr val="000000"/>
                </a:solidFill>
              </a:defRPr>
            </a:pPr>
            <a:r>
              <a:rPr lang="en-US" sz="2000" dirty="0">
                <a:solidFill>
                  <a:srgbClr val="404040"/>
                </a:solidFill>
              </a:rPr>
              <a:t>Students read and discuss segments of the Earlier Rule: Chapter XVII: Preachers (“preach by their deeds” and “humble themselves in everything.”)</a:t>
            </a:r>
          </a:p>
          <a:p>
            <a:pPr marL="433768" lvl="0" indent="-433768" defTabSz="452627">
              <a:lnSpc>
                <a:spcPct val="100000"/>
              </a:lnSpc>
              <a:spcBef>
                <a:spcPts val="900"/>
              </a:spcBef>
              <a:defRPr sz="1800">
                <a:solidFill>
                  <a:srgbClr val="000000"/>
                </a:solidFill>
              </a:defRPr>
            </a:pPr>
            <a:r>
              <a:rPr lang="en-US" sz="2000" dirty="0">
                <a:solidFill>
                  <a:srgbClr val="404040"/>
                </a:solidFill>
              </a:rPr>
              <a:t>Students incorporate these ideas into their presentations on the group identified</a:t>
            </a:r>
          </a:p>
          <a:p>
            <a:pPr marL="0" indent="0">
              <a:buNone/>
            </a:pPr>
            <a:endParaRPr lang="en-US" sz="2000" dirty="0"/>
          </a:p>
        </p:txBody>
      </p:sp>
      <p:sp>
        <p:nvSpPr>
          <p:cNvPr id="4" name="TextBox 3"/>
          <p:cNvSpPr txBox="1"/>
          <p:nvPr/>
        </p:nvSpPr>
        <p:spPr>
          <a:xfrm>
            <a:off x="11691519" y="6433445"/>
            <a:ext cx="457652" cy="307777"/>
          </a:xfrm>
          <a:prstGeom prst="rect">
            <a:avLst/>
          </a:prstGeom>
          <a:noFill/>
        </p:spPr>
        <p:txBody>
          <a:bodyPr wrap="none" rtlCol="0">
            <a:spAutoFit/>
          </a:bodyPr>
          <a:lstStyle/>
          <a:p>
            <a:fld id="{71B6E2DA-2CE8-D744-A58D-391D22094E10}" type="slidenum">
              <a:rPr lang="en-US" sz="1400" smtClean="0"/>
              <a:t>133</a:t>
            </a:fld>
            <a:endParaRPr lang="en-US" sz="1400" dirty="0"/>
          </a:p>
        </p:txBody>
      </p:sp>
      <p:pic>
        <p:nvPicPr>
          <p:cNvPr id="7" name="Content Placeholder 6"/>
          <p:cNvPicPr>
            <a:picLocks noGrp="1" noChangeAspect="1"/>
          </p:cNvPicPr>
          <p:nvPr>
            <p:ph sz="half" idx="2"/>
          </p:nvPr>
        </p:nvPicPr>
        <p:blipFill>
          <a:blip r:embed="rId2"/>
          <a:srcRect l="15977" r="15977"/>
          <a:stretch>
            <a:fillRect/>
          </a:stretch>
        </p:blipFill>
        <p:spPr/>
      </p:pic>
    </p:spTree>
    <p:extLst>
      <p:ext uri="{BB962C8B-B14F-4D97-AF65-F5344CB8AC3E}">
        <p14:creationId xmlns:p14="http://schemas.microsoft.com/office/powerpoint/2010/main" val="38310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Psychology</a:t>
            </a:r>
          </a:p>
        </p:txBody>
      </p:sp>
      <p:sp>
        <p:nvSpPr>
          <p:cNvPr id="4" name="Content Placeholder 3"/>
          <p:cNvSpPr>
            <a:spLocks noGrp="1"/>
          </p:cNvSpPr>
          <p:nvPr>
            <p:ph sz="half" idx="2"/>
          </p:nvPr>
        </p:nvSpPr>
        <p:spPr>
          <a:xfrm>
            <a:off x="5783581" y="1642745"/>
            <a:ext cx="5570219" cy="4534218"/>
          </a:xfrm>
        </p:spPr>
        <p:txBody>
          <a:bodyPr vert="horz" lIns="91440" tIns="45720" rIns="91440" bIns="45720" rtlCol="0" anchor="t">
            <a:normAutofit fontScale="85000" lnSpcReduction="10000"/>
          </a:bodyPr>
          <a:lstStyle/>
          <a:p>
            <a:pPr marL="433768" lvl="0" indent="-433768" defTabSz="452627">
              <a:lnSpc>
                <a:spcPct val="120000"/>
              </a:lnSpc>
              <a:spcBef>
                <a:spcPts val="900"/>
              </a:spcBef>
              <a:defRPr sz="1800">
                <a:solidFill>
                  <a:srgbClr val="000000"/>
                </a:solidFill>
              </a:defRPr>
            </a:pPr>
            <a:r>
              <a:rPr lang="en-US" sz="2400" dirty="0">
                <a:solidFill>
                  <a:srgbClr val="404040"/>
                </a:solidFill>
              </a:rPr>
              <a:t>Examine stories from biographies of Francis, such as the </a:t>
            </a:r>
            <a:r>
              <a:rPr lang="en-US" sz="2400" i="1" dirty="0" err="1">
                <a:solidFill>
                  <a:srgbClr val="404040"/>
                </a:solidFill>
              </a:rPr>
              <a:t>Fioretti</a:t>
            </a:r>
            <a:r>
              <a:rPr lang="en-US" sz="2400" dirty="0">
                <a:solidFill>
                  <a:srgbClr val="404040"/>
                </a:solidFill>
              </a:rPr>
              <a:t>, about bettering a community, e.g. expulsion of demons from Arezzo; the Wolf of </a:t>
            </a:r>
            <a:r>
              <a:rPr lang="en-US" sz="2400" dirty="0" err="1">
                <a:solidFill>
                  <a:srgbClr val="404040"/>
                </a:solidFill>
              </a:rPr>
              <a:t>Gubbio</a:t>
            </a:r>
            <a:r>
              <a:rPr lang="en-US" sz="2400" dirty="0">
                <a:solidFill>
                  <a:srgbClr val="404040"/>
                </a:solidFill>
              </a:rPr>
              <a:t>; "Canticle of the Creatures"; the  segment on peace addressed to the Mayor and Bishop of Assisi</a:t>
            </a:r>
          </a:p>
          <a:p>
            <a:pPr marL="433768" lvl="0" indent="-433768" defTabSz="452627">
              <a:lnSpc>
                <a:spcPct val="120000"/>
              </a:lnSpc>
              <a:spcBef>
                <a:spcPts val="900"/>
              </a:spcBef>
              <a:defRPr sz="1800">
                <a:solidFill>
                  <a:srgbClr val="000000"/>
                </a:solidFill>
              </a:defRPr>
            </a:pPr>
            <a:endParaRPr lang="en-US" sz="2400" dirty="0">
              <a:solidFill>
                <a:srgbClr val="404040"/>
              </a:solidFill>
            </a:endParaRPr>
          </a:p>
          <a:p>
            <a:pPr marL="433768" lvl="0" indent="-433768" defTabSz="452627">
              <a:lnSpc>
                <a:spcPct val="120000"/>
              </a:lnSpc>
              <a:spcBef>
                <a:spcPts val="900"/>
              </a:spcBef>
              <a:defRPr sz="1800">
                <a:solidFill>
                  <a:srgbClr val="000000"/>
                </a:solidFill>
              </a:defRPr>
            </a:pPr>
            <a:r>
              <a:rPr lang="en-US" sz="2400" dirty="0">
                <a:solidFill>
                  <a:srgbClr val="404040"/>
                </a:solidFill>
              </a:rPr>
              <a:t>Students apply principles of psychology ( such as classical conditioning, operant conditioning, and observational learning) to creating a more caring community and identify these in the stories of the </a:t>
            </a:r>
            <a:r>
              <a:rPr lang="en-US" sz="2400" i="1" dirty="0" err="1">
                <a:solidFill>
                  <a:srgbClr val="404040"/>
                </a:solidFill>
              </a:rPr>
              <a:t>Fioretti</a:t>
            </a:r>
            <a:r>
              <a:rPr lang="en-US" sz="2400" i="1" dirty="0">
                <a:solidFill>
                  <a:srgbClr val="404040"/>
                </a:solidFill>
              </a:rPr>
              <a:t>.</a:t>
            </a:r>
          </a:p>
          <a:p>
            <a:endParaRPr lang="en-US" dirty="0"/>
          </a:p>
        </p:txBody>
      </p:sp>
      <p:sp>
        <p:nvSpPr>
          <p:cNvPr id="3" name="TextBox 2"/>
          <p:cNvSpPr txBox="1"/>
          <p:nvPr/>
        </p:nvSpPr>
        <p:spPr>
          <a:xfrm>
            <a:off x="11712222" y="6462889"/>
            <a:ext cx="457652" cy="307777"/>
          </a:xfrm>
          <a:prstGeom prst="rect">
            <a:avLst/>
          </a:prstGeom>
          <a:noFill/>
        </p:spPr>
        <p:txBody>
          <a:bodyPr wrap="none" rtlCol="0">
            <a:spAutoFit/>
          </a:bodyPr>
          <a:lstStyle/>
          <a:p>
            <a:fld id="{A510B77C-AD68-EA43-972C-DD3B7F61C1BF}" type="slidenum">
              <a:rPr lang="en-US" sz="1400" smtClean="0"/>
              <a:t>134</a:t>
            </a:fld>
            <a:endParaRPr lang="en-US" sz="1400" dirty="0"/>
          </a:p>
        </p:txBody>
      </p:sp>
      <p:pic>
        <p:nvPicPr>
          <p:cNvPr id="7" name="Content Placeholder 6"/>
          <p:cNvPicPr>
            <a:picLocks noGrp="1" noChangeAspect="1"/>
          </p:cNvPicPr>
          <p:nvPr>
            <p:ph sz="half" idx="1"/>
          </p:nvPr>
        </p:nvPicPr>
        <p:blipFill>
          <a:blip r:embed="rId2"/>
          <a:srcRect l="-30897" r="-30897"/>
          <a:stretch>
            <a:fillRect/>
          </a:stretch>
        </p:blipFill>
        <p:spPr/>
      </p:pic>
    </p:spTree>
    <p:extLst>
      <p:ext uri="{BB962C8B-B14F-4D97-AF65-F5344CB8AC3E}">
        <p14:creationId xmlns:p14="http://schemas.microsoft.com/office/powerpoint/2010/main" val="4147536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Science: </a:t>
            </a:r>
            <a:br>
              <a:rPr lang="en-US" dirty="0"/>
            </a:br>
            <a:r>
              <a:rPr lang="en-US" dirty="0"/>
              <a:t>Social Media Behind the Scenes</a:t>
            </a:r>
          </a:p>
        </p:txBody>
      </p:sp>
      <p:sp>
        <p:nvSpPr>
          <p:cNvPr id="4" name="Content Placeholder 3"/>
          <p:cNvSpPr>
            <a:spLocks noGrp="1"/>
          </p:cNvSpPr>
          <p:nvPr>
            <p:ph sz="half" idx="2"/>
          </p:nvPr>
        </p:nvSpPr>
        <p:spPr>
          <a:xfrm>
            <a:off x="6172200" y="1825625"/>
            <a:ext cx="5410200" cy="4351338"/>
          </a:xfrm>
        </p:spPr>
        <p:txBody>
          <a:bodyPr vert="horz" lIns="91440" tIns="45720" rIns="91440" bIns="45720" rtlCol="0" anchor="t">
            <a:normAutofit/>
          </a:bodyPr>
          <a:lstStyle/>
          <a:p>
            <a:pPr>
              <a:lnSpc>
                <a:spcPct val="100000"/>
              </a:lnSpc>
              <a:spcBef>
                <a:spcPts val="4000"/>
              </a:spcBef>
              <a:defRPr sz="1800">
                <a:solidFill>
                  <a:srgbClr val="000000"/>
                </a:solidFill>
              </a:defRPr>
            </a:pPr>
            <a:r>
              <a:rPr lang="en-US" sz="2400" dirty="0">
                <a:solidFill>
                  <a:srgbClr val="404040"/>
                </a:solidFill>
              </a:rPr>
              <a:t>Discussion of emotional contagion  of      social media</a:t>
            </a:r>
          </a:p>
          <a:p>
            <a:pPr>
              <a:lnSpc>
                <a:spcPct val="100000"/>
              </a:lnSpc>
              <a:spcBef>
                <a:spcPts val="4000"/>
              </a:spcBef>
              <a:defRPr sz="1800">
                <a:solidFill>
                  <a:srgbClr val="000000"/>
                </a:solidFill>
              </a:defRPr>
            </a:pPr>
            <a:r>
              <a:rPr lang="en-US" sz="2400" dirty="0">
                <a:solidFill>
                  <a:srgbClr val="404040"/>
                </a:solidFill>
              </a:rPr>
              <a:t>Discussion of ethics in relation to usage of social media, especially in relation to Francis and the Canticle and John Duns Scotus and </a:t>
            </a:r>
            <a:r>
              <a:rPr lang="en-US" sz="2400" i="1" dirty="0">
                <a:solidFill>
                  <a:srgbClr val="404040"/>
                </a:solidFill>
              </a:rPr>
              <a:t>haecceitas.</a:t>
            </a:r>
            <a:endParaRPr lang="en-US" sz="2400" dirty="0">
              <a:solidFill>
                <a:srgbClr val="404040"/>
              </a:solidFill>
            </a:endParaRPr>
          </a:p>
          <a:p>
            <a:pPr>
              <a:lnSpc>
                <a:spcPct val="100000"/>
              </a:lnSpc>
              <a:spcBef>
                <a:spcPts val="4000"/>
              </a:spcBef>
              <a:defRPr sz="1800">
                <a:solidFill>
                  <a:srgbClr val="000000"/>
                </a:solidFill>
              </a:defRPr>
            </a:pPr>
            <a:r>
              <a:rPr lang="en-US" sz="2400" dirty="0">
                <a:solidFill>
                  <a:srgbClr val="404040"/>
                </a:solidFill>
              </a:rPr>
              <a:t>Students present social media experiments and discuss ethical issues</a:t>
            </a:r>
          </a:p>
        </p:txBody>
      </p:sp>
      <p:sp>
        <p:nvSpPr>
          <p:cNvPr id="3" name="TextBox 2"/>
          <p:cNvSpPr txBox="1"/>
          <p:nvPr/>
        </p:nvSpPr>
        <p:spPr>
          <a:xfrm>
            <a:off x="11768667" y="6519333"/>
            <a:ext cx="457652" cy="307777"/>
          </a:xfrm>
          <a:prstGeom prst="rect">
            <a:avLst/>
          </a:prstGeom>
          <a:noFill/>
        </p:spPr>
        <p:txBody>
          <a:bodyPr wrap="none" rtlCol="0">
            <a:spAutoFit/>
          </a:bodyPr>
          <a:lstStyle/>
          <a:p>
            <a:fld id="{50B4AAFC-A6A3-3F40-8CB7-6989C8D681F6}" type="slidenum">
              <a:rPr lang="en-US" sz="1400" smtClean="0"/>
              <a:t>135</a:t>
            </a:fld>
            <a:endParaRPr lang="en-US" sz="1400" dirty="0"/>
          </a:p>
        </p:txBody>
      </p:sp>
      <p:pic>
        <p:nvPicPr>
          <p:cNvPr id="7" name="Content Placeholder 6"/>
          <p:cNvPicPr>
            <a:picLocks noGrp="1" noChangeAspect="1"/>
          </p:cNvPicPr>
          <p:nvPr>
            <p:ph sz="half" idx="1"/>
          </p:nvPr>
        </p:nvPicPr>
        <p:blipFill>
          <a:blip r:embed="rId2"/>
          <a:srcRect l="5345" r="5345"/>
          <a:stretch>
            <a:fillRect/>
          </a:stretch>
        </p:blipFill>
        <p:spPr/>
      </p:pic>
    </p:spTree>
    <p:extLst>
      <p:ext uri="{BB962C8B-B14F-4D97-AF65-F5344CB8AC3E}">
        <p14:creationId xmlns:p14="http://schemas.microsoft.com/office/powerpoint/2010/main" val="858215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Sacred Sound</a:t>
            </a:r>
          </a:p>
        </p:txBody>
      </p:sp>
      <p:sp>
        <p:nvSpPr>
          <p:cNvPr id="4" name="Content Placeholder 3"/>
          <p:cNvSpPr>
            <a:spLocks noGrp="1"/>
          </p:cNvSpPr>
          <p:nvPr>
            <p:ph sz="half" idx="2"/>
          </p:nvPr>
        </p:nvSpPr>
        <p:spPr>
          <a:xfrm>
            <a:off x="6369492" y="1814231"/>
            <a:ext cx="5181600" cy="4351338"/>
          </a:xfrm>
        </p:spPr>
        <p:txBody>
          <a:bodyPr vert="horz" lIns="91440" tIns="45720" rIns="91440" bIns="45720" rtlCol="0" anchor="t">
            <a:noAutofit/>
          </a:bodyPr>
          <a:lstStyle/>
          <a:p>
            <a:pPr marL="392049" lvl="0" indent="-392049" defTabSz="448055">
              <a:lnSpc>
                <a:spcPct val="100000"/>
              </a:lnSpc>
              <a:spcBef>
                <a:spcPts val="900"/>
              </a:spcBef>
              <a:defRPr sz="1800">
                <a:solidFill>
                  <a:srgbClr val="000000"/>
                </a:solidFill>
              </a:defRPr>
            </a:pPr>
            <a:r>
              <a:rPr lang="en-US" sz="2000" dirty="0">
                <a:solidFill>
                  <a:srgbClr val="404040"/>
                </a:solidFill>
              </a:rPr>
              <a:t>Focus on cross cultural awareness in worship music</a:t>
            </a:r>
          </a:p>
          <a:p>
            <a:pPr marL="392049" lvl="0" indent="-392049" defTabSz="448055">
              <a:lnSpc>
                <a:spcPct val="100000"/>
              </a:lnSpc>
              <a:spcBef>
                <a:spcPts val="900"/>
              </a:spcBef>
              <a:defRPr sz="1800">
                <a:solidFill>
                  <a:srgbClr val="000000"/>
                </a:solidFill>
              </a:defRPr>
            </a:pPr>
            <a:r>
              <a:rPr lang="en-US" sz="2000" dirty="0">
                <a:solidFill>
                  <a:srgbClr val="404040"/>
                </a:solidFill>
              </a:rPr>
              <a:t>Emphasize reverencing all of creation with reference to the "Canticle of Creation" as song</a:t>
            </a:r>
          </a:p>
          <a:p>
            <a:pPr marL="392049" lvl="0" indent="-392049" defTabSz="448055">
              <a:lnSpc>
                <a:spcPct val="100000"/>
              </a:lnSpc>
              <a:spcBef>
                <a:spcPts val="900"/>
              </a:spcBef>
              <a:defRPr sz="1800">
                <a:solidFill>
                  <a:srgbClr val="000000"/>
                </a:solidFill>
              </a:defRPr>
            </a:pPr>
            <a:r>
              <a:rPr lang="en-US" sz="2000" dirty="0">
                <a:solidFill>
                  <a:srgbClr val="404040"/>
                </a:solidFill>
              </a:rPr>
              <a:t>Have students visit two worship services and reflect in writing on their experiences in relation to music, cross cultural awareness, and having compassion for other traditions.</a:t>
            </a:r>
          </a:p>
          <a:p>
            <a:pPr marL="392049" lvl="0" indent="-392049" defTabSz="448055">
              <a:lnSpc>
                <a:spcPct val="100000"/>
              </a:lnSpc>
              <a:spcBef>
                <a:spcPts val="900"/>
              </a:spcBef>
              <a:defRPr sz="1800">
                <a:solidFill>
                  <a:srgbClr val="000000"/>
                </a:solidFill>
              </a:defRPr>
            </a:pPr>
            <a:r>
              <a:rPr lang="en-US" sz="2000" dirty="0">
                <a:solidFill>
                  <a:srgbClr val="404040"/>
                </a:solidFill>
              </a:rPr>
              <a:t>Provide regular listening quizzes to allow students to identify various important chants and devotional songs from different religious traditions</a:t>
            </a:r>
          </a:p>
        </p:txBody>
      </p:sp>
      <p:sp>
        <p:nvSpPr>
          <p:cNvPr id="3" name="TextBox 2"/>
          <p:cNvSpPr txBox="1"/>
          <p:nvPr/>
        </p:nvSpPr>
        <p:spPr>
          <a:xfrm>
            <a:off x="11655778" y="6462889"/>
            <a:ext cx="457652" cy="307777"/>
          </a:xfrm>
          <a:prstGeom prst="rect">
            <a:avLst/>
          </a:prstGeom>
          <a:noFill/>
        </p:spPr>
        <p:txBody>
          <a:bodyPr wrap="none" rtlCol="0">
            <a:spAutoFit/>
          </a:bodyPr>
          <a:lstStyle/>
          <a:p>
            <a:fld id="{C66B0C47-1B94-2D45-9068-6F358BA24D5B}" type="slidenum">
              <a:rPr lang="en-US" sz="1400" smtClean="0"/>
              <a:t>136</a:t>
            </a:fld>
            <a:endParaRPr lang="en-US" sz="1400" dirty="0"/>
          </a:p>
        </p:txBody>
      </p:sp>
      <p:pic>
        <p:nvPicPr>
          <p:cNvPr id="9" name="Content Placeholder 8"/>
          <p:cNvPicPr>
            <a:picLocks noGrp="1" noChangeAspect="1"/>
          </p:cNvPicPr>
          <p:nvPr>
            <p:ph sz="half" idx="1"/>
          </p:nvPr>
        </p:nvPicPr>
        <p:blipFill>
          <a:blip r:embed="rId2"/>
          <a:srcRect l="16509" r="16509"/>
          <a:stretch>
            <a:fillRect/>
          </a:stretch>
        </p:blipFill>
        <p:spPr/>
      </p:pic>
    </p:spTree>
    <p:extLst>
      <p:ext uri="{BB962C8B-B14F-4D97-AF65-F5344CB8AC3E}">
        <p14:creationId xmlns:p14="http://schemas.microsoft.com/office/powerpoint/2010/main" val="1812953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Mathematics for Elementary Teachers</a:t>
            </a:r>
          </a:p>
        </p:txBody>
      </p:sp>
      <p:sp>
        <p:nvSpPr>
          <p:cNvPr id="3" name="Content Placeholder 2"/>
          <p:cNvSpPr>
            <a:spLocks noGrp="1"/>
          </p:cNvSpPr>
          <p:nvPr>
            <p:ph sz="half" idx="1"/>
          </p:nvPr>
        </p:nvSpPr>
        <p:spPr/>
        <p:txBody>
          <a:bodyPr vert="horz" lIns="91440" tIns="45720" rIns="91440" bIns="45720" rtlCol="0" anchor="t">
            <a:normAutofit fontScale="92500"/>
          </a:bodyPr>
          <a:lstStyle/>
          <a:p>
            <a:pPr>
              <a:lnSpc>
                <a:spcPct val="110000"/>
              </a:lnSpc>
            </a:pPr>
            <a:r>
              <a:rPr lang="en-US" dirty="0"/>
              <a:t>Helping children find the joy in math</a:t>
            </a:r>
          </a:p>
          <a:p>
            <a:pPr>
              <a:lnSpc>
                <a:spcPct val="110000"/>
              </a:lnSpc>
            </a:pPr>
            <a:endParaRPr lang="en-US" dirty="0"/>
          </a:p>
          <a:p>
            <a:pPr>
              <a:lnSpc>
                <a:spcPct val="110000"/>
              </a:lnSpc>
            </a:pPr>
            <a:r>
              <a:rPr lang="en-US" dirty="0"/>
              <a:t>Patterns, Perspective, Math tricks</a:t>
            </a:r>
          </a:p>
          <a:p>
            <a:pPr>
              <a:lnSpc>
                <a:spcPct val="110000"/>
              </a:lnSpc>
            </a:pPr>
            <a:endParaRPr lang="en-US" dirty="0"/>
          </a:p>
          <a:p>
            <a:pPr>
              <a:lnSpc>
                <a:spcPct val="110000"/>
              </a:lnSpc>
            </a:pPr>
            <a:r>
              <a:rPr lang="en-US" dirty="0"/>
              <a:t>Story of Luca </a:t>
            </a:r>
            <a:r>
              <a:rPr lang="en-US" dirty="0" err="1"/>
              <a:t>Pacioli</a:t>
            </a:r>
            <a:r>
              <a:rPr lang="en-US" dirty="0"/>
              <a:t>, OFM, the Father of Accounting and Bookkeeping.</a:t>
            </a:r>
          </a:p>
        </p:txBody>
      </p:sp>
      <p:sp>
        <p:nvSpPr>
          <p:cNvPr id="4" name="Content Placeholder 3"/>
          <p:cNvSpPr>
            <a:spLocks noGrp="1"/>
          </p:cNvSpPr>
          <p:nvPr>
            <p:ph sz="half" idx="2"/>
          </p:nvPr>
        </p:nvSpPr>
        <p:spPr/>
        <p:txBody>
          <a:bodyPr>
            <a:normAutofit fontScale="92500"/>
          </a:bodyPr>
          <a:lstStyle/>
          <a:p>
            <a:endParaRPr lang="en-US"/>
          </a:p>
        </p:txBody>
      </p:sp>
      <p:pic>
        <p:nvPicPr>
          <p:cNvPr id="5" name="Picture 4"/>
          <p:cNvPicPr>
            <a:picLocks noChangeAspect="1"/>
          </p:cNvPicPr>
          <p:nvPr/>
        </p:nvPicPr>
        <p:blipFill>
          <a:blip r:embed="rId3"/>
          <a:stretch>
            <a:fillRect/>
          </a:stretch>
        </p:blipFill>
        <p:spPr>
          <a:xfrm>
            <a:off x="6172200" y="1825625"/>
            <a:ext cx="5181600" cy="4300728"/>
          </a:xfrm>
          <a:prstGeom prst="rect">
            <a:avLst/>
          </a:prstGeom>
        </p:spPr>
      </p:pic>
      <p:sp>
        <p:nvSpPr>
          <p:cNvPr id="6" name="Rectangle 5"/>
          <p:cNvSpPr/>
          <p:nvPr/>
        </p:nvSpPr>
        <p:spPr>
          <a:xfrm>
            <a:off x="11498426" y="6474771"/>
            <a:ext cx="457652" cy="307777"/>
          </a:xfrm>
          <a:prstGeom prst="rect">
            <a:avLst/>
          </a:prstGeom>
        </p:spPr>
        <p:txBody>
          <a:bodyPr wrap="none">
            <a:spAutoFit/>
          </a:bodyPr>
          <a:lstStyle/>
          <a:p>
            <a:fld id="{3BC407CE-D7BC-A345-A6B6-E866F0DD0EE7}" type="slidenum">
              <a:rPr lang="en-US" sz="1400"/>
              <a:pPr/>
              <a:t>137</a:t>
            </a:fld>
            <a:endParaRPr lang="en-US" sz="1400" dirty="0"/>
          </a:p>
        </p:txBody>
      </p:sp>
    </p:spTree>
    <p:extLst>
      <p:ext uri="{BB962C8B-B14F-4D97-AF65-F5344CB8AC3E}">
        <p14:creationId xmlns:p14="http://schemas.microsoft.com/office/powerpoint/2010/main" val="46105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391400" cy="1325563"/>
          </a:xfrm>
        </p:spPr>
        <p:txBody>
          <a:bodyPr/>
          <a:lstStyle/>
          <a:p>
            <a:r>
              <a:rPr lang="en-US" dirty="0"/>
              <a:t>First Year Seminar with Special Topics: Body Language</a:t>
            </a:r>
          </a:p>
        </p:txBody>
      </p:sp>
      <p:sp>
        <p:nvSpPr>
          <p:cNvPr id="3" name="Content Placeholder 2"/>
          <p:cNvSpPr>
            <a:spLocks noGrp="1"/>
          </p:cNvSpPr>
          <p:nvPr>
            <p:ph sz="half" idx="1"/>
          </p:nvPr>
        </p:nvSpPr>
        <p:spPr>
          <a:xfrm>
            <a:off x="838200" y="2034801"/>
            <a:ext cx="5181600" cy="3463551"/>
          </a:xfrm>
        </p:spPr>
        <p:txBody>
          <a:bodyPr vert="horz" lIns="91440" tIns="45720" rIns="91440" bIns="45720" rtlCol="0" anchor="t">
            <a:normAutofit/>
          </a:bodyPr>
          <a:lstStyle/>
          <a:p>
            <a:pPr marL="210552" lvl="0" indent="-210552">
              <a:lnSpc>
                <a:spcPct val="100000"/>
              </a:lnSpc>
              <a:spcBef>
                <a:spcPts val="4000"/>
              </a:spcBef>
              <a:buSzPct val="100000"/>
              <a:buFontTx/>
              <a:buChar char="•"/>
              <a:defRPr sz="1800">
                <a:solidFill>
                  <a:srgbClr val="000000"/>
                </a:solidFill>
              </a:defRPr>
            </a:pPr>
            <a:r>
              <a:rPr lang="en-US" sz="2400" dirty="0">
                <a:solidFill>
                  <a:srgbClr val="404040"/>
                </a:solidFill>
              </a:rPr>
              <a:t>Focus on Reverencing Creation</a:t>
            </a:r>
          </a:p>
          <a:p>
            <a:pPr marL="210552" lvl="0" indent="-210552">
              <a:lnSpc>
                <a:spcPct val="100000"/>
              </a:lnSpc>
              <a:spcBef>
                <a:spcPts val="4000"/>
              </a:spcBef>
              <a:buSzPct val="100000"/>
              <a:buFontTx/>
              <a:buChar char="•"/>
              <a:defRPr sz="1800">
                <a:solidFill>
                  <a:srgbClr val="000000"/>
                </a:solidFill>
              </a:defRPr>
            </a:pPr>
            <a:r>
              <a:rPr lang="en-US" sz="2400" dirty="0">
                <a:solidFill>
                  <a:srgbClr val="404040"/>
                </a:solidFill>
              </a:rPr>
              <a:t>Present story of Francis and the Leper</a:t>
            </a:r>
          </a:p>
          <a:p>
            <a:pPr marL="210552" lvl="0" indent="-210552">
              <a:lnSpc>
                <a:spcPct val="100000"/>
              </a:lnSpc>
              <a:spcBef>
                <a:spcPts val="4000"/>
              </a:spcBef>
              <a:buSzPct val="100000"/>
              <a:buFontTx/>
              <a:buChar char="•"/>
              <a:defRPr sz="1800">
                <a:solidFill>
                  <a:srgbClr val="000000"/>
                </a:solidFill>
              </a:defRPr>
            </a:pPr>
            <a:r>
              <a:rPr lang="en-US" sz="2400" dirty="0">
                <a:solidFill>
                  <a:srgbClr val="404040"/>
                </a:solidFill>
              </a:rPr>
              <a:t>Witness repulsion change to Love</a:t>
            </a:r>
          </a:p>
          <a:p>
            <a:pPr marL="210552" lvl="0" indent="-210552">
              <a:lnSpc>
                <a:spcPct val="100000"/>
              </a:lnSpc>
              <a:spcBef>
                <a:spcPts val="4000"/>
              </a:spcBef>
              <a:buSzPct val="100000"/>
              <a:buFontTx/>
              <a:buChar char="•"/>
              <a:defRPr sz="1800">
                <a:solidFill>
                  <a:srgbClr val="000000"/>
                </a:solidFill>
              </a:defRPr>
            </a:pPr>
            <a:r>
              <a:rPr lang="en-US" sz="2400" dirty="0">
                <a:solidFill>
                  <a:srgbClr val="404040"/>
                </a:solidFill>
              </a:rPr>
              <a:t>Consider Francis's declaration: "What was bitter is now sweet."</a:t>
            </a:r>
          </a:p>
        </p:txBody>
      </p:sp>
      <p:sp>
        <p:nvSpPr>
          <p:cNvPr id="6" name="TextBox 5"/>
          <p:cNvSpPr txBox="1"/>
          <p:nvPr/>
        </p:nvSpPr>
        <p:spPr>
          <a:xfrm>
            <a:off x="11758948" y="6461667"/>
            <a:ext cx="457652" cy="307777"/>
          </a:xfrm>
          <a:prstGeom prst="rect">
            <a:avLst/>
          </a:prstGeom>
          <a:noFill/>
        </p:spPr>
        <p:txBody>
          <a:bodyPr wrap="none" rtlCol="0">
            <a:spAutoFit/>
          </a:bodyPr>
          <a:lstStyle/>
          <a:p>
            <a:fld id="{0FBC4B95-3241-5E4A-A7DB-F00D552E928F}" type="slidenum">
              <a:rPr lang="en-US" sz="1400" smtClean="0"/>
              <a:t>138</a:t>
            </a:fld>
            <a:endParaRPr lang="en-US" sz="1400" dirty="0"/>
          </a:p>
        </p:txBody>
      </p:sp>
      <p:pic>
        <p:nvPicPr>
          <p:cNvPr id="12" name="Content Placeholder 11" descr="francis and leper.jpg"/>
          <p:cNvPicPr>
            <a:picLocks noGrp="1" noChangeAspect="1"/>
          </p:cNvPicPr>
          <p:nvPr>
            <p:ph sz="half" idx="2"/>
          </p:nvPr>
        </p:nvPicPr>
        <p:blipFill>
          <a:blip r:embed="rId3">
            <a:extLst>
              <a:ext uri="{28A0092B-C50C-407E-A947-70E740481C1C}">
                <a14:useLocalDpi xmlns:a14="http://schemas.microsoft.com/office/drawing/2010/main" val="0"/>
              </a:ext>
            </a:extLst>
          </a:blip>
          <a:srcRect l="-58433" r="-58433"/>
          <a:stretch>
            <a:fillRect/>
          </a:stretch>
        </p:blipFill>
        <p:spPr/>
      </p:pic>
    </p:spTree>
    <p:extLst>
      <p:ext uri="{BB962C8B-B14F-4D97-AF65-F5344CB8AC3E}">
        <p14:creationId xmlns:p14="http://schemas.microsoft.com/office/powerpoint/2010/main" val="234290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Year Seminar with Special Topics: </a:t>
            </a:r>
            <a:br>
              <a:rPr lang="en-US" dirty="0"/>
            </a:br>
            <a:r>
              <a:rPr lang="en-US" dirty="0"/>
              <a:t>Martyrs, Mystics, and Women of the Street</a:t>
            </a:r>
          </a:p>
        </p:txBody>
      </p:sp>
      <p:sp>
        <p:nvSpPr>
          <p:cNvPr id="3" name="Content Placeholder 2"/>
          <p:cNvSpPr>
            <a:spLocks noGrp="1"/>
          </p:cNvSpPr>
          <p:nvPr>
            <p:ph sz="half" idx="1"/>
          </p:nvPr>
        </p:nvSpPr>
        <p:spPr>
          <a:xfrm>
            <a:off x="838200" y="1825625"/>
            <a:ext cx="6147256" cy="4618266"/>
          </a:xfrm>
        </p:spPr>
        <p:txBody>
          <a:bodyPr vert="horz" lIns="91440" tIns="45720" rIns="91440" bIns="45720" rtlCol="0" anchor="t">
            <a:normAutofit fontScale="92500" lnSpcReduction="10000"/>
          </a:bodyPr>
          <a:lstStyle/>
          <a:p>
            <a:pPr marL="457200" lvl="0" indent="-457200">
              <a:lnSpc>
                <a:spcPct val="100000"/>
              </a:lnSpc>
              <a:defRPr sz="1800">
                <a:solidFill>
                  <a:srgbClr val="000000"/>
                </a:solidFill>
              </a:defRPr>
            </a:pPr>
            <a:r>
              <a:rPr lang="en-US" sz="2400" dirty="0">
                <a:solidFill>
                  <a:srgbClr val="404040"/>
                </a:solidFill>
              </a:rPr>
              <a:t>Discussion of "The Great Idea" in relation to Francis. Why is what he did such a </a:t>
            </a:r>
            <a:r>
              <a:rPr lang="en-US" sz="2400" i="1" dirty="0">
                <a:solidFill>
                  <a:srgbClr val="404040"/>
                </a:solidFill>
              </a:rPr>
              <a:t>great idea </a:t>
            </a:r>
            <a:r>
              <a:rPr lang="en-US" sz="2400" dirty="0">
                <a:solidFill>
                  <a:srgbClr val="404040"/>
                </a:solidFill>
              </a:rPr>
              <a:t>that so many follow him? </a:t>
            </a:r>
          </a:p>
          <a:p>
            <a:pPr marL="457200" lvl="0" indent="-457200">
              <a:lnSpc>
                <a:spcPct val="100000"/>
              </a:lnSpc>
              <a:defRPr sz="1800">
                <a:solidFill>
                  <a:srgbClr val="000000"/>
                </a:solidFill>
              </a:defRPr>
            </a:pPr>
            <a:r>
              <a:rPr lang="en-US" sz="2400" dirty="0">
                <a:solidFill>
                  <a:srgbClr val="404040"/>
                </a:solidFill>
              </a:rPr>
              <a:t>Discussion of “rebuilding the Church” and the story of San </a:t>
            </a:r>
            <a:r>
              <a:rPr lang="en-US" sz="2400" dirty="0" err="1">
                <a:solidFill>
                  <a:srgbClr val="404040"/>
                </a:solidFill>
              </a:rPr>
              <a:t>Damiano</a:t>
            </a:r>
            <a:endParaRPr lang="en-US" sz="2400" dirty="0">
              <a:solidFill>
                <a:srgbClr val="404040"/>
              </a:solidFill>
            </a:endParaRPr>
          </a:p>
          <a:p>
            <a:pPr marL="457200" lvl="0" indent="-457200">
              <a:lnSpc>
                <a:spcPct val="100000"/>
              </a:lnSpc>
              <a:defRPr sz="1800">
                <a:solidFill>
                  <a:srgbClr val="000000"/>
                </a:solidFill>
              </a:defRPr>
            </a:pPr>
            <a:r>
              <a:rPr lang="en-US" sz="2400" dirty="0">
                <a:solidFill>
                  <a:srgbClr val="404040"/>
                </a:solidFill>
              </a:rPr>
              <a:t>Discussion of Franciscan women preaching in the streets (Rose of </a:t>
            </a:r>
            <a:r>
              <a:rPr lang="en-US" sz="2400" dirty="0" err="1">
                <a:solidFill>
                  <a:srgbClr val="404040"/>
                </a:solidFill>
              </a:rPr>
              <a:t>Viterbo</a:t>
            </a:r>
            <a:r>
              <a:rPr lang="en-US" sz="2400" dirty="0">
                <a:solidFill>
                  <a:srgbClr val="404040"/>
                </a:solidFill>
              </a:rPr>
              <a:t>, Margaret of </a:t>
            </a:r>
            <a:r>
              <a:rPr lang="en-US" sz="2400" dirty="0" err="1">
                <a:solidFill>
                  <a:srgbClr val="404040"/>
                </a:solidFill>
              </a:rPr>
              <a:t>Cortona</a:t>
            </a:r>
            <a:r>
              <a:rPr lang="en-US" sz="2400" dirty="0">
                <a:solidFill>
                  <a:srgbClr val="404040"/>
                </a:solidFill>
              </a:rPr>
              <a:t>, Angela of </a:t>
            </a:r>
            <a:r>
              <a:rPr lang="en-US" sz="2400" dirty="0" err="1">
                <a:solidFill>
                  <a:srgbClr val="404040"/>
                </a:solidFill>
              </a:rPr>
              <a:t>Foligno</a:t>
            </a:r>
            <a:r>
              <a:rPr lang="en-US" sz="2400" dirty="0">
                <a:solidFill>
                  <a:srgbClr val="404040"/>
                </a:solidFill>
              </a:rPr>
              <a:t>, Elizabeth of Hungary)</a:t>
            </a:r>
          </a:p>
          <a:p>
            <a:pPr marL="457200" lvl="0" indent="-457200">
              <a:lnSpc>
                <a:spcPct val="100000"/>
              </a:lnSpc>
              <a:defRPr sz="1800">
                <a:solidFill>
                  <a:srgbClr val="000000"/>
                </a:solidFill>
              </a:defRPr>
            </a:pPr>
            <a:r>
              <a:rPr lang="en-US" sz="2400" dirty="0">
                <a:solidFill>
                  <a:srgbClr val="404040"/>
                </a:solidFill>
              </a:rPr>
              <a:t>Visit to Franciscan organizations in the city serving the underserved and women trapped in human trafficking.</a:t>
            </a:r>
          </a:p>
          <a:p>
            <a:pPr marL="457200" lvl="0" indent="-457200">
              <a:lnSpc>
                <a:spcPct val="100000"/>
              </a:lnSpc>
              <a:defRPr sz="1800">
                <a:solidFill>
                  <a:srgbClr val="000000"/>
                </a:solidFill>
              </a:defRPr>
            </a:pPr>
            <a:r>
              <a:rPr lang="en-US" sz="2400" dirty="0">
                <a:solidFill>
                  <a:srgbClr val="404040"/>
                </a:solidFill>
              </a:rPr>
              <a:t>Students write reflections on these experiences</a:t>
            </a:r>
          </a:p>
          <a:p>
            <a:endParaRPr lang="en-US" dirty="0"/>
          </a:p>
        </p:txBody>
      </p:sp>
      <p:sp>
        <p:nvSpPr>
          <p:cNvPr id="4" name="TextBox 3"/>
          <p:cNvSpPr txBox="1"/>
          <p:nvPr/>
        </p:nvSpPr>
        <p:spPr>
          <a:xfrm>
            <a:off x="11639098" y="6528962"/>
            <a:ext cx="457652" cy="307777"/>
          </a:xfrm>
          <a:prstGeom prst="rect">
            <a:avLst/>
          </a:prstGeom>
          <a:noFill/>
        </p:spPr>
        <p:txBody>
          <a:bodyPr wrap="none" rtlCol="0">
            <a:spAutoFit/>
          </a:bodyPr>
          <a:lstStyle/>
          <a:p>
            <a:fld id="{F313166E-96D6-0341-83B0-5D8D1FF8A421}" type="slidenum">
              <a:rPr lang="en-US" sz="1400" smtClean="0"/>
              <a:t>139</a:t>
            </a:fld>
            <a:endParaRPr lang="en-US" sz="1400" dirty="0"/>
          </a:p>
        </p:txBody>
      </p:sp>
      <p:pic>
        <p:nvPicPr>
          <p:cNvPr id="7" name="Content Placeholder 6"/>
          <p:cNvPicPr>
            <a:picLocks noGrp="1" noChangeAspect="1"/>
          </p:cNvPicPr>
          <p:nvPr>
            <p:ph sz="half" idx="2"/>
          </p:nvPr>
        </p:nvPicPr>
        <p:blipFill>
          <a:blip r:embed="rId3"/>
          <a:srcRect t="-67237" b="-67850"/>
          <a:stretch>
            <a:fillRect/>
          </a:stretch>
        </p:blipFill>
        <p:spPr>
          <a:xfrm>
            <a:off x="7164644" y="1943445"/>
            <a:ext cx="4292344" cy="3596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6448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again?</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
        <p:nvSpPr>
          <p:cNvPr id="4" name="Content Placeholder 3"/>
          <p:cNvSpPr>
            <a:spLocks noGrp="1"/>
          </p:cNvSpPr>
          <p:nvPr>
            <p:ph sz="half" idx="2"/>
          </p:nvPr>
        </p:nvSpPr>
        <p:spPr/>
        <p:txBody>
          <a:bodyPr/>
          <a:lstStyle/>
          <a:p>
            <a:pPr marL="433768" lvl="0" indent="-433768" defTabSz="452627">
              <a:lnSpc>
                <a:spcPct val="100000"/>
              </a:lnSpc>
              <a:spcBef>
                <a:spcPts val="900"/>
              </a:spcBef>
              <a:defRPr sz="1800">
                <a:solidFill>
                  <a:srgbClr val="000000"/>
                </a:solidFill>
              </a:defRPr>
            </a:pPr>
            <a:r>
              <a:rPr lang="en-US" sz="2400" dirty="0">
                <a:solidFill>
                  <a:srgbClr val="404040"/>
                </a:solidFill>
              </a:rPr>
              <a:t>In spring 1205, he prepares to go back to war in southern Italy.</a:t>
            </a:r>
          </a:p>
          <a:p>
            <a:pPr marL="433768" lvl="0" indent="-433768" defTabSz="452627">
              <a:lnSpc>
                <a:spcPct val="100000"/>
              </a:lnSpc>
              <a:spcBef>
                <a:spcPts val="900"/>
              </a:spcBef>
              <a:defRPr sz="1800">
                <a:solidFill>
                  <a:srgbClr val="000000"/>
                </a:solidFill>
              </a:defRPr>
            </a:pPr>
            <a:endParaRPr lang="en-US" sz="2400" dirty="0">
              <a:solidFill>
                <a:srgbClr val="404040"/>
              </a:solidFill>
            </a:endParaRPr>
          </a:p>
          <a:p>
            <a:pPr marL="0" lvl="0" indent="0" defTabSz="452627">
              <a:lnSpc>
                <a:spcPct val="100000"/>
              </a:lnSpc>
              <a:spcBef>
                <a:spcPts val="900"/>
              </a:spcBef>
              <a:buNone/>
              <a:defRPr sz="1800">
                <a:solidFill>
                  <a:srgbClr val="000000"/>
                </a:solidFill>
              </a:defRPr>
            </a:pPr>
            <a:endParaRPr lang="en-US" sz="2400" dirty="0">
              <a:solidFill>
                <a:srgbClr val="404040"/>
              </a:solidFill>
            </a:endParaRPr>
          </a:p>
          <a:p>
            <a:pPr marL="433768" lvl="0" indent="-433768" defTabSz="452627">
              <a:lnSpc>
                <a:spcPct val="100000"/>
              </a:lnSpc>
              <a:spcBef>
                <a:spcPts val="900"/>
              </a:spcBef>
              <a:defRPr sz="1800">
                <a:solidFill>
                  <a:srgbClr val="000000"/>
                </a:solidFill>
              </a:defRPr>
            </a:pPr>
            <a:r>
              <a:rPr lang="en-US" sz="2400" dirty="0">
                <a:solidFill>
                  <a:srgbClr val="404040"/>
                </a:solidFill>
              </a:rPr>
              <a:t>Gets to </a:t>
            </a:r>
            <a:r>
              <a:rPr lang="en-US" sz="2400" dirty="0">
                <a:solidFill>
                  <a:srgbClr val="404040"/>
                </a:solidFill>
                <a:hlinkClick r:id="rId3"/>
              </a:rPr>
              <a:t>Spoleto</a:t>
            </a:r>
            <a:r>
              <a:rPr lang="en-US" sz="2400" dirty="0">
                <a:solidFill>
                  <a:srgbClr val="404040"/>
                </a:solidFill>
              </a:rPr>
              <a:t>, has a mystical dream from God, abandons trip to the war, sells his war gear, and returns on foot to Assisi.</a:t>
            </a:r>
          </a:p>
          <a:p>
            <a:endParaRPr lang="en-US" dirty="0"/>
          </a:p>
        </p:txBody>
      </p:sp>
      <p:sp>
        <p:nvSpPr>
          <p:cNvPr id="3" name="TextBox 2"/>
          <p:cNvSpPr txBox="1"/>
          <p:nvPr/>
        </p:nvSpPr>
        <p:spPr>
          <a:xfrm>
            <a:off x="11712222" y="6462889"/>
            <a:ext cx="366657" cy="307777"/>
          </a:xfrm>
          <a:prstGeom prst="rect">
            <a:avLst/>
          </a:prstGeom>
          <a:noFill/>
        </p:spPr>
        <p:txBody>
          <a:bodyPr wrap="none" rtlCol="0">
            <a:spAutoFit/>
          </a:bodyPr>
          <a:lstStyle/>
          <a:p>
            <a:fld id="{A510B77C-AD68-EA43-972C-DD3B7F61C1BF}" type="slidenum">
              <a:rPr lang="en-US" sz="1400" smtClean="0"/>
              <a:t>14</a:t>
            </a:fld>
            <a:endParaRPr lang="en-US" sz="1400" dirty="0"/>
          </a:p>
        </p:txBody>
      </p:sp>
    </p:spTree>
    <p:extLst>
      <p:ext uri="{BB962C8B-B14F-4D97-AF65-F5344CB8AC3E}">
        <p14:creationId xmlns:p14="http://schemas.microsoft.com/office/powerpoint/2010/main" val="1287596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p:cTn id="13"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Spanish: Latinos in the US</a:t>
            </a:r>
          </a:p>
        </p:txBody>
      </p:sp>
      <p:sp>
        <p:nvSpPr>
          <p:cNvPr id="3" name="Content Placeholder 2"/>
          <p:cNvSpPr>
            <a:spLocks noGrp="1"/>
          </p:cNvSpPr>
          <p:nvPr>
            <p:ph sz="half" idx="1"/>
          </p:nvPr>
        </p:nvSpPr>
        <p:spPr/>
        <p:txBody>
          <a:bodyPr vert="horz" lIns="91440" tIns="45720" rIns="91440" bIns="45720" rtlCol="0" anchor="t">
            <a:normAutofit lnSpcReduction="10000"/>
          </a:bodyPr>
          <a:lstStyle/>
          <a:p>
            <a:pPr defTabSz="448055">
              <a:lnSpc>
                <a:spcPct val="100000"/>
              </a:lnSpc>
              <a:spcBef>
                <a:spcPts val="900"/>
              </a:spcBef>
              <a:defRPr sz="1800">
                <a:solidFill>
                  <a:srgbClr val="000000"/>
                </a:solidFill>
              </a:defRPr>
            </a:pPr>
            <a:r>
              <a:rPr lang="en-US" sz="2400" dirty="0">
                <a:solidFill>
                  <a:srgbClr val="404040"/>
                </a:solidFill>
              </a:rPr>
              <a:t>Focus on Peacemaking</a:t>
            </a:r>
          </a:p>
          <a:p>
            <a:pPr defTabSz="448055">
              <a:lnSpc>
                <a:spcPct val="100000"/>
              </a:lnSpc>
              <a:spcBef>
                <a:spcPts val="900"/>
              </a:spcBef>
              <a:defRPr sz="1800">
                <a:solidFill>
                  <a:srgbClr val="000000"/>
                </a:solidFill>
              </a:defRPr>
            </a:pPr>
            <a:r>
              <a:rPr lang="en-US" sz="2400" dirty="0">
                <a:solidFill>
                  <a:srgbClr val="404040"/>
                </a:solidFill>
              </a:rPr>
              <a:t>Stories of Francis and, first, his participation in war, then his rejection of war</a:t>
            </a:r>
          </a:p>
          <a:p>
            <a:pPr defTabSz="448055">
              <a:lnSpc>
                <a:spcPct val="100000"/>
              </a:lnSpc>
              <a:spcBef>
                <a:spcPts val="900"/>
              </a:spcBef>
              <a:defRPr sz="1800">
                <a:solidFill>
                  <a:srgbClr val="000000"/>
                </a:solidFill>
              </a:defRPr>
            </a:pPr>
            <a:r>
              <a:rPr lang="en-US" sz="2400" dirty="0">
                <a:solidFill>
                  <a:srgbClr val="404040"/>
                </a:solidFill>
              </a:rPr>
              <a:t>Present guest speakers from the Latino community</a:t>
            </a:r>
          </a:p>
          <a:p>
            <a:pPr defTabSz="448055">
              <a:lnSpc>
                <a:spcPct val="100000"/>
              </a:lnSpc>
              <a:spcBef>
                <a:spcPts val="900"/>
              </a:spcBef>
              <a:defRPr sz="1800">
                <a:solidFill>
                  <a:srgbClr val="000000"/>
                </a:solidFill>
              </a:defRPr>
            </a:pPr>
            <a:r>
              <a:rPr lang="en-US" sz="2400" dirty="0">
                <a:solidFill>
                  <a:srgbClr val="404040"/>
                </a:solidFill>
              </a:rPr>
              <a:t>Visit the Latino community center in the city and offer to volunteer</a:t>
            </a:r>
          </a:p>
          <a:p>
            <a:pPr defTabSz="448055">
              <a:lnSpc>
                <a:spcPct val="100000"/>
              </a:lnSpc>
              <a:spcBef>
                <a:spcPts val="900"/>
              </a:spcBef>
              <a:defRPr sz="1800">
                <a:solidFill>
                  <a:srgbClr val="000000"/>
                </a:solidFill>
              </a:defRPr>
            </a:pPr>
            <a:r>
              <a:rPr lang="en-US" sz="2400" dirty="0">
                <a:solidFill>
                  <a:srgbClr val="404040"/>
                </a:solidFill>
              </a:rPr>
              <a:t>Students write reflections on these    experiences in relation to peacemaking</a:t>
            </a:r>
          </a:p>
          <a:p>
            <a:pPr marL="0" indent="0">
              <a:buNone/>
            </a:pPr>
            <a:endParaRPr lang="en-US" dirty="0"/>
          </a:p>
        </p:txBody>
      </p:sp>
      <p:sp>
        <p:nvSpPr>
          <p:cNvPr id="4" name="TextBox 3"/>
          <p:cNvSpPr txBox="1"/>
          <p:nvPr/>
        </p:nvSpPr>
        <p:spPr>
          <a:xfrm>
            <a:off x="11571111" y="6477000"/>
            <a:ext cx="457652" cy="307777"/>
          </a:xfrm>
          <a:prstGeom prst="rect">
            <a:avLst/>
          </a:prstGeom>
          <a:noFill/>
        </p:spPr>
        <p:txBody>
          <a:bodyPr wrap="none" rtlCol="0">
            <a:spAutoFit/>
          </a:bodyPr>
          <a:lstStyle/>
          <a:p>
            <a:fld id="{28F7699B-57C6-5E4A-B6AE-F2EF335DBEA1}" type="slidenum">
              <a:rPr lang="en-US" sz="1400" smtClean="0"/>
              <a:t>140</a:t>
            </a:fld>
            <a:endParaRPr lang="en-US" sz="1400" dirty="0"/>
          </a:p>
        </p:txBody>
      </p:sp>
      <p:pic>
        <p:nvPicPr>
          <p:cNvPr id="7" name="Content Placeholder 6"/>
          <p:cNvPicPr>
            <a:picLocks noGrp="1" noChangeAspect="1"/>
          </p:cNvPicPr>
          <p:nvPr>
            <p:ph sz="half" idx="2"/>
          </p:nvPr>
        </p:nvPicPr>
        <p:blipFill>
          <a:blip r:embed="rId2"/>
          <a:srcRect l="10306" r="10306"/>
          <a:stretch>
            <a:fillRect/>
          </a:stretch>
        </p:blipFill>
        <p:spPr/>
      </p:pic>
    </p:spTree>
    <p:extLst>
      <p:ext uri="{BB962C8B-B14F-4D97-AF65-F5344CB8AC3E}">
        <p14:creationId xmlns:p14="http://schemas.microsoft.com/office/powerpoint/2010/main" val="490136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Psychology of Gender</a:t>
            </a:r>
          </a:p>
        </p:txBody>
      </p:sp>
      <p:sp>
        <p:nvSpPr>
          <p:cNvPr id="4" name="Content Placeholder 3"/>
          <p:cNvSpPr>
            <a:spLocks noGrp="1"/>
          </p:cNvSpPr>
          <p:nvPr>
            <p:ph sz="half" idx="2"/>
          </p:nvPr>
        </p:nvSpPr>
        <p:spPr/>
        <p:txBody>
          <a:bodyPr vert="horz" lIns="91440" tIns="45720" rIns="91440" bIns="45720" rtlCol="0" anchor="t">
            <a:normAutofit/>
          </a:bodyPr>
          <a:lstStyle/>
          <a:p>
            <a:pPr>
              <a:lnSpc>
                <a:spcPct val="100000"/>
              </a:lnSpc>
              <a:spcBef>
                <a:spcPts val="3400"/>
              </a:spcBef>
              <a:defRPr sz="1800">
                <a:solidFill>
                  <a:srgbClr val="000000"/>
                </a:solidFill>
              </a:defRPr>
            </a:pPr>
            <a:r>
              <a:rPr lang="en-US" sz="2400" dirty="0">
                <a:solidFill>
                  <a:srgbClr val="404040"/>
                </a:solidFill>
              </a:rPr>
              <a:t>Focus on creating a caring community</a:t>
            </a:r>
          </a:p>
          <a:p>
            <a:pPr>
              <a:lnSpc>
                <a:spcPct val="100000"/>
              </a:lnSpc>
              <a:spcBef>
                <a:spcPts val="3400"/>
              </a:spcBef>
              <a:defRPr sz="1800">
                <a:solidFill>
                  <a:srgbClr val="000000"/>
                </a:solidFill>
              </a:defRPr>
            </a:pPr>
            <a:r>
              <a:rPr lang="en-US" sz="2400" dirty="0">
                <a:solidFill>
                  <a:srgbClr val="404040"/>
                </a:solidFill>
              </a:rPr>
              <a:t>Story of Francis and the Leper</a:t>
            </a:r>
          </a:p>
          <a:p>
            <a:pPr>
              <a:lnSpc>
                <a:spcPct val="100000"/>
              </a:lnSpc>
              <a:spcBef>
                <a:spcPts val="3400"/>
              </a:spcBef>
              <a:defRPr sz="1800">
                <a:solidFill>
                  <a:srgbClr val="000000"/>
                </a:solidFill>
              </a:defRPr>
            </a:pPr>
            <a:r>
              <a:rPr lang="en-US" sz="2400" dirty="0">
                <a:solidFill>
                  <a:srgbClr val="404040"/>
                </a:solidFill>
              </a:rPr>
              <a:t>Examine issues surrounding gender, sexism, feminism, sexual orientation, transgender identity</a:t>
            </a:r>
          </a:p>
          <a:p>
            <a:pPr>
              <a:lnSpc>
                <a:spcPct val="100000"/>
              </a:lnSpc>
              <a:spcBef>
                <a:spcPts val="3400"/>
              </a:spcBef>
              <a:defRPr sz="1800">
                <a:solidFill>
                  <a:srgbClr val="000000"/>
                </a:solidFill>
              </a:defRPr>
            </a:pPr>
            <a:r>
              <a:rPr lang="en-US" sz="2400" dirty="0">
                <a:solidFill>
                  <a:srgbClr val="404040"/>
                </a:solidFill>
              </a:rPr>
              <a:t>Student journals reflect on the issues in conjunction with creating a caring community</a:t>
            </a:r>
          </a:p>
          <a:p>
            <a:pPr marL="0" indent="0">
              <a:buNone/>
            </a:pPr>
            <a:endParaRPr lang="en-US" dirty="0"/>
          </a:p>
        </p:txBody>
      </p:sp>
      <p:sp>
        <p:nvSpPr>
          <p:cNvPr id="3" name="TextBox 2"/>
          <p:cNvSpPr txBox="1"/>
          <p:nvPr/>
        </p:nvSpPr>
        <p:spPr>
          <a:xfrm>
            <a:off x="11545229" y="6447556"/>
            <a:ext cx="457652" cy="307777"/>
          </a:xfrm>
          <a:prstGeom prst="rect">
            <a:avLst/>
          </a:prstGeom>
          <a:noFill/>
        </p:spPr>
        <p:txBody>
          <a:bodyPr wrap="none" rtlCol="0">
            <a:spAutoFit/>
          </a:bodyPr>
          <a:lstStyle/>
          <a:p>
            <a:fld id="{F6D25F0D-74D9-1042-9E85-5BF54A7F0F9B}" type="slidenum">
              <a:rPr lang="en-US" sz="1400" smtClean="0"/>
              <a:t>141</a:t>
            </a:fld>
            <a:endParaRPr lang="en-US" sz="1400" dirty="0"/>
          </a:p>
        </p:txBody>
      </p:sp>
      <p:pic>
        <p:nvPicPr>
          <p:cNvPr id="7" name="Content Placeholder 6"/>
          <p:cNvPicPr>
            <a:picLocks noGrp="1" noChangeAspect="1"/>
          </p:cNvPicPr>
          <p:nvPr>
            <p:ph sz="half" idx="1"/>
          </p:nvPr>
        </p:nvPicPr>
        <p:blipFill>
          <a:blip r:embed="rId2"/>
          <a:srcRect t="3748" b="3748"/>
          <a:stretch>
            <a:fillRect/>
          </a:stretch>
        </p:blipFill>
        <p:spPr/>
      </p:pic>
    </p:spTree>
    <p:extLst>
      <p:ext uri="{BB962C8B-B14F-4D97-AF65-F5344CB8AC3E}">
        <p14:creationId xmlns:p14="http://schemas.microsoft.com/office/powerpoint/2010/main" val="1675186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Mediation</a:t>
            </a:r>
          </a:p>
        </p:txBody>
      </p:sp>
      <p:sp>
        <p:nvSpPr>
          <p:cNvPr id="3" name="Content Placeholder 2"/>
          <p:cNvSpPr>
            <a:spLocks noGrp="1"/>
          </p:cNvSpPr>
          <p:nvPr>
            <p:ph sz="half" idx="1"/>
          </p:nvPr>
        </p:nvSpPr>
        <p:spPr/>
        <p:txBody>
          <a:bodyPr vert="horz" lIns="91440" tIns="45720" rIns="91440" bIns="45720" rtlCol="0" anchor="t">
            <a:normAutofit fontScale="85000" lnSpcReduction="10000"/>
          </a:bodyPr>
          <a:lstStyle/>
          <a:p>
            <a:pPr marL="533400" lvl="0" indent="-533400">
              <a:defRPr sz="1800">
                <a:solidFill>
                  <a:srgbClr val="000000"/>
                </a:solidFill>
              </a:defRPr>
            </a:pPr>
            <a:endParaRPr lang="en-US" sz="2400" dirty="0">
              <a:solidFill>
                <a:srgbClr val="404040"/>
              </a:solidFill>
            </a:endParaRPr>
          </a:p>
          <a:p>
            <a:pPr marL="533400" lvl="0" indent="-533400">
              <a:lnSpc>
                <a:spcPct val="110000"/>
              </a:lnSpc>
              <a:defRPr sz="1800">
                <a:solidFill>
                  <a:srgbClr val="000000"/>
                </a:solidFill>
              </a:defRPr>
            </a:pPr>
            <a:r>
              <a:rPr lang="en-US" sz="2400" dirty="0">
                <a:solidFill>
                  <a:srgbClr val="404040"/>
                </a:solidFill>
              </a:rPr>
              <a:t>Students watch video of </a:t>
            </a:r>
            <a:r>
              <a:rPr lang="en-US" sz="2400" i="1" dirty="0">
                <a:solidFill>
                  <a:srgbClr val="404040"/>
                </a:solidFill>
              </a:rPr>
              <a:t>In the Footprints of Francis and the Sultan </a:t>
            </a:r>
            <a:r>
              <a:rPr lang="en-US" sz="2400" dirty="0">
                <a:solidFill>
                  <a:srgbClr val="404040"/>
                </a:solidFill>
              </a:rPr>
              <a:t>from Franciscan Media</a:t>
            </a:r>
          </a:p>
          <a:p>
            <a:pPr marL="0" lvl="0" indent="0">
              <a:lnSpc>
                <a:spcPct val="110000"/>
              </a:lnSpc>
              <a:buNone/>
              <a:defRPr sz="1800">
                <a:solidFill>
                  <a:srgbClr val="000000"/>
                </a:solidFill>
              </a:defRPr>
            </a:pPr>
            <a:endParaRPr lang="en-US" sz="2400" dirty="0">
              <a:solidFill>
                <a:srgbClr val="404040"/>
              </a:solidFill>
            </a:endParaRPr>
          </a:p>
          <a:p>
            <a:pPr marL="533400" indent="-533400">
              <a:lnSpc>
                <a:spcPct val="110000"/>
              </a:lnSpc>
              <a:defRPr sz="1800">
                <a:solidFill>
                  <a:srgbClr val="000000"/>
                </a:solidFill>
              </a:defRPr>
            </a:pPr>
            <a:r>
              <a:rPr lang="en-US" sz="2400" dirty="0">
                <a:solidFill>
                  <a:srgbClr val="404040"/>
                </a:solidFill>
              </a:rPr>
              <a:t>Class discussion of Francis and war, the Wolf of </a:t>
            </a:r>
            <a:r>
              <a:rPr lang="en-US" sz="2400" dirty="0" err="1">
                <a:solidFill>
                  <a:srgbClr val="404040"/>
                </a:solidFill>
              </a:rPr>
              <a:t>Gubbio</a:t>
            </a:r>
            <a:r>
              <a:rPr lang="en-US" sz="2400" dirty="0">
                <a:solidFill>
                  <a:srgbClr val="404040"/>
                </a:solidFill>
              </a:rPr>
              <a:t>, presenting the “Canticle of the Creatures” to the mayor and bishop of Assisi during their dispute</a:t>
            </a:r>
          </a:p>
          <a:p>
            <a:pPr marL="0" indent="0">
              <a:lnSpc>
                <a:spcPct val="110000"/>
              </a:lnSpc>
              <a:buNone/>
              <a:defRPr sz="1800">
                <a:solidFill>
                  <a:srgbClr val="000000"/>
                </a:solidFill>
              </a:defRPr>
            </a:pPr>
            <a:endParaRPr lang="en-US" sz="2400" dirty="0">
              <a:solidFill>
                <a:srgbClr val="404040"/>
              </a:solidFill>
            </a:endParaRPr>
          </a:p>
          <a:p>
            <a:pPr marL="533400" lvl="0" indent="-533400">
              <a:lnSpc>
                <a:spcPct val="110000"/>
              </a:lnSpc>
              <a:defRPr sz="1800">
                <a:solidFill>
                  <a:srgbClr val="000000"/>
                </a:solidFill>
              </a:defRPr>
            </a:pPr>
            <a:r>
              <a:rPr lang="en-US" sz="2400" dirty="0">
                <a:solidFill>
                  <a:srgbClr val="404040"/>
                </a:solidFill>
              </a:rPr>
              <a:t>Students apply concepts of Franciscan peacemaking to a mediation scenario</a:t>
            </a:r>
          </a:p>
          <a:p>
            <a:pPr marL="0" indent="0">
              <a:buNone/>
            </a:pPr>
            <a:endParaRPr lang="en-US" dirty="0"/>
          </a:p>
        </p:txBody>
      </p:sp>
      <p:sp>
        <p:nvSpPr>
          <p:cNvPr id="4" name="TextBox 3"/>
          <p:cNvSpPr txBox="1"/>
          <p:nvPr/>
        </p:nvSpPr>
        <p:spPr>
          <a:xfrm>
            <a:off x="11594580" y="6396676"/>
            <a:ext cx="457652" cy="307777"/>
          </a:xfrm>
          <a:prstGeom prst="rect">
            <a:avLst/>
          </a:prstGeom>
          <a:noFill/>
        </p:spPr>
        <p:txBody>
          <a:bodyPr wrap="none" rtlCol="0">
            <a:spAutoFit/>
          </a:bodyPr>
          <a:lstStyle/>
          <a:p>
            <a:fld id="{3BC407CE-D7BC-A345-A6B6-E866F0DD0EE7}" type="slidenum">
              <a:rPr lang="en-US" sz="1400" smtClean="0"/>
              <a:t>142</a:t>
            </a:fld>
            <a:endParaRPr lang="en-US" sz="1400" dirty="0"/>
          </a:p>
        </p:txBody>
      </p:sp>
      <p:pic>
        <p:nvPicPr>
          <p:cNvPr id="8" name="Content Placeholder 7"/>
          <p:cNvPicPr>
            <a:picLocks noGrp="1" noChangeAspect="1"/>
          </p:cNvPicPr>
          <p:nvPr>
            <p:ph sz="half" idx="2"/>
          </p:nvPr>
        </p:nvPicPr>
        <p:blipFill>
          <a:blip r:embed="rId2"/>
          <a:srcRect l="-4479" r="-4479"/>
          <a:stretch>
            <a:fillRect/>
          </a:stretch>
        </p:blipFill>
        <p:spPr/>
      </p:pic>
    </p:spTree>
    <p:extLst>
      <p:ext uri="{BB962C8B-B14F-4D97-AF65-F5344CB8AC3E}">
        <p14:creationId xmlns:p14="http://schemas.microsoft.com/office/powerpoint/2010/main" val="2009443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3" end="3"/>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a:t>
            </a:r>
          </a:p>
        </p:txBody>
      </p:sp>
      <p:sp>
        <p:nvSpPr>
          <p:cNvPr id="3" name="Content Placeholder 2"/>
          <p:cNvSpPr>
            <a:spLocks noGrp="1"/>
          </p:cNvSpPr>
          <p:nvPr>
            <p:ph sz="half" idx="1"/>
          </p:nvPr>
        </p:nvSpPr>
        <p:spPr/>
        <p:txBody>
          <a:bodyPr>
            <a:normAutofit fontScale="92500"/>
          </a:bodyPr>
          <a:lstStyle/>
          <a:p>
            <a:pPr>
              <a:lnSpc>
                <a:spcPct val="110000"/>
              </a:lnSpc>
            </a:pPr>
            <a:r>
              <a:rPr lang="en-US" sz="2400" dirty="0"/>
              <a:t>Presentation of content on writings of and about Francis</a:t>
            </a:r>
          </a:p>
          <a:p>
            <a:pPr>
              <a:lnSpc>
                <a:spcPct val="110000"/>
              </a:lnSpc>
            </a:pPr>
            <a:r>
              <a:rPr lang="en-US" sz="2400" dirty="0"/>
              <a:t>Students learn how to find content from the Early Documents</a:t>
            </a:r>
          </a:p>
          <a:p>
            <a:pPr>
              <a:lnSpc>
                <a:spcPct val="110000"/>
              </a:lnSpc>
            </a:pPr>
            <a:r>
              <a:rPr lang="en-US" sz="2400" dirty="0"/>
              <a:t>Students examine a public personality’s use of social media in relation to Franciscan values</a:t>
            </a:r>
          </a:p>
          <a:p>
            <a:pPr>
              <a:lnSpc>
                <a:spcPct val="110000"/>
              </a:lnSpc>
            </a:pPr>
            <a:r>
              <a:rPr lang="en-US" sz="2400" dirty="0"/>
              <a:t>For example, what do the Admonitions say? How does that connect to the way this person uses social media? </a:t>
            </a:r>
          </a:p>
        </p:txBody>
      </p:sp>
      <p:pic>
        <p:nvPicPr>
          <p:cNvPr id="5" name="Content Placeholder 4"/>
          <p:cNvPicPr>
            <a:picLocks noGrp="1" noChangeAspect="1"/>
          </p:cNvPicPr>
          <p:nvPr>
            <p:ph sz="half" idx="2"/>
          </p:nvPr>
        </p:nvPicPr>
        <p:blipFill>
          <a:blip r:embed="rId3"/>
          <a:stretch>
            <a:fillRect/>
          </a:stretch>
        </p:blipFill>
        <p:spPr>
          <a:xfrm>
            <a:off x="6172200" y="2565991"/>
            <a:ext cx="5181600" cy="2870606"/>
          </a:xfrm>
          <a:prstGeom prst="rect">
            <a:avLst/>
          </a:prstGeom>
        </p:spPr>
      </p:pic>
      <p:sp>
        <p:nvSpPr>
          <p:cNvPr id="4" name="Rectangle 3"/>
          <p:cNvSpPr/>
          <p:nvPr/>
        </p:nvSpPr>
        <p:spPr>
          <a:xfrm>
            <a:off x="11353800" y="6361461"/>
            <a:ext cx="457652" cy="307777"/>
          </a:xfrm>
          <a:prstGeom prst="rect">
            <a:avLst/>
          </a:prstGeom>
        </p:spPr>
        <p:txBody>
          <a:bodyPr wrap="none">
            <a:spAutoFit/>
          </a:bodyPr>
          <a:lstStyle/>
          <a:p>
            <a:fld id="{3BC407CE-D7BC-A345-A6B6-E866F0DD0EE7}" type="slidenum">
              <a:rPr lang="en-US" sz="1400"/>
              <a:pPr/>
              <a:t>143</a:t>
            </a:fld>
            <a:endParaRPr lang="en-US" sz="1400" dirty="0"/>
          </a:p>
        </p:txBody>
      </p:sp>
    </p:spTree>
    <p:extLst>
      <p:ext uri="{BB962C8B-B14F-4D97-AF65-F5344CB8AC3E}">
        <p14:creationId xmlns:p14="http://schemas.microsoft.com/office/powerpoint/2010/main" val="1006441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1828800" y="6812279"/>
            <a:ext cx="8534400" cy="45719"/>
          </a:xfrm>
        </p:spPr>
        <p:txBody>
          <a:bodyPr>
            <a:normAutofit fontScale="25000" lnSpcReduction="20000"/>
          </a:bodyPr>
          <a:lstStyle/>
          <a:p>
            <a:endParaRPr lang="en-US" dirty="0"/>
          </a:p>
        </p:txBody>
      </p:sp>
      <p:sp>
        <p:nvSpPr>
          <p:cNvPr id="5" name="Slide Number Placeholder 4"/>
          <p:cNvSpPr>
            <a:spLocks noGrp="1"/>
          </p:cNvSpPr>
          <p:nvPr>
            <p:ph type="sldNum" sz="quarter" idx="4294967295"/>
          </p:nvPr>
        </p:nvSpPr>
        <p:spPr>
          <a:xfrm>
            <a:off x="11404645" y="6447154"/>
            <a:ext cx="601100" cy="365125"/>
          </a:xfrm>
          <a:prstGeom prst="rect">
            <a:avLst/>
          </a:prstGeom>
        </p:spPr>
        <p:txBody>
          <a:bodyPr/>
          <a:lstStyle/>
          <a:p>
            <a:fld id="{81F9385A-9BB9-7945-ACA0-DEEDF4366C26}" type="slidenum">
              <a:rPr lang="en-US" sz="1400" smtClean="0"/>
              <a:pPr/>
              <a:t>144</a:t>
            </a:fld>
            <a:endParaRPr lang="en-US" sz="1400" dirty="0"/>
          </a:p>
        </p:txBody>
      </p:sp>
      <p:pic>
        <p:nvPicPr>
          <p:cNvPr id="6" name="Picture 5" descr="Lourdes University classroom 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784" y="2286000"/>
            <a:ext cx="6048865" cy="3705412"/>
          </a:xfrm>
          <a:prstGeom prst="rect">
            <a:avLst/>
          </a:prstGeom>
        </p:spPr>
      </p:pic>
      <p:sp>
        <p:nvSpPr>
          <p:cNvPr id="7" name="Title 1"/>
          <p:cNvSpPr txBox="1">
            <a:spLocks/>
          </p:cNvSpPr>
          <p:nvPr/>
        </p:nvSpPr>
        <p:spPr>
          <a:xfrm>
            <a:off x="298824" y="672352"/>
            <a:ext cx="7724588" cy="8217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rgbClr val="0070C0"/>
                </a:solidFill>
                <a:latin typeface="+mj-lt"/>
                <a:ea typeface="+mj-ea"/>
                <a:cs typeface="+mj-cs"/>
              </a:defRPr>
            </a:lvl1pPr>
          </a:lstStyle>
          <a:p>
            <a:r>
              <a:rPr lang="en-US" sz="4800" dirty="0"/>
              <a:t>Developing Learning Activities</a:t>
            </a:r>
          </a:p>
        </p:txBody>
      </p:sp>
    </p:spTree>
    <p:extLst>
      <p:ext uri="{BB962C8B-B14F-4D97-AF65-F5344CB8AC3E}">
        <p14:creationId xmlns:p14="http://schemas.microsoft.com/office/powerpoint/2010/main" val="145267827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7101"/>
            <a:ext cx="10972800" cy="5257800"/>
          </a:xfrm>
        </p:spPr>
        <p:txBody>
          <a:bodyPr>
            <a:normAutofit/>
          </a:bodyPr>
          <a:lstStyle/>
          <a:p>
            <a:pPr marL="0" indent="0" algn="ctr">
              <a:spcAft>
                <a:spcPts val="1200"/>
              </a:spcAft>
              <a:buNone/>
            </a:pPr>
            <a:r>
              <a:rPr lang="en-US" sz="2800" b="1" cap="small" dirty="0">
                <a:solidFill>
                  <a:schemeClr val="accent5">
                    <a:lumMod val="50000"/>
                  </a:schemeClr>
                </a:solidFill>
                <a:cs typeface="Palatino"/>
              </a:rPr>
              <a:t>Conflict &amp; Good News</a:t>
            </a:r>
          </a:p>
          <a:p>
            <a:pPr marL="0" indent="0">
              <a:lnSpc>
                <a:spcPct val="100000"/>
              </a:lnSpc>
              <a:spcAft>
                <a:spcPts val="1200"/>
              </a:spcAft>
              <a:buNone/>
            </a:pPr>
            <a:r>
              <a:rPr lang="en-US" sz="2400" dirty="0"/>
              <a:t>One approach to [Western] theatre is that it is constructed on </a:t>
            </a:r>
            <a:r>
              <a:rPr lang="en-US" sz="2400" b="1" dirty="0"/>
              <a:t>conflict</a:t>
            </a:r>
            <a:r>
              <a:rPr lang="en-US" sz="2400" dirty="0"/>
              <a:t>. That is, the behavior of the [main] characters is driven by an attempt to resolve a conflict in which they find themselves. In other words, what causes the action of the play to occur is something that prevents the characters from attaining something they want. Without conflict, there may not be much of a play. That is, if the characters’ every wish is fulfilled, they may be happy, but there may not be much for the audience to witness or to contemplate.</a:t>
            </a:r>
          </a:p>
          <a:p>
            <a:pPr marL="0" indent="0">
              <a:lnSpc>
                <a:spcPct val="100000"/>
              </a:lnSpc>
              <a:spcAft>
                <a:spcPts val="1200"/>
              </a:spcAft>
              <a:buNone/>
            </a:pPr>
            <a:r>
              <a:rPr lang="en-US" sz="2400" dirty="0"/>
              <a:t>The conflict may take many forms: individual v. individual, group v. group, individual v. group, individual/group v. outside forces, etc. </a:t>
            </a:r>
          </a:p>
        </p:txBody>
      </p:sp>
      <p:sp>
        <p:nvSpPr>
          <p:cNvPr id="2" name="Slide Number Placeholder 1"/>
          <p:cNvSpPr>
            <a:spLocks noGrp="1"/>
          </p:cNvSpPr>
          <p:nvPr>
            <p:ph type="sldNum" sz="quarter" idx="4294967295"/>
          </p:nvPr>
        </p:nvSpPr>
        <p:spPr>
          <a:xfrm>
            <a:off x="11366156" y="6489776"/>
            <a:ext cx="716559" cy="365125"/>
          </a:xfrm>
          <a:prstGeom prst="rect">
            <a:avLst/>
          </a:prstGeom>
        </p:spPr>
        <p:txBody>
          <a:bodyPr/>
          <a:lstStyle/>
          <a:p>
            <a:fld id="{81F9385A-9BB9-7945-ACA0-DEEDF4366C26}" type="slidenum">
              <a:rPr lang="en-US" sz="1400" smtClean="0"/>
              <a:pPr/>
              <a:t>145</a:t>
            </a:fld>
            <a:endParaRPr lang="en-US" sz="1400" dirty="0"/>
          </a:p>
        </p:txBody>
      </p:sp>
      <p:sp>
        <p:nvSpPr>
          <p:cNvPr id="6" name="Title 1"/>
          <p:cNvSpPr txBox="1">
            <a:spLocks/>
          </p:cNvSpPr>
          <p:nvPr/>
        </p:nvSpPr>
        <p:spPr>
          <a:xfrm>
            <a:off x="298824" y="518058"/>
            <a:ext cx="7724588" cy="9760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baseline="0">
                <a:solidFill>
                  <a:srgbClr val="0070C0"/>
                </a:solidFill>
                <a:latin typeface="+mj-lt"/>
                <a:ea typeface="+mj-ea"/>
                <a:cs typeface="+mj-cs"/>
              </a:defRPr>
            </a:lvl1pPr>
          </a:lstStyle>
          <a:p>
            <a:pPr>
              <a:lnSpc>
                <a:spcPct val="120000"/>
              </a:lnSpc>
            </a:pPr>
            <a:r>
              <a:rPr lang="en-US" sz="2800" dirty="0"/>
              <a:t>Developing a Learning Activity</a:t>
            </a:r>
          </a:p>
          <a:p>
            <a:pPr>
              <a:lnSpc>
                <a:spcPct val="120000"/>
              </a:lnSpc>
            </a:pPr>
            <a:r>
              <a:rPr lang="en-US" sz="2800" dirty="0"/>
              <a:t>Example 1 - Theatre</a:t>
            </a:r>
          </a:p>
        </p:txBody>
      </p:sp>
    </p:spTree>
    <p:extLst>
      <p:ext uri="{BB962C8B-B14F-4D97-AF65-F5344CB8AC3E}">
        <p14:creationId xmlns:p14="http://schemas.microsoft.com/office/powerpoint/2010/main" val="299416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2937"/>
            <a:ext cx="10972800" cy="5257800"/>
          </a:xfrm>
        </p:spPr>
        <p:txBody>
          <a:bodyPr>
            <a:normAutofit/>
          </a:bodyPr>
          <a:lstStyle/>
          <a:p>
            <a:pPr marL="0" indent="0" algn="ctr">
              <a:spcAft>
                <a:spcPts val="1200"/>
              </a:spcAft>
              <a:buNone/>
            </a:pPr>
            <a:r>
              <a:rPr lang="en-US" sz="2800" b="1" cap="small" dirty="0">
                <a:solidFill>
                  <a:schemeClr val="accent5">
                    <a:lumMod val="50000"/>
                  </a:schemeClr>
                </a:solidFill>
                <a:cs typeface="Palatino"/>
              </a:rPr>
              <a:t>Conflict &amp; Good News</a:t>
            </a:r>
            <a:endParaRPr lang="en-US" sz="2800" dirty="0">
              <a:solidFill>
                <a:schemeClr val="accent5">
                  <a:lumMod val="50000"/>
                </a:schemeClr>
              </a:solidFill>
              <a:cs typeface="Palatino"/>
            </a:endParaRPr>
          </a:p>
          <a:p>
            <a:pPr marL="0" indent="0">
              <a:lnSpc>
                <a:spcPct val="100000"/>
              </a:lnSpc>
              <a:spcAft>
                <a:spcPts val="1200"/>
              </a:spcAft>
              <a:buNone/>
            </a:pPr>
            <a:r>
              <a:rPr lang="en-US" sz="2000" dirty="0"/>
              <a:t>Dramatists have approached this in many ways, but consider a few examples.</a:t>
            </a:r>
          </a:p>
          <a:p>
            <a:pPr>
              <a:lnSpc>
                <a:spcPct val="100000"/>
              </a:lnSpc>
              <a:spcAft>
                <a:spcPts val="1200"/>
              </a:spcAft>
            </a:pPr>
            <a:r>
              <a:rPr lang="en-US" sz="2000" dirty="0"/>
              <a:t>Two sons of a king fight on opposing sides of a war and kill each other in battle. The king declares that the son who fought for the winning city-state will receive a state burial. The son who fought for the opponents will be left to the elements, an ignoble fate. Their sister decides to bury her disgraced brother to follow the directives of the gods. (Sophocles, </a:t>
            </a:r>
            <a:r>
              <a:rPr lang="en-US" sz="2000" i="1" dirty="0"/>
              <a:t>Antigone)</a:t>
            </a:r>
          </a:p>
          <a:p>
            <a:pPr>
              <a:lnSpc>
                <a:spcPct val="100000"/>
              </a:lnSpc>
              <a:spcAft>
                <a:spcPts val="1200"/>
              </a:spcAft>
            </a:pPr>
            <a:r>
              <a:rPr lang="en-US" sz="2000" dirty="0"/>
              <a:t>Two young people meet and fall in love. They would like to get married, but their families, currently involved in a feud that is roiling their town, would never accept this. (William Shakespeare, </a:t>
            </a:r>
            <a:r>
              <a:rPr lang="en-US" sz="2000" i="1" dirty="0"/>
              <a:t>Romeo and Juliet</a:t>
            </a:r>
            <a:r>
              <a:rPr lang="en-US" sz="2000" dirty="0"/>
              <a:t>)</a:t>
            </a:r>
          </a:p>
          <a:p>
            <a:pPr>
              <a:lnSpc>
                <a:spcPct val="100000"/>
              </a:lnSpc>
              <a:spcAft>
                <a:spcPts val="1200"/>
              </a:spcAft>
            </a:pPr>
            <a:r>
              <a:rPr lang="en-US" sz="2000" dirty="0"/>
              <a:t>A man takes in his friend after his wife informs him that she wants a divorce. Although their friendship is strong, they find themselves constantly at odds over cleanliness, food, dating and schedules. (Neil Simon, </a:t>
            </a:r>
            <a:r>
              <a:rPr lang="en-US" sz="2000" i="1" dirty="0"/>
              <a:t>The Odd Couple)</a:t>
            </a:r>
            <a:endParaRPr lang="en-US" sz="2000" dirty="0"/>
          </a:p>
          <a:p>
            <a:pPr>
              <a:spcAft>
                <a:spcPts val="1200"/>
              </a:spcAft>
            </a:pPr>
            <a:endParaRPr lang="en-US" sz="2000" dirty="0">
              <a:solidFill>
                <a:schemeClr val="accent5">
                  <a:lumMod val="50000"/>
                </a:schemeClr>
              </a:solidFill>
            </a:endParaRPr>
          </a:p>
        </p:txBody>
      </p:sp>
      <p:sp>
        <p:nvSpPr>
          <p:cNvPr id="4" name="Title 3"/>
          <p:cNvSpPr>
            <a:spLocks noGrp="1"/>
          </p:cNvSpPr>
          <p:nvPr>
            <p:ph type="title"/>
          </p:nvPr>
        </p:nvSpPr>
        <p:spPr>
          <a:xfrm>
            <a:off x="838200" y="365125"/>
            <a:ext cx="6736976" cy="1325563"/>
          </a:xfrm>
        </p:spPr>
        <p:txBody>
          <a:bodyPr/>
          <a:lstStyle/>
          <a:p>
            <a:pPr algn="ctr">
              <a:lnSpc>
                <a:spcPct val="100000"/>
              </a:lnSpc>
            </a:pPr>
            <a:r>
              <a:rPr lang="en-US" dirty="0"/>
              <a:t>Developing a Learning Activity</a:t>
            </a:r>
            <a:br>
              <a:rPr lang="en-US" dirty="0"/>
            </a:br>
            <a:r>
              <a:rPr lang="en-US" dirty="0"/>
              <a:t>Example 1 - Theatre</a:t>
            </a:r>
          </a:p>
        </p:txBody>
      </p:sp>
      <p:sp>
        <p:nvSpPr>
          <p:cNvPr id="2" name="Slide Number Placeholder 1"/>
          <p:cNvSpPr>
            <a:spLocks noGrp="1"/>
          </p:cNvSpPr>
          <p:nvPr>
            <p:ph type="sldNum" sz="quarter" idx="4294967295"/>
          </p:nvPr>
        </p:nvSpPr>
        <p:spPr>
          <a:xfrm>
            <a:off x="11582399" y="6492875"/>
            <a:ext cx="549787" cy="365125"/>
          </a:xfrm>
          <a:prstGeom prst="rect">
            <a:avLst/>
          </a:prstGeom>
        </p:spPr>
        <p:txBody>
          <a:bodyPr/>
          <a:lstStyle/>
          <a:p>
            <a:fld id="{81F9385A-9BB9-7945-ACA0-DEEDF4366C26}" type="slidenum">
              <a:rPr lang="en-US" sz="1400" smtClean="0"/>
              <a:pPr/>
              <a:t>146</a:t>
            </a:fld>
            <a:endParaRPr lang="en-US" sz="1400" dirty="0"/>
          </a:p>
        </p:txBody>
      </p:sp>
    </p:spTree>
    <p:extLst>
      <p:ext uri="{BB962C8B-B14F-4D97-AF65-F5344CB8AC3E}">
        <p14:creationId xmlns:p14="http://schemas.microsoft.com/office/powerpoint/2010/main" val="4236681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3" end="3"/>
                                            </p:txEl>
                                          </p:spTgt>
                                        </p:tgtEl>
                                      </p:cBhvr>
                                    </p:animEffect>
                                  </p:childTnLst>
                                </p:cTn>
                              </p:par>
                            </p:childTnLst>
                          </p:cTn>
                        </p:par>
                        <p:par>
                          <p:cTn id="22" fill="hold">
                            <p:stCondLst>
                              <p:cond delay="6000"/>
                            </p:stCondLst>
                            <p:childTnLst>
                              <p:par>
                                <p:cTn id="23" presetID="55"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04331"/>
            <a:ext cx="10972800" cy="5257800"/>
          </a:xfrm>
        </p:spPr>
        <p:txBody>
          <a:bodyPr>
            <a:normAutofit/>
          </a:bodyPr>
          <a:lstStyle/>
          <a:p>
            <a:pPr marL="0" indent="0" algn="ctr">
              <a:spcAft>
                <a:spcPts val="1200"/>
              </a:spcAft>
              <a:buNone/>
            </a:pPr>
            <a:r>
              <a:rPr lang="en-US" sz="2800" b="1" cap="small" dirty="0">
                <a:solidFill>
                  <a:schemeClr val="accent5">
                    <a:lumMod val="50000"/>
                  </a:schemeClr>
                </a:solidFill>
                <a:cs typeface="Palatino"/>
              </a:rPr>
              <a:t>Conflict &amp; Good News</a:t>
            </a:r>
            <a:endParaRPr lang="en-US" sz="2800" dirty="0">
              <a:solidFill>
                <a:schemeClr val="accent5">
                  <a:lumMod val="50000"/>
                </a:schemeClr>
              </a:solidFill>
              <a:cs typeface="Palatino"/>
            </a:endParaRPr>
          </a:p>
          <a:p>
            <a:pPr marL="0" indent="0">
              <a:lnSpc>
                <a:spcPct val="100000"/>
              </a:lnSpc>
              <a:spcAft>
                <a:spcPts val="1200"/>
              </a:spcAft>
              <a:buNone/>
            </a:pPr>
            <a:r>
              <a:rPr lang="en-US" sz="2400" dirty="0"/>
              <a:t>While students often find this notion of conflict driving a play relatively easy to grasp, they also frequently find it difficult to find ways of embodying this on the stage in ways that don’t simply devolve into shouting matches, aggressive gestures or stony silences.</a:t>
            </a:r>
          </a:p>
          <a:p>
            <a:pPr marL="0" indent="0">
              <a:lnSpc>
                <a:spcPct val="100000"/>
              </a:lnSpc>
              <a:spcAft>
                <a:spcPts val="1200"/>
              </a:spcAft>
              <a:buNone/>
            </a:pPr>
            <a:r>
              <a:rPr lang="en-US" sz="2400" dirty="0"/>
              <a:t>The difficulty, I think, lies in a misperception: that because conflict is the central element in the encounter, it is the element that should be </a:t>
            </a:r>
            <a:r>
              <a:rPr lang="en-US" sz="2400" i="1" dirty="0"/>
              <a:t>played</a:t>
            </a:r>
            <a:r>
              <a:rPr lang="en-US" sz="2400" dirty="0"/>
              <a:t>. </a:t>
            </a:r>
          </a:p>
        </p:txBody>
      </p:sp>
      <p:sp>
        <p:nvSpPr>
          <p:cNvPr id="2" name="Slide Number Placeholder 1"/>
          <p:cNvSpPr>
            <a:spLocks noGrp="1"/>
          </p:cNvSpPr>
          <p:nvPr>
            <p:ph type="sldNum" sz="quarter" idx="4294967295"/>
          </p:nvPr>
        </p:nvSpPr>
        <p:spPr>
          <a:xfrm>
            <a:off x="11582399" y="6492875"/>
            <a:ext cx="485643" cy="365125"/>
          </a:xfrm>
          <a:prstGeom prst="rect">
            <a:avLst/>
          </a:prstGeom>
        </p:spPr>
        <p:txBody>
          <a:bodyPr/>
          <a:lstStyle/>
          <a:p>
            <a:fld id="{81F9385A-9BB9-7945-ACA0-DEEDF4366C26}" type="slidenum">
              <a:rPr lang="en-US" sz="1400" smtClean="0"/>
              <a:pPr/>
              <a:t>147</a:t>
            </a:fld>
            <a:endParaRPr lang="en-US" sz="1400" dirty="0"/>
          </a:p>
        </p:txBody>
      </p:sp>
      <p:sp>
        <p:nvSpPr>
          <p:cNvPr id="7" name="Title 3"/>
          <p:cNvSpPr>
            <a:spLocks noGrp="1"/>
          </p:cNvSpPr>
          <p:nvPr>
            <p:ph type="title"/>
          </p:nvPr>
        </p:nvSpPr>
        <p:spPr>
          <a:xfrm>
            <a:off x="764988" y="347374"/>
            <a:ext cx="6662271" cy="1325563"/>
          </a:xfrm>
        </p:spPr>
        <p:txBody>
          <a:bodyPr>
            <a:normAutofit fontScale="90000"/>
          </a:bodyPr>
          <a:lstStyle/>
          <a:p>
            <a:pPr algn="ctr">
              <a:lnSpc>
                <a:spcPct val="100000"/>
              </a:lnSpc>
            </a:pP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456360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270275323"/>
              </p:ext>
            </p:extLst>
          </p:nvPr>
        </p:nvGraphicFramePr>
        <p:xfrm>
          <a:off x="609601" y="1672937"/>
          <a:ext cx="10615681" cy="4834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294967295"/>
          </p:nvPr>
        </p:nvSpPr>
        <p:spPr>
          <a:xfrm>
            <a:off x="11391813" y="6486695"/>
            <a:ext cx="678073" cy="365125"/>
          </a:xfrm>
          <a:prstGeom prst="rect">
            <a:avLst/>
          </a:prstGeom>
        </p:spPr>
        <p:txBody>
          <a:bodyPr/>
          <a:lstStyle/>
          <a:p>
            <a:fld id="{81F9385A-9BB9-7945-ACA0-DEEDF4366C26}" type="slidenum">
              <a:rPr lang="en-US" sz="1400" smtClean="0"/>
              <a:pPr/>
              <a:t>148</a:t>
            </a:fld>
            <a:endParaRPr lang="en-US" sz="1400" dirty="0"/>
          </a:p>
        </p:txBody>
      </p:sp>
      <p:sp>
        <p:nvSpPr>
          <p:cNvPr id="7"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3486744932"/>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13109"/>
            <a:ext cx="10972800" cy="4939550"/>
          </a:xfrm>
        </p:spPr>
        <p:txBody>
          <a:bodyPr>
            <a:normAutofit/>
          </a:bodyPr>
          <a:lstStyle/>
          <a:p>
            <a:pPr marL="0" indent="0" algn="ctr">
              <a:spcAft>
                <a:spcPts val="1200"/>
              </a:spcAft>
              <a:buNone/>
            </a:pPr>
            <a:r>
              <a:rPr lang="en-US" sz="2800" b="1" cap="small" dirty="0">
                <a:solidFill>
                  <a:schemeClr val="accent5">
                    <a:lumMod val="50000"/>
                  </a:schemeClr>
                </a:solidFill>
                <a:cs typeface="Palatino"/>
              </a:rPr>
              <a:t>Conflict &amp; Good News</a:t>
            </a:r>
            <a:endParaRPr lang="en-US" sz="2800" dirty="0">
              <a:solidFill>
                <a:schemeClr val="accent5">
                  <a:lumMod val="50000"/>
                </a:schemeClr>
              </a:solidFill>
              <a:cs typeface="Palatino"/>
            </a:endParaRPr>
          </a:p>
          <a:p>
            <a:pPr marL="0" indent="0">
              <a:lnSpc>
                <a:spcPct val="100000"/>
              </a:lnSpc>
              <a:spcAft>
                <a:spcPts val="1200"/>
              </a:spcAft>
              <a:buNone/>
            </a:pPr>
            <a:r>
              <a:rPr lang="en-US" sz="2400" dirty="0"/>
              <a:t>However, if you look at the situations described, the characters do not want to be in conflict; they are pursuing what are in their minds positive goals, which are somehow opposed by others, who have their own positive goals. </a:t>
            </a:r>
          </a:p>
          <a:p>
            <a:pPr marL="0" indent="0">
              <a:lnSpc>
                <a:spcPct val="100000"/>
              </a:lnSpc>
              <a:spcAft>
                <a:spcPts val="1200"/>
              </a:spcAft>
              <a:buNone/>
            </a:pPr>
            <a:r>
              <a:rPr lang="en-US" sz="2400" dirty="0"/>
              <a:t>The key is to help the students learn that by pursuing the characters’ positive goals as strongly as possible, the conflict will inevitably arise. However, it will play out in a way that is much more theatrically engaging because it is rooted in a desire to deliver “good news” to the other(s).</a:t>
            </a:r>
          </a:p>
        </p:txBody>
      </p:sp>
      <p:sp>
        <p:nvSpPr>
          <p:cNvPr id="2" name="Slide Number Placeholder 1"/>
          <p:cNvSpPr>
            <a:spLocks noGrp="1"/>
          </p:cNvSpPr>
          <p:nvPr>
            <p:ph type="sldNum" sz="quarter" idx="4294967295"/>
          </p:nvPr>
        </p:nvSpPr>
        <p:spPr>
          <a:xfrm>
            <a:off x="11582399" y="6486695"/>
            <a:ext cx="485643" cy="365125"/>
          </a:xfrm>
          <a:prstGeom prst="rect">
            <a:avLst/>
          </a:prstGeom>
        </p:spPr>
        <p:txBody>
          <a:bodyPr/>
          <a:lstStyle/>
          <a:p>
            <a:fld id="{81F9385A-9BB9-7945-ACA0-DEEDF4366C26}" type="slidenum">
              <a:rPr lang="en-US" sz="1400" smtClean="0"/>
              <a:pPr/>
              <a:t>149</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1652784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Beginnings of a new life (1205)</a:t>
            </a:r>
          </a:p>
        </p:txBody>
      </p:sp>
      <p:sp>
        <p:nvSpPr>
          <p:cNvPr id="3" name="Content Placeholder 2"/>
          <p:cNvSpPr>
            <a:spLocks noGrp="1"/>
          </p:cNvSpPr>
          <p:nvPr>
            <p:ph sz="half" idx="1"/>
          </p:nvPr>
        </p:nvSpPr>
        <p:spPr/>
        <p:txBody>
          <a:bodyPr/>
          <a:lstStyle/>
          <a:p>
            <a:pPr marL="457200" lvl="0" indent="-457200">
              <a:lnSpc>
                <a:spcPct val="100000"/>
              </a:lnSpc>
              <a:defRPr sz="1800">
                <a:solidFill>
                  <a:srgbClr val="000000"/>
                </a:solidFill>
              </a:defRPr>
            </a:pPr>
            <a:r>
              <a:rPr lang="en-US" sz="2400" dirty="0">
                <a:solidFill>
                  <a:srgbClr val="404040"/>
                </a:solidFill>
              </a:rPr>
              <a:t>On way back to Assisi he stops at </a:t>
            </a:r>
            <a:r>
              <a:rPr lang="en-US" sz="2400" dirty="0">
                <a:solidFill>
                  <a:srgbClr val="404040"/>
                </a:solidFill>
                <a:hlinkClick r:id="rId3"/>
              </a:rPr>
              <a:t>San </a:t>
            </a:r>
            <a:r>
              <a:rPr lang="en-US" sz="2400" dirty="0" err="1">
                <a:solidFill>
                  <a:srgbClr val="404040"/>
                </a:solidFill>
                <a:hlinkClick r:id="rId3"/>
              </a:rPr>
              <a:t>Damiano</a:t>
            </a:r>
            <a:r>
              <a:rPr lang="en-US" sz="2400" dirty="0">
                <a:solidFill>
                  <a:srgbClr val="404040"/>
                </a:solidFill>
                <a:hlinkClick r:id="rId3"/>
              </a:rPr>
              <a:t> </a:t>
            </a:r>
            <a:r>
              <a:rPr lang="en-US" sz="2400" dirty="0">
                <a:solidFill>
                  <a:srgbClr val="404040"/>
                </a:solidFill>
              </a:rPr>
              <a:t>church, a run-down church outside of Assisi.</a:t>
            </a:r>
          </a:p>
          <a:p>
            <a:pPr marL="457200" lvl="0" indent="-457200">
              <a:lnSpc>
                <a:spcPct val="100000"/>
              </a:lnSpc>
              <a:defRPr sz="1800">
                <a:solidFill>
                  <a:srgbClr val="000000"/>
                </a:solidFill>
              </a:defRPr>
            </a:pPr>
            <a:r>
              <a:rPr lang="en-US" sz="2400" dirty="0">
                <a:solidFill>
                  <a:srgbClr val="404040"/>
                </a:solidFill>
              </a:rPr>
              <a:t>Francis spends the night there and leaves the money from the sale of his horse and armor on one of </a:t>
            </a:r>
            <a:r>
              <a:rPr lang="en-US" sz="2400" dirty="0" smtClean="0">
                <a:solidFill>
                  <a:srgbClr val="404040"/>
                </a:solidFill>
              </a:rPr>
              <a:t>the windows </a:t>
            </a:r>
            <a:r>
              <a:rPr lang="en-US" sz="2400" dirty="0">
                <a:solidFill>
                  <a:srgbClr val="404040"/>
                </a:solidFill>
              </a:rPr>
              <a:t>of the church.</a:t>
            </a:r>
          </a:p>
          <a:p>
            <a:pPr marL="457200" lvl="0" indent="-457200">
              <a:lnSpc>
                <a:spcPct val="100000"/>
              </a:lnSpc>
              <a:defRPr sz="1800">
                <a:solidFill>
                  <a:srgbClr val="000000"/>
                </a:solidFill>
              </a:defRPr>
            </a:pPr>
            <a:r>
              <a:rPr lang="en-US" sz="2400" dirty="0">
                <a:solidFill>
                  <a:srgbClr val="404040"/>
                </a:solidFill>
              </a:rPr>
              <a:t>Continues to withdraw from life in Assisi.  Begins to engage in frequent </a:t>
            </a:r>
            <a:r>
              <a:rPr lang="en-US" sz="2400" dirty="0">
                <a:solidFill>
                  <a:srgbClr val="404040"/>
                </a:solidFill>
                <a:hlinkClick r:id="rId4"/>
              </a:rPr>
              <a:t>almsgiving</a:t>
            </a:r>
            <a:r>
              <a:rPr lang="en-US" sz="2400" dirty="0">
                <a:solidFill>
                  <a:srgbClr val="404040"/>
                </a:solidFill>
              </a:rPr>
              <a:t>.</a:t>
            </a:r>
          </a:p>
          <a:p>
            <a:endParaRPr lang="en-US" dirty="0"/>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288937"/>
            <a:ext cx="5181600" cy="3424713"/>
          </a:xfrm>
        </p:spPr>
      </p:pic>
      <p:sp>
        <p:nvSpPr>
          <p:cNvPr id="4" name="TextBox 3"/>
          <p:cNvSpPr txBox="1"/>
          <p:nvPr/>
        </p:nvSpPr>
        <p:spPr>
          <a:xfrm>
            <a:off x="11754556" y="6488668"/>
            <a:ext cx="366657" cy="307777"/>
          </a:xfrm>
          <a:prstGeom prst="rect">
            <a:avLst/>
          </a:prstGeom>
          <a:noFill/>
        </p:spPr>
        <p:txBody>
          <a:bodyPr wrap="none" rtlCol="0">
            <a:spAutoFit/>
          </a:bodyPr>
          <a:lstStyle/>
          <a:p>
            <a:fld id="{F313166E-96D6-0341-83B0-5D8D1FF8A421}" type="slidenum">
              <a:rPr lang="en-US" sz="1400" smtClean="0"/>
              <a:t>15</a:t>
            </a:fld>
            <a:endParaRPr lang="en-US" sz="1400" dirty="0"/>
          </a:p>
        </p:txBody>
      </p:sp>
    </p:spTree>
    <p:extLst>
      <p:ext uri="{BB962C8B-B14F-4D97-AF65-F5344CB8AC3E}">
        <p14:creationId xmlns:p14="http://schemas.microsoft.com/office/powerpoint/2010/main" val="430677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481614" y="6437075"/>
            <a:ext cx="511301" cy="365125"/>
          </a:xfrm>
          <a:prstGeom prst="rect">
            <a:avLst/>
          </a:prstGeom>
        </p:spPr>
        <p:txBody>
          <a:bodyPr/>
          <a:lstStyle/>
          <a:p>
            <a:fld id="{81F9385A-9BB9-7945-ACA0-DEEDF4366C26}" type="slidenum">
              <a:rPr lang="en-US" sz="1400" smtClean="0"/>
              <a:pPr/>
              <a:t>150</a:t>
            </a:fld>
            <a:endParaRPr lang="en-US" sz="1400" dirty="0"/>
          </a:p>
        </p:txBody>
      </p:sp>
      <p:graphicFrame>
        <p:nvGraphicFramePr>
          <p:cNvPr id="7" name="Diagram 6"/>
          <p:cNvGraphicFramePr/>
          <p:nvPr>
            <p:extLst>
              <p:ext uri="{D42A27DB-BD31-4B8C-83A1-F6EECF244321}">
                <p14:modId xmlns:p14="http://schemas.microsoft.com/office/powerpoint/2010/main" val="3705096783"/>
              </p:ext>
            </p:extLst>
          </p:nvPr>
        </p:nvGraphicFramePr>
        <p:xfrm>
          <a:off x="1554007" y="1275835"/>
          <a:ext cx="4968525" cy="2897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7522470" y="2280102"/>
            <a:ext cx="2430259" cy="1039356"/>
          </a:xfrm>
          <a:prstGeom prst="diamond">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a:t>Goal A</a:t>
            </a:r>
          </a:p>
        </p:txBody>
      </p:sp>
      <p:sp>
        <p:nvSpPr>
          <p:cNvPr id="12" name="TextBox 11"/>
          <p:cNvSpPr txBox="1"/>
          <p:nvPr/>
        </p:nvSpPr>
        <p:spPr>
          <a:xfrm>
            <a:off x="7123571" y="5092928"/>
            <a:ext cx="2435633" cy="103935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800" dirty="0"/>
              <a:t>Goal B</a:t>
            </a:r>
          </a:p>
        </p:txBody>
      </p:sp>
      <p:sp>
        <p:nvSpPr>
          <p:cNvPr id="15" name="Quad Arrow 14"/>
          <p:cNvSpPr/>
          <p:nvPr/>
        </p:nvSpPr>
        <p:spPr>
          <a:xfrm>
            <a:off x="5507409" y="3496312"/>
            <a:ext cx="1621536" cy="1216152"/>
          </a:xfrm>
          <a:prstGeom prst="quadArrow">
            <a:avLst/>
          </a:prstGeom>
          <a:solidFill>
            <a:schemeClr val="accent2">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solidFill>
              </a:ln>
              <a:solidFill>
                <a:schemeClr val="accent6"/>
              </a:solidFill>
            </a:endParaRPr>
          </a:p>
        </p:txBody>
      </p:sp>
      <p:sp>
        <p:nvSpPr>
          <p:cNvPr id="13" name="Shape 12"/>
          <p:cNvSpPr/>
          <p:nvPr/>
        </p:nvSpPr>
        <p:spPr>
          <a:xfrm rot="20793655">
            <a:off x="2407916" y="4444721"/>
            <a:ext cx="2501589" cy="1744547"/>
          </a:xfrm>
          <a:prstGeom prst="swooshArrow">
            <a:avLst>
              <a:gd name="adj1" fmla="val 16310"/>
              <a:gd name="adj2" fmla="val 31370"/>
            </a:avLst>
          </a:prstGeom>
          <a:solidFill>
            <a:schemeClr val="accent2">
              <a:lumMod val="60000"/>
              <a:lumOff val="40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TextBox 9"/>
          <p:cNvSpPr txBox="1"/>
          <p:nvPr/>
        </p:nvSpPr>
        <p:spPr>
          <a:xfrm>
            <a:off x="467100" y="5169020"/>
            <a:ext cx="1985168" cy="646331"/>
          </a:xfrm>
          <a:prstGeom prst="rect">
            <a:avLst/>
          </a:prstGeom>
          <a:noFill/>
        </p:spPr>
        <p:txBody>
          <a:bodyPr wrap="square" rtlCol="0">
            <a:spAutoFit/>
          </a:bodyPr>
          <a:lstStyle/>
          <a:p>
            <a:r>
              <a:rPr lang="en-US" dirty="0"/>
              <a:t>Character/Group/Force A</a:t>
            </a:r>
          </a:p>
        </p:txBody>
      </p:sp>
      <p:sp>
        <p:nvSpPr>
          <p:cNvPr id="14"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897132913"/>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808" y="1942123"/>
            <a:ext cx="10972800" cy="4939550"/>
          </a:xfrm>
        </p:spPr>
        <p:txBody>
          <a:bodyPr>
            <a:normAutofit/>
          </a:bodyPr>
          <a:lstStyle/>
          <a:p>
            <a:pPr marL="0" indent="0" algn="ctr">
              <a:spcAft>
                <a:spcPts val="1200"/>
              </a:spcAft>
              <a:buNone/>
            </a:pPr>
            <a:r>
              <a:rPr lang="en-US" sz="2800" b="1" cap="small" dirty="0">
                <a:solidFill>
                  <a:schemeClr val="accent5">
                    <a:lumMod val="50000"/>
                  </a:schemeClr>
                </a:solidFill>
                <a:cs typeface="Palatino"/>
              </a:rPr>
              <a:t>Conflict &amp; Good News</a:t>
            </a:r>
            <a:endParaRPr lang="en-US" sz="2800" dirty="0">
              <a:solidFill>
                <a:schemeClr val="accent5">
                  <a:lumMod val="50000"/>
                </a:schemeClr>
              </a:solidFill>
              <a:cs typeface="Palatino"/>
            </a:endParaRPr>
          </a:p>
          <a:p>
            <a:pPr marL="0" indent="0">
              <a:lnSpc>
                <a:spcPct val="100000"/>
              </a:lnSpc>
              <a:spcAft>
                <a:spcPts val="1200"/>
              </a:spcAft>
              <a:buNone/>
            </a:pPr>
            <a:r>
              <a:rPr lang="en-US" sz="2400" dirty="0"/>
              <a:t>The following exercise is structured primarily for an acting class, in which students must learn how to convey the elements of “good news” through specific bodily and vocal choices. However, it could also be utilized in other classes devoted to directing, textual analysis or a general introduction to theatre. </a:t>
            </a:r>
          </a:p>
          <a:p>
            <a:pPr marL="0" indent="0">
              <a:lnSpc>
                <a:spcPct val="100000"/>
              </a:lnSpc>
              <a:spcAft>
                <a:spcPts val="1200"/>
              </a:spcAft>
              <a:buNone/>
            </a:pPr>
            <a:r>
              <a:rPr lang="en-US" sz="1800" dirty="0"/>
              <a:t>[The specific scene utilized is for the purposes of example. The actual material would be scenes chosen for study for the particular course.]</a:t>
            </a:r>
          </a:p>
        </p:txBody>
      </p:sp>
      <p:sp>
        <p:nvSpPr>
          <p:cNvPr id="2" name="Slide Number Placeholder 1"/>
          <p:cNvSpPr>
            <a:spLocks noGrp="1"/>
          </p:cNvSpPr>
          <p:nvPr>
            <p:ph type="sldNum" sz="quarter" idx="4294967295"/>
          </p:nvPr>
        </p:nvSpPr>
        <p:spPr>
          <a:xfrm>
            <a:off x="11528608" y="6401482"/>
            <a:ext cx="588272" cy="365125"/>
          </a:xfrm>
          <a:prstGeom prst="rect">
            <a:avLst/>
          </a:prstGeom>
        </p:spPr>
        <p:txBody>
          <a:bodyPr/>
          <a:lstStyle/>
          <a:p>
            <a:fld id="{81F9385A-9BB9-7945-ACA0-DEEDF4366C26}" type="slidenum">
              <a:rPr lang="en-US" sz="1400" smtClean="0"/>
              <a:pPr/>
              <a:t>151</a:t>
            </a:fld>
            <a:endParaRPr lang="en-US" sz="1400" dirty="0"/>
          </a:p>
        </p:txBody>
      </p:sp>
      <p:sp>
        <p:nvSpPr>
          <p:cNvPr id="6" name="Title 3"/>
          <p:cNvSpPr>
            <a:spLocks noGrp="1"/>
          </p:cNvSpPr>
          <p:nvPr>
            <p:ph type="title"/>
          </p:nvPr>
        </p:nvSpPr>
        <p:spPr>
          <a:xfrm>
            <a:off x="764988" y="408785"/>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2108547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808" y="2785929"/>
            <a:ext cx="10972800" cy="1652948"/>
          </a:xfrm>
        </p:spPr>
        <p:txBody>
          <a:bodyPr>
            <a:normAutofit/>
          </a:bodyPr>
          <a:lstStyle/>
          <a:p>
            <a:pPr marL="0" indent="0">
              <a:lnSpc>
                <a:spcPct val="100000"/>
              </a:lnSpc>
              <a:spcAft>
                <a:spcPts val="1200"/>
              </a:spcAft>
              <a:buNone/>
            </a:pPr>
            <a:r>
              <a:rPr lang="en-US" sz="2400" dirty="0">
                <a:cs typeface="Palatino"/>
              </a:rPr>
              <a:t>Prepare the short scene from </a:t>
            </a:r>
            <a:r>
              <a:rPr lang="en-US" sz="2400" i="1" dirty="0">
                <a:cs typeface="Palatino"/>
              </a:rPr>
              <a:t>Death of a Salesman</a:t>
            </a:r>
            <a:r>
              <a:rPr lang="en-US" sz="2400" dirty="0">
                <a:cs typeface="Palatino"/>
              </a:rPr>
              <a:t> by Arthur Miller [near the end of Act 2, beginning with with Willy planting and ending with Willy’s line, “That boy—that boy is going to be something.”]</a:t>
            </a:r>
            <a:endParaRPr lang="en-US" sz="2400" dirty="0"/>
          </a:p>
        </p:txBody>
      </p:sp>
      <p:sp>
        <p:nvSpPr>
          <p:cNvPr id="2" name="Slide Number Placeholder 1"/>
          <p:cNvSpPr>
            <a:spLocks noGrp="1"/>
          </p:cNvSpPr>
          <p:nvPr>
            <p:ph type="sldNum" sz="quarter" idx="4294967295"/>
          </p:nvPr>
        </p:nvSpPr>
        <p:spPr>
          <a:xfrm>
            <a:off x="11528608" y="6492875"/>
            <a:ext cx="601101" cy="365125"/>
          </a:xfrm>
          <a:prstGeom prst="rect">
            <a:avLst/>
          </a:prstGeom>
        </p:spPr>
        <p:txBody>
          <a:bodyPr/>
          <a:lstStyle/>
          <a:p>
            <a:fld id="{81F9385A-9BB9-7945-ACA0-DEEDF4366C26}" type="slidenum">
              <a:rPr lang="en-US" sz="1400" smtClean="0"/>
              <a:pPr/>
              <a:t>152</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949253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226136" y="1992510"/>
            <a:ext cx="5386917" cy="415898"/>
          </a:xfrm>
        </p:spPr>
        <p:txBody>
          <a:bodyPr>
            <a:normAutofit lnSpcReduction="10000"/>
          </a:bodyPr>
          <a:lstStyle/>
          <a:p>
            <a:r>
              <a:rPr lang="en-US" dirty="0"/>
              <a:t>Stage Directions</a:t>
            </a:r>
          </a:p>
        </p:txBody>
      </p:sp>
      <p:sp>
        <p:nvSpPr>
          <p:cNvPr id="3" name="Content Placeholder 2"/>
          <p:cNvSpPr>
            <a:spLocks noGrp="1"/>
          </p:cNvSpPr>
          <p:nvPr>
            <p:ph sz="half" idx="2"/>
          </p:nvPr>
        </p:nvSpPr>
        <p:spPr>
          <a:xfrm>
            <a:off x="1226136" y="2554698"/>
            <a:ext cx="5386917" cy="3749372"/>
          </a:xfrm>
        </p:spPr>
        <p:txBody>
          <a:bodyPr>
            <a:normAutofit fontScale="25000" lnSpcReduction="20000"/>
          </a:bodyPr>
          <a:lstStyle/>
          <a:p>
            <a:pPr marL="0" indent="0">
              <a:spcAft>
                <a:spcPts val="1200"/>
              </a:spcAft>
              <a:buNone/>
            </a:pPr>
            <a:r>
              <a:rPr lang="en-US" sz="5600" dirty="0"/>
              <a:t>Seething with hurt</a:t>
            </a:r>
          </a:p>
          <a:p>
            <a:pPr marL="0" indent="0">
              <a:spcAft>
                <a:spcPts val="1200"/>
              </a:spcAft>
              <a:buNone/>
            </a:pPr>
            <a:r>
              <a:rPr lang="en-US" sz="5600" dirty="0"/>
              <a:t>Erupting fiercely</a:t>
            </a:r>
          </a:p>
          <a:p>
            <a:pPr marL="0" indent="0">
              <a:spcAft>
                <a:spcPts val="1200"/>
              </a:spcAft>
              <a:buNone/>
            </a:pPr>
            <a:r>
              <a:rPr lang="en-US" sz="5600" dirty="0"/>
              <a:t>Turns sharply</a:t>
            </a:r>
          </a:p>
          <a:p>
            <a:pPr marL="0" indent="0">
              <a:spcAft>
                <a:spcPts val="1200"/>
              </a:spcAft>
              <a:buNone/>
            </a:pPr>
            <a:r>
              <a:rPr lang="en-US" sz="5600" dirty="0"/>
              <a:t>With full accusation</a:t>
            </a:r>
          </a:p>
          <a:p>
            <a:pPr marL="0" indent="0">
              <a:spcAft>
                <a:spcPts val="1200"/>
              </a:spcAft>
              <a:buNone/>
            </a:pPr>
            <a:r>
              <a:rPr lang="en-US" sz="5600" dirty="0"/>
              <a:t>Whips the rubber tube out</a:t>
            </a:r>
          </a:p>
          <a:p>
            <a:pPr marL="0" indent="0">
              <a:spcAft>
                <a:spcPts val="1200"/>
              </a:spcAft>
              <a:buNone/>
            </a:pPr>
            <a:r>
              <a:rPr lang="en-US" sz="5600" dirty="0"/>
              <a:t>Sobbing</a:t>
            </a:r>
          </a:p>
          <a:p>
            <a:pPr marL="0" indent="0">
              <a:spcAft>
                <a:spcPts val="1200"/>
              </a:spcAft>
              <a:buNone/>
            </a:pPr>
            <a:r>
              <a:rPr lang="en-US" sz="5600" dirty="0"/>
              <a:t>In his fury</a:t>
            </a:r>
          </a:p>
          <a:p>
            <a:pPr marL="0" indent="0">
              <a:spcAft>
                <a:spcPts val="1200"/>
              </a:spcAft>
              <a:buNone/>
            </a:pPr>
            <a:r>
              <a:rPr lang="en-US" sz="5600" dirty="0"/>
              <a:t>Uncontrolled outburst</a:t>
            </a:r>
          </a:p>
          <a:p>
            <a:pPr marL="0" indent="0">
              <a:spcAft>
                <a:spcPts val="1200"/>
              </a:spcAft>
              <a:buNone/>
            </a:pPr>
            <a:r>
              <a:rPr lang="en-US" sz="5600" dirty="0"/>
              <a:t>On the verge of attacking</a:t>
            </a:r>
          </a:p>
          <a:p>
            <a:pPr marL="0" indent="0">
              <a:spcAft>
                <a:spcPts val="1200"/>
              </a:spcAft>
              <a:buNone/>
            </a:pPr>
            <a:endParaRPr lang="en-US" sz="2400" dirty="0">
              <a:solidFill>
                <a:schemeClr val="accent5">
                  <a:lumMod val="50000"/>
                </a:schemeClr>
              </a:solidFill>
            </a:endParaRPr>
          </a:p>
        </p:txBody>
      </p:sp>
      <p:sp>
        <p:nvSpPr>
          <p:cNvPr id="9" name="Text Placeholder 8"/>
          <p:cNvSpPr>
            <a:spLocks noGrp="1"/>
          </p:cNvSpPr>
          <p:nvPr>
            <p:ph type="body" sz="quarter" idx="3"/>
          </p:nvPr>
        </p:nvSpPr>
        <p:spPr>
          <a:xfrm>
            <a:off x="6721514" y="1992510"/>
            <a:ext cx="5389033" cy="415898"/>
          </a:xfrm>
        </p:spPr>
        <p:txBody>
          <a:bodyPr>
            <a:normAutofit lnSpcReduction="10000"/>
          </a:bodyPr>
          <a:lstStyle/>
          <a:p>
            <a:r>
              <a:rPr lang="en-US" dirty="0"/>
              <a:t>Dialogue</a:t>
            </a:r>
          </a:p>
        </p:txBody>
      </p:sp>
      <p:sp>
        <p:nvSpPr>
          <p:cNvPr id="10" name="Content Placeholder 9"/>
          <p:cNvSpPr>
            <a:spLocks noGrp="1"/>
          </p:cNvSpPr>
          <p:nvPr>
            <p:ph sz="quarter" idx="4"/>
          </p:nvPr>
        </p:nvSpPr>
        <p:spPr>
          <a:xfrm>
            <a:off x="6721514" y="2462699"/>
            <a:ext cx="5389033" cy="4028511"/>
          </a:xfrm>
        </p:spPr>
        <p:txBody>
          <a:bodyPr>
            <a:noAutofit/>
          </a:bodyPr>
          <a:lstStyle/>
          <a:p>
            <a:pPr marL="0" indent="0">
              <a:spcAft>
                <a:spcPts val="1200"/>
              </a:spcAft>
              <a:buNone/>
            </a:pPr>
            <a:r>
              <a:rPr lang="en-US" sz="1400" dirty="0"/>
              <a:t>May you rot in hell if you leave this house! </a:t>
            </a:r>
          </a:p>
          <a:p>
            <a:pPr marL="0" indent="0">
              <a:spcAft>
                <a:spcPts val="1200"/>
              </a:spcAft>
              <a:buNone/>
            </a:pPr>
            <a:r>
              <a:rPr lang="en-US" sz="1400" dirty="0"/>
              <a:t>I </a:t>
            </a:r>
            <a:r>
              <a:rPr lang="en-US" sz="1400" dirty="0" smtClean="0"/>
              <a:t>won’t </a:t>
            </a:r>
            <a:r>
              <a:rPr lang="en-US" sz="1400" dirty="0"/>
              <a:t>take the rap for this.</a:t>
            </a:r>
          </a:p>
          <a:p>
            <a:pPr marL="0" indent="0">
              <a:spcAft>
                <a:spcPts val="1200"/>
              </a:spcAft>
              <a:buNone/>
            </a:pPr>
            <a:r>
              <a:rPr lang="en-US" sz="1400" dirty="0"/>
              <a:t>You cut down your life for spite!</a:t>
            </a:r>
          </a:p>
          <a:p>
            <a:pPr marL="0" indent="0">
              <a:spcAft>
                <a:spcPts val="1200"/>
              </a:spcAft>
              <a:buNone/>
            </a:pPr>
            <a:r>
              <a:rPr lang="en-US" sz="1400" dirty="0"/>
              <a:t>You’re practically full of it!</a:t>
            </a:r>
          </a:p>
          <a:p>
            <a:pPr marL="0" indent="0">
              <a:spcAft>
                <a:spcPts val="1200"/>
              </a:spcAft>
              <a:buNone/>
            </a:pPr>
            <a:r>
              <a:rPr lang="en-US" sz="1400" dirty="0"/>
              <a:t>Stop crying, I’m through with it.</a:t>
            </a:r>
          </a:p>
          <a:p>
            <a:pPr marL="0" indent="0">
              <a:spcAft>
                <a:spcPts val="1200"/>
              </a:spcAft>
              <a:buNone/>
            </a:pPr>
            <a:r>
              <a:rPr lang="en-US" sz="1400" dirty="0"/>
              <a:t>That’s whose fault it is!</a:t>
            </a:r>
          </a:p>
          <a:p>
            <a:pPr marL="0" indent="0">
              <a:spcAft>
                <a:spcPts val="1200"/>
              </a:spcAft>
              <a:buNone/>
            </a:pPr>
            <a:r>
              <a:rPr lang="en-US" sz="1400" dirty="0"/>
              <a:t>For spite, hang yourself!</a:t>
            </a:r>
          </a:p>
          <a:p>
            <a:pPr marL="0" indent="0">
              <a:spcAft>
                <a:spcPts val="1200"/>
              </a:spcAft>
              <a:buNone/>
            </a:pPr>
            <a:r>
              <a:rPr lang="en-US" sz="1400" dirty="0"/>
              <a:t>You vengeful, spiteful mutt!</a:t>
            </a:r>
          </a:p>
          <a:p>
            <a:pPr marL="0" indent="0">
              <a:spcAft>
                <a:spcPts val="1200"/>
              </a:spcAft>
              <a:buNone/>
            </a:pPr>
            <a:r>
              <a:rPr lang="en-US" sz="1400" dirty="0"/>
              <a:t>I’m nothing!</a:t>
            </a:r>
          </a:p>
        </p:txBody>
      </p:sp>
      <p:sp>
        <p:nvSpPr>
          <p:cNvPr id="2" name="Slide Number Placeholder 1"/>
          <p:cNvSpPr>
            <a:spLocks noGrp="1"/>
          </p:cNvSpPr>
          <p:nvPr>
            <p:ph type="sldNum" sz="quarter" idx="4294967295"/>
          </p:nvPr>
        </p:nvSpPr>
        <p:spPr>
          <a:xfrm>
            <a:off x="11430301" y="6462042"/>
            <a:ext cx="626758" cy="365125"/>
          </a:xfrm>
          <a:prstGeom prst="rect">
            <a:avLst/>
          </a:prstGeom>
        </p:spPr>
        <p:txBody>
          <a:bodyPr/>
          <a:lstStyle/>
          <a:p>
            <a:fld id="{81F9385A-9BB9-7945-ACA0-DEEDF4366C26}" type="slidenum">
              <a:rPr lang="en-US" sz="1400" smtClean="0"/>
              <a:pPr/>
              <a:t>153</a:t>
            </a:fld>
            <a:endParaRPr lang="en-US" sz="1400" dirty="0"/>
          </a:p>
        </p:txBody>
      </p:sp>
      <p:sp>
        <p:nvSpPr>
          <p:cNvPr id="11" name="TextBox 10"/>
          <p:cNvSpPr txBox="1"/>
          <p:nvPr/>
        </p:nvSpPr>
        <p:spPr>
          <a:xfrm>
            <a:off x="3534419" y="1410106"/>
            <a:ext cx="4776487" cy="400110"/>
          </a:xfrm>
          <a:prstGeom prst="rect">
            <a:avLst/>
          </a:prstGeom>
          <a:noFill/>
        </p:spPr>
        <p:txBody>
          <a:bodyPr wrap="square" rtlCol="0">
            <a:spAutoFit/>
          </a:bodyPr>
          <a:lstStyle/>
          <a:p>
            <a:r>
              <a:rPr lang="en-US" sz="2000" dirty="0"/>
              <a:t>Elements student actors often focus on</a:t>
            </a:r>
          </a:p>
        </p:txBody>
      </p:sp>
      <p:sp>
        <p:nvSpPr>
          <p:cNvPr id="12" name="Title 3"/>
          <p:cNvSpPr>
            <a:spLocks noGrp="1"/>
          </p:cNvSpPr>
          <p:nvPr>
            <p:ph type="title"/>
          </p:nvPr>
        </p:nvSpPr>
        <p:spPr>
          <a:xfrm>
            <a:off x="764988" y="347375"/>
            <a:ext cx="6662271" cy="1062732"/>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201310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0" end="0"/>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9"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0" dur="2000"/>
                                        <p:tgtEl>
                                          <p:spTgt spid="3">
                                            <p:txEl>
                                              <p:pRg st="1" end="1"/>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5" dur="2000"/>
                                        <p:tgtEl>
                                          <p:spTgt spid="3">
                                            <p:txEl>
                                              <p:pRg st="2" end="2"/>
                                            </p:txEl>
                                          </p:spTgt>
                                        </p:tgtEl>
                                      </p:cBhvr>
                                    </p:animEffect>
                                  </p:childTnLst>
                                </p:cTn>
                              </p:par>
                              <p:par>
                                <p:cTn id="26" presetID="55"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3">
                                            <p:txEl>
                                              <p:pRg st="3" end="3"/>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4"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5" dur="2000"/>
                                        <p:tgtEl>
                                          <p:spTgt spid="3">
                                            <p:txEl>
                                              <p:pRg st="4" end="4"/>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9"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0" dur="2000"/>
                                        <p:tgtEl>
                                          <p:spTgt spid="3">
                                            <p:txEl>
                                              <p:pRg st="5" end="5"/>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6" end="6"/>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p:cTn id="48"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9"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0" dur="2000"/>
                                        <p:tgtEl>
                                          <p:spTgt spid="3">
                                            <p:txEl>
                                              <p:pRg st="7" end="7"/>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p:cTn id="53"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4"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5" dur="2000"/>
                                        <p:tgtEl>
                                          <p:spTgt spid="3">
                                            <p:txEl>
                                              <p:pRg st="8" end="8"/>
                                            </p:txEl>
                                          </p:spTgt>
                                        </p:tgtEl>
                                      </p:cBhvr>
                                    </p:animEffect>
                                  </p:childTnLst>
                                </p:cTn>
                              </p:par>
                            </p:childTnLst>
                          </p:cTn>
                        </p:par>
                        <p:par>
                          <p:cTn id="56" fill="hold">
                            <p:stCondLst>
                              <p:cond delay="3000"/>
                            </p:stCondLst>
                            <p:childTnLst>
                              <p:par>
                                <p:cTn id="57" presetID="55" presetClass="entr" presetSubtype="0" fill="hold" nodeType="after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 calcmode="lin" valueType="num">
                                      <p:cBhvr>
                                        <p:cTn id="59"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60"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61" dur="2000"/>
                                        <p:tgtEl>
                                          <p:spTgt spid="9">
                                            <p:txEl>
                                              <p:pRg st="0" end="0"/>
                                            </p:txEl>
                                          </p:spTgt>
                                        </p:tgtEl>
                                      </p:cBhvr>
                                    </p:animEffect>
                                  </p:childTnLst>
                                </p:cTn>
                              </p:par>
                            </p:childTnLst>
                          </p:cTn>
                        </p:par>
                        <p:par>
                          <p:cTn id="62" fill="hold">
                            <p:stCondLst>
                              <p:cond delay="5000"/>
                            </p:stCondLst>
                            <p:childTnLst>
                              <p:par>
                                <p:cTn id="63" presetID="10" presetClass="entr" presetSubtype="0" fill="hold" nodeType="afterEffect">
                                  <p:stCondLst>
                                    <p:cond delay="0"/>
                                  </p:stCondLst>
                                  <p:childTnLst>
                                    <p:set>
                                      <p:cBhvr>
                                        <p:cTn id="64" dur="1" fill="hold">
                                          <p:stCondLst>
                                            <p:cond delay="0"/>
                                          </p:stCondLst>
                                        </p:cTn>
                                        <p:tgtEl>
                                          <p:spTgt spid="10">
                                            <p:txEl>
                                              <p:pRg st="0" end="0"/>
                                            </p:txEl>
                                          </p:spTgt>
                                        </p:tgtEl>
                                        <p:attrNameLst>
                                          <p:attrName>style.visibility</p:attrName>
                                        </p:attrNameLst>
                                      </p:cBhvr>
                                      <p:to>
                                        <p:strVal val="visible"/>
                                      </p:to>
                                    </p:set>
                                    <p:animEffect transition="in" filter="fade">
                                      <p:cBhvr>
                                        <p:cTn id="65" dur="2000"/>
                                        <p:tgtEl>
                                          <p:spTgt spid="10">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xEl>
                                              <p:pRg st="1" end="1"/>
                                            </p:txEl>
                                          </p:spTgt>
                                        </p:tgtEl>
                                        <p:attrNameLst>
                                          <p:attrName>style.visibility</p:attrName>
                                        </p:attrNameLst>
                                      </p:cBhvr>
                                      <p:to>
                                        <p:strVal val="visible"/>
                                      </p:to>
                                    </p:set>
                                    <p:animEffect transition="in" filter="fade">
                                      <p:cBhvr>
                                        <p:cTn id="68" dur="2000"/>
                                        <p:tgtEl>
                                          <p:spTgt spid="10">
                                            <p:txEl>
                                              <p:pRg st="1" end="1"/>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0">
                                            <p:txEl>
                                              <p:pRg st="2" end="2"/>
                                            </p:txEl>
                                          </p:spTgt>
                                        </p:tgtEl>
                                        <p:attrNameLst>
                                          <p:attrName>style.visibility</p:attrName>
                                        </p:attrNameLst>
                                      </p:cBhvr>
                                      <p:to>
                                        <p:strVal val="visible"/>
                                      </p:to>
                                    </p:set>
                                    <p:animEffect transition="in" filter="fade">
                                      <p:cBhvr>
                                        <p:cTn id="71" dur="2000"/>
                                        <p:tgtEl>
                                          <p:spTgt spid="10">
                                            <p:txEl>
                                              <p:pRg st="2" end="2"/>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0">
                                            <p:txEl>
                                              <p:pRg st="3" end="3"/>
                                            </p:txEl>
                                          </p:spTgt>
                                        </p:tgtEl>
                                        <p:attrNameLst>
                                          <p:attrName>style.visibility</p:attrName>
                                        </p:attrNameLst>
                                      </p:cBhvr>
                                      <p:to>
                                        <p:strVal val="visible"/>
                                      </p:to>
                                    </p:set>
                                    <p:animEffect transition="in" filter="fade">
                                      <p:cBhvr>
                                        <p:cTn id="74" dur="2000"/>
                                        <p:tgtEl>
                                          <p:spTgt spid="10">
                                            <p:txEl>
                                              <p:pRg st="3" end="3"/>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0">
                                            <p:txEl>
                                              <p:pRg st="4" end="4"/>
                                            </p:txEl>
                                          </p:spTgt>
                                        </p:tgtEl>
                                        <p:attrNameLst>
                                          <p:attrName>style.visibility</p:attrName>
                                        </p:attrNameLst>
                                      </p:cBhvr>
                                      <p:to>
                                        <p:strVal val="visible"/>
                                      </p:to>
                                    </p:set>
                                    <p:animEffect transition="in" filter="fade">
                                      <p:cBhvr>
                                        <p:cTn id="77" dur="2000"/>
                                        <p:tgtEl>
                                          <p:spTgt spid="10">
                                            <p:txEl>
                                              <p:pRg st="4" end="4"/>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0">
                                            <p:txEl>
                                              <p:pRg st="5" end="5"/>
                                            </p:txEl>
                                          </p:spTgt>
                                        </p:tgtEl>
                                        <p:attrNameLst>
                                          <p:attrName>style.visibility</p:attrName>
                                        </p:attrNameLst>
                                      </p:cBhvr>
                                      <p:to>
                                        <p:strVal val="visible"/>
                                      </p:to>
                                    </p:set>
                                    <p:animEffect transition="in" filter="fade">
                                      <p:cBhvr>
                                        <p:cTn id="80" dur="2000"/>
                                        <p:tgtEl>
                                          <p:spTgt spid="10">
                                            <p:txEl>
                                              <p:pRg st="5" end="5"/>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10">
                                            <p:txEl>
                                              <p:pRg st="6" end="6"/>
                                            </p:txEl>
                                          </p:spTgt>
                                        </p:tgtEl>
                                        <p:attrNameLst>
                                          <p:attrName>style.visibility</p:attrName>
                                        </p:attrNameLst>
                                      </p:cBhvr>
                                      <p:to>
                                        <p:strVal val="visible"/>
                                      </p:to>
                                    </p:set>
                                    <p:animEffect transition="in" filter="fade">
                                      <p:cBhvr>
                                        <p:cTn id="83" dur="2000"/>
                                        <p:tgtEl>
                                          <p:spTgt spid="10">
                                            <p:txEl>
                                              <p:pRg st="6" end="6"/>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10">
                                            <p:txEl>
                                              <p:pRg st="7" end="7"/>
                                            </p:txEl>
                                          </p:spTgt>
                                        </p:tgtEl>
                                        <p:attrNameLst>
                                          <p:attrName>style.visibility</p:attrName>
                                        </p:attrNameLst>
                                      </p:cBhvr>
                                      <p:to>
                                        <p:strVal val="visible"/>
                                      </p:to>
                                    </p:set>
                                    <p:animEffect transition="in" filter="fade">
                                      <p:cBhvr>
                                        <p:cTn id="86" dur="2000"/>
                                        <p:tgtEl>
                                          <p:spTgt spid="10">
                                            <p:txEl>
                                              <p:pRg st="7" end="7"/>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10">
                                            <p:txEl>
                                              <p:pRg st="8" end="8"/>
                                            </p:txEl>
                                          </p:spTgt>
                                        </p:tgtEl>
                                        <p:attrNameLst>
                                          <p:attrName>style.visibility</p:attrName>
                                        </p:attrNameLst>
                                      </p:cBhvr>
                                      <p:to>
                                        <p:strVal val="visible"/>
                                      </p:to>
                                    </p:set>
                                    <p:animEffect transition="in" filter="fade">
                                      <p:cBhvr>
                                        <p:cTn id="89" dur="20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71674"/>
            <a:ext cx="10972800" cy="3656335"/>
          </a:xfrm>
        </p:spPr>
        <p:txBody>
          <a:bodyPr>
            <a:normAutofit/>
          </a:bodyPr>
          <a:lstStyle/>
          <a:p>
            <a:pPr marL="0" indent="0">
              <a:lnSpc>
                <a:spcPct val="100000"/>
              </a:lnSpc>
              <a:spcAft>
                <a:spcPts val="1200"/>
              </a:spcAft>
              <a:buNone/>
            </a:pPr>
            <a:r>
              <a:rPr lang="en-US" sz="2400" dirty="0"/>
              <a:t>This will often lead to a scene of “battle,” which might be quite engaging in its own right.</a:t>
            </a:r>
          </a:p>
          <a:p>
            <a:pPr marL="0" indent="0">
              <a:lnSpc>
                <a:spcPct val="100000"/>
              </a:lnSpc>
              <a:spcAft>
                <a:spcPts val="1200"/>
              </a:spcAft>
              <a:buNone/>
            </a:pPr>
            <a:r>
              <a:rPr lang="en-US" sz="2400" dirty="0"/>
              <a:t>However, focus on the following bit of dialogue.</a:t>
            </a:r>
          </a:p>
        </p:txBody>
      </p:sp>
      <p:sp>
        <p:nvSpPr>
          <p:cNvPr id="2" name="Slide Number Placeholder 1"/>
          <p:cNvSpPr>
            <a:spLocks noGrp="1"/>
          </p:cNvSpPr>
          <p:nvPr>
            <p:ph type="sldNum" sz="quarter" idx="4294967295"/>
          </p:nvPr>
        </p:nvSpPr>
        <p:spPr>
          <a:xfrm>
            <a:off x="11378987" y="6492875"/>
            <a:ext cx="703730" cy="365125"/>
          </a:xfrm>
          <a:prstGeom prst="rect">
            <a:avLst/>
          </a:prstGeom>
        </p:spPr>
        <p:txBody>
          <a:bodyPr/>
          <a:lstStyle/>
          <a:p>
            <a:fld id="{81F9385A-9BB9-7945-ACA0-DEEDF4366C26}" type="slidenum">
              <a:rPr lang="en-US" sz="1400" smtClean="0"/>
              <a:pPr/>
              <a:t>154</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1683059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2937"/>
            <a:ext cx="10972800" cy="4939550"/>
          </a:xfrm>
        </p:spPr>
        <p:txBody>
          <a:bodyPr>
            <a:normAutofit/>
          </a:bodyPr>
          <a:lstStyle/>
          <a:p>
            <a:pPr marL="0" indent="0">
              <a:spcAft>
                <a:spcPts val="2400"/>
              </a:spcAft>
              <a:buNone/>
            </a:pPr>
            <a:r>
              <a:rPr lang="en-US" sz="2000" dirty="0"/>
              <a:t>BIFF: Pop! I’m a dime a dozen, and so are you! </a:t>
            </a:r>
          </a:p>
          <a:p>
            <a:pPr marL="0" indent="0">
              <a:spcAft>
                <a:spcPts val="2400"/>
              </a:spcAft>
              <a:buNone/>
            </a:pPr>
            <a:r>
              <a:rPr lang="en-US" sz="2000" dirty="0"/>
              <a:t>WILLY (</a:t>
            </a:r>
            <a:r>
              <a:rPr lang="en-US" sz="2000" i="1" dirty="0"/>
              <a:t>turning on him now in an uncontrolled outburst</a:t>
            </a:r>
            <a:r>
              <a:rPr lang="en-US" sz="2000" dirty="0"/>
              <a:t>): I am not a dime a dozen! I am Willy </a:t>
            </a:r>
            <a:r>
              <a:rPr lang="en-US" sz="2000" dirty="0" err="1"/>
              <a:t>Loman</a:t>
            </a:r>
            <a:r>
              <a:rPr lang="en-US" sz="2000" dirty="0"/>
              <a:t>, and you are Biff </a:t>
            </a:r>
            <a:r>
              <a:rPr lang="en-US" sz="2000" dirty="0" err="1"/>
              <a:t>Loman</a:t>
            </a:r>
            <a:r>
              <a:rPr lang="en-US" sz="2000" dirty="0"/>
              <a:t>! </a:t>
            </a:r>
          </a:p>
          <a:p>
            <a:pPr marL="0" indent="0">
              <a:spcAft>
                <a:spcPts val="2400"/>
              </a:spcAft>
              <a:buNone/>
            </a:pPr>
            <a:r>
              <a:rPr lang="en-US" sz="2000" dirty="0"/>
              <a:t>(</a:t>
            </a:r>
            <a:r>
              <a:rPr lang="en-US" sz="2000" i="1" dirty="0"/>
              <a:t>Biff starts for Willy, but is blocked by Happy. In his fury, Biff seems on the verge of attacking his father.</a:t>
            </a:r>
            <a:r>
              <a:rPr lang="en-US" sz="2000" dirty="0"/>
              <a:t>) </a:t>
            </a:r>
          </a:p>
          <a:p>
            <a:pPr marL="0" indent="0">
              <a:spcAft>
                <a:spcPts val="2400"/>
              </a:spcAft>
              <a:buNone/>
            </a:pPr>
            <a:r>
              <a:rPr lang="en-US" sz="2000" dirty="0"/>
              <a:t>BIFF: I am not a leader of men, Willy, and neither are you. You were never anything but a hard-working drummer who landed in the ash can like all the rest of them! I’m one dollar an hour, Willy I tried seven states and couldn’t raise it. A buck an hour! Do you gather my meaning? I’m not bringing home any prizes any more, and you’re going to stop waiting for me to bring them home! </a:t>
            </a:r>
          </a:p>
        </p:txBody>
      </p:sp>
      <p:sp>
        <p:nvSpPr>
          <p:cNvPr id="2" name="Slide Number Placeholder 1"/>
          <p:cNvSpPr>
            <a:spLocks noGrp="1"/>
          </p:cNvSpPr>
          <p:nvPr>
            <p:ph type="sldNum" sz="quarter" idx="4294967295"/>
          </p:nvPr>
        </p:nvSpPr>
        <p:spPr>
          <a:xfrm>
            <a:off x="11314844" y="6429924"/>
            <a:ext cx="755044" cy="365125"/>
          </a:xfrm>
          <a:prstGeom prst="rect">
            <a:avLst/>
          </a:prstGeom>
        </p:spPr>
        <p:txBody>
          <a:bodyPr/>
          <a:lstStyle/>
          <a:p>
            <a:fld id="{81F9385A-9BB9-7945-ACA0-DEEDF4366C26}" type="slidenum">
              <a:rPr lang="en-US" sz="1400" smtClean="0"/>
              <a:pPr/>
              <a:t>155</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363021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615708"/>
            <a:ext cx="10972800" cy="3486112"/>
          </a:xfrm>
        </p:spPr>
        <p:txBody>
          <a:bodyPr>
            <a:normAutofit/>
          </a:bodyPr>
          <a:lstStyle/>
          <a:p>
            <a:pPr marL="0" indent="0">
              <a:lnSpc>
                <a:spcPct val="100000"/>
              </a:lnSpc>
              <a:buNone/>
            </a:pPr>
            <a:r>
              <a:rPr lang="en-US" sz="2400" dirty="0"/>
              <a:t>Now, try to act this with the idea that Biff and Willy are not trying to fight or win some battle but to deliver an important truth—good news—to the other man. Try to get the other man to understand and accept your point of view.</a:t>
            </a:r>
          </a:p>
        </p:txBody>
      </p:sp>
      <p:sp>
        <p:nvSpPr>
          <p:cNvPr id="2" name="Slide Number Placeholder 1"/>
          <p:cNvSpPr>
            <a:spLocks noGrp="1"/>
          </p:cNvSpPr>
          <p:nvPr>
            <p:ph type="sldNum" sz="quarter" idx="4294967295"/>
          </p:nvPr>
        </p:nvSpPr>
        <p:spPr>
          <a:xfrm>
            <a:off x="11455958" y="6492875"/>
            <a:ext cx="613930" cy="365125"/>
          </a:xfrm>
          <a:prstGeom prst="rect">
            <a:avLst/>
          </a:prstGeom>
        </p:spPr>
        <p:txBody>
          <a:bodyPr/>
          <a:lstStyle/>
          <a:p>
            <a:fld id="{81F9385A-9BB9-7945-ACA0-DEEDF4366C26}" type="slidenum">
              <a:rPr lang="en-US" sz="1400" smtClean="0"/>
              <a:pPr/>
              <a:t>156</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3165013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615708"/>
            <a:ext cx="10972800" cy="3486112"/>
          </a:xfrm>
        </p:spPr>
        <p:txBody>
          <a:bodyPr>
            <a:normAutofit/>
          </a:bodyPr>
          <a:lstStyle/>
          <a:p>
            <a:pPr marL="0" indent="0">
              <a:lnSpc>
                <a:spcPct val="100000"/>
              </a:lnSpc>
              <a:buNone/>
            </a:pPr>
            <a:r>
              <a:rPr lang="en-US" sz="2400" dirty="0"/>
              <a:t>This will often lead to a very different set of acting choices—ones no less powerful, and often more so, than those based on “fighting.”</a:t>
            </a:r>
          </a:p>
        </p:txBody>
      </p:sp>
      <p:sp>
        <p:nvSpPr>
          <p:cNvPr id="2" name="Slide Number Placeholder 1"/>
          <p:cNvSpPr>
            <a:spLocks noGrp="1"/>
          </p:cNvSpPr>
          <p:nvPr>
            <p:ph type="sldNum" sz="quarter" idx="4294967295"/>
          </p:nvPr>
        </p:nvSpPr>
        <p:spPr>
          <a:xfrm>
            <a:off x="11455958" y="6401482"/>
            <a:ext cx="588272" cy="365125"/>
          </a:xfrm>
          <a:prstGeom prst="rect">
            <a:avLst/>
          </a:prstGeom>
        </p:spPr>
        <p:txBody>
          <a:bodyPr/>
          <a:lstStyle/>
          <a:p>
            <a:fld id="{81F9385A-9BB9-7945-ACA0-DEEDF4366C26}" type="slidenum">
              <a:rPr lang="en-US" sz="1400" smtClean="0"/>
              <a:pPr/>
              <a:t>157</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3373299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350554"/>
            <a:ext cx="10972800" cy="4507447"/>
          </a:xfrm>
        </p:spPr>
        <p:txBody>
          <a:bodyPr>
            <a:normAutofit/>
          </a:bodyPr>
          <a:lstStyle/>
          <a:p>
            <a:pPr marL="0" indent="0" algn="ctr">
              <a:spcAft>
                <a:spcPts val="1200"/>
              </a:spcAft>
              <a:buNone/>
            </a:pPr>
            <a:r>
              <a:rPr lang="en-US" b="1" cap="small" dirty="0">
                <a:solidFill>
                  <a:schemeClr val="accent5">
                    <a:lumMod val="50000"/>
                  </a:schemeClr>
                </a:solidFill>
                <a:cs typeface="Palatino"/>
              </a:rPr>
              <a:t>So What?</a:t>
            </a:r>
            <a:endParaRPr lang="en-US" dirty="0">
              <a:solidFill>
                <a:schemeClr val="accent5">
                  <a:lumMod val="50000"/>
                </a:schemeClr>
              </a:solidFill>
              <a:cs typeface="Palatino"/>
            </a:endParaRPr>
          </a:p>
          <a:p>
            <a:pPr marL="0" indent="0">
              <a:lnSpc>
                <a:spcPct val="100000"/>
              </a:lnSpc>
              <a:spcAft>
                <a:spcPts val="1200"/>
              </a:spcAft>
              <a:buNone/>
            </a:pPr>
            <a:r>
              <a:rPr lang="en-US" sz="2400" dirty="0"/>
              <a:t>This may lead to a more engaging scene—or at least a theatrically satisfying one. But what does it have to do with the Franciscan Intellectual Tradition?</a:t>
            </a:r>
          </a:p>
        </p:txBody>
      </p:sp>
      <p:sp>
        <p:nvSpPr>
          <p:cNvPr id="2" name="Slide Number Placeholder 1"/>
          <p:cNvSpPr>
            <a:spLocks noGrp="1"/>
          </p:cNvSpPr>
          <p:nvPr>
            <p:ph type="sldNum" sz="quarter" idx="4294967295"/>
          </p:nvPr>
        </p:nvSpPr>
        <p:spPr>
          <a:xfrm>
            <a:off x="11443129" y="6492876"/>
            <a:ext cx="626758" cy="365125"/>
          </a:xfrm>
          <a:prstGeom prst="rect">
            <a:avLst/>
          </a:prstGeom>
        </p:spPr>
        <p:txBody>
          <a:bodyPr/>
          <a:lstStyle/>
          <a:p>
            <a:fld id="{81F9385A-9BB9-7945-ACA0-DEEDF4366C26}" type="slidenum">
              <a:rPr lang="en-US" sz="1400" smtClean="0"/>
              <a:pPr/>
              <a:t>158</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349232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301316"/>
            <a:ext cx="10972800" cy="4055034"/>
          </a:xfrm>
        </p:spPr>
        <p:txBody>
          <a:bodyPr>
            <a:normAutofit/>
          </a:bodyPr>
          <a:lstStyle/>
          <a:p>
            <a:pPr marL="0" indent="0">
              <a:lnSpc>
                <a:spcPct val="100000"/>
              </a:lnSpc>
              <a:spcAft>
                <a:spcPts val="1200"/>
              </a:spcAft>
              <a:buNone/>
            </a:pPr>
            <a:r>
              <a:rPr lang="en-US" sz="2400" dirty="0"/>
              <a:t>The analysis of the scene can open to a dialogue regarding various theories of acting or human psychology. It can also lead to an examination of Franciscan anthropology.</a:t>
            </a:r>
          </a:p>
          <a:p>
            <a:pPr marL="0" indent="0">
              <a:lnSpc>
                <a:spcPct val="100000"/>
              </a:lnSpc>
              <a:spcBef>
                <a:spcPts val="2376"/>
              </a:spcBef>
              <a:spcAft>
                <a:spcPts val="1200"/>
              </a:spcAft>
              <a:buNone/>
            </a:pPr>
            <a:r>
              <a:rPr lang="en-US" sz="2400" dirty="0"/>
              <a:t>At the core of the conflict between Willy and Biff lie different approaches as to how to evaluate a human being who on the surface appears to be nothing extraordinary. </a:t>
            </a:r>
          </a:p>
        </p:txBody>
      </p:sp>
      <p:sp>
        <p:nvSpPr>
          <p:cNvPr id="2" name="Slide Number Placeholder 1"/>
          <p:cNvSpPr>
            <a:spLocks noGrp="1"/>
          </p:cNvSpPr>
          <p:nvPr>
            <p:ph type="sldNum" sz="quarter" idx="4294967295"/>
          </p:nvPr>
        </p:nvSpPr>
        <p:spPr>
          <a:xfrm>
            <a:off x="11443129" y="6486695"/>
            <a:ext cx="613930" cy="365125"/>
          </a:xfrm>
          <a:prstGeom prst="rect">
            <a:avLst/>
          </a:prstGeom>
        </p:spPr>
        <p:txBody>
          <a:bodyPr/>
          <a:lstStyle/>
          <a:p>
            <a:fld id="{81F9385A-9BB9-7945-ACA0-DEEDF4366C26}" type="slidenum">
              <a:rPr lang="en-US" sz="1400" smtClean="0"/>
              <a:pPr/>
              <a:t>159</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954257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beginnings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72166"/>
            <a:ext cx="5181600" cy="3458255"/>
          </a:xfrm>
        </p:spPr>
      </p:pic>
      <p:sp>
        <p:nvSpPr>
          <p:cNvPr id="4" name="Content Placeholder 3"/>
          <p:cNvSpPr>
            <a:spLocks noGrp="1"/>
          </p:cNvSpPr>
          <p:nvPr>
            <p:ph sz="half" idx="2"/>
          </p:nvPr>
        </p:nvSpPr>
        <p:spPr/>
        <p:txBody>
          <a:bodyPr/>
          <a:lstStyle/>
          <a:p>
            <a:pPr marL="457200" lvl="0" indent="-457200">
              <a:defRPr sz="1800">
                <a:solidFill>
                  <a:srgbClr val="000000"/>
                </a:solidFill>
              </a:defRPr>
            </a:pPr>
            <a:endParaRPr lang="en-US" sz="2400" dirty="0">
              <a:solidFill>
                <a:srgbClr val="404040"/>
              </a:solidFill>
            </a:endParaRPr>
          </a:p>
          <a:p>
            <a:pPr marL="457200" lvl="0" indent="-457200">
              <a:lnSpc>
                <a:spcPct val="100000"/>
              </a:lnSpc>
              <a:defRPr sz="1800">
                <a:solidFill>
                  <a:srgbClr val="000000"/>
                </a:solidFill>
              </a:defRPr>
            </a:pPr>
            <a:r>
              <a:rPr lang="en-US" sz="2400" dirty="0">
                <a:solidFill>
                  <a:srgbClr val="404040"/>
                </a:solidFill>
              </a:rPr>
              <a:t>Makes a pilgrimage to Rome and continues almsgiving there.</a:t>
            </a:r>
          </a:p>
          <a:p>
            <a:pPr marL="457200" lvl="0" indent="-457200">
              <a:lnSpc>
                <a:spcPct val="100000"/>
              </a:lnSpc>
              <a:defRPr sz="1800">
                <a:solidFill>
                  <a:srgbClr val="000000"/>
                </a:solidFill>
              </a:defRPr>
            </a:pPr>
            <a:endParaRPr lang="en-US" sz="2400" dirty="0">
              <a:solidFill>
                <a:srgbClr val="404040"/>
              </a:solidFill>
            </a:endParaRPr>
          </a:p>
          <a:p>
            <a:pPr marL="0" lvl="0" indent="0">
              <a:lnSpc>
                <a:spcPct val="100000"/>
              </a:lnSpc>
              <a:buNone/>
              <a:defRPr sz="1800">
                <a:solidFill>
                  <a:srgbClr val="000000"/>
                </a:solidFill>
              </a:defRPr>
            </a:pPr>
            <a:endParaRPr lang="en-US" sz="2400" dirty="0">
              <a:solidFill>
                <a:srgbClr val="404040"/>
              </a:solidFill>
            </a:endParaRPr>
          </a:p>
          <a:p>
            <a:pPr marL="457200" lvl="0" indent="-457200">
              <a:lnSpc>
                <a:spcPct val="100000"/>
              </a:lnSpc>
              <a:defRPr sz="1800">
                <a:solidFill>
                  <a:srgbClr val="000000"/>
                </a:solidFill>
              </a:defRPr>
            </a:pPr>
            <a:r>
              <a:rPr lang="en-US" sz="2400" dirty="0">
                <a:solidFill>
                  <a:srgbClr val="404040"/>
                </a:solidFill>
              </a:rPr>
              <a:t>Begins to visit San Damiano frequently, praying before the </a:t>
            </a:r>
            <a:r>
              <a:rPr lang="en-US" sz="2400" dirty="0">
                <a:solidFill>
                  <a:srgbClr val="404040"/>
                </a:solidFill>
                <a:hlinkClick r:id="rId3"/>
              </a:rPr>
              <a:t>crucifix</a:t>
            </a:r>
            <a:r>
              <a:rPr lang="en-US" sz="2400" dirty="0">
                <a:solidFill>
                  <a:srgbClr val="404040"/>
                </a:solidFill>
              </a:rPr>
              <a:t>.</a:t>
            </a:r>
          </a:p>
        </p:txBody>
      </p:sp>
      <p:sp>
        <p:nvSpPr>
          <p:cNvPr id="3" name="TextBox 2"/>
          <p:cNvSpPr txBox="1"/>
          <p:nvPr/>
        </p:nvSpPr>
        <p:spPr>
          <a:xfrm>
            <a:off x="11768667" y="6519333"/>
            <a:ext cx="366657" cy="307777"/>
          </a:xfrm>
          <a:prstGeom prst="rect">
            <a:avLst/>
          </a:prstGeom>
          <a:noFill/>
        </p:spPr>
        <p:txBody>
          <a:bodyPr wrap="none" rtlCol="0">
            <a:spAutoFit/>
          </a:bodyPr>
          <a:lstStyle/>
          <a:p>
            <a:fld id="{50B4AAFC-A6A3-3F40-8CB7-6989C8D681F6}" type="slidenum">
              <a:rPr lang="en-US" sz="1400" smtClean="0"/>
              <a:t>16</a:t>
            </a:fld>
            <a:endParaRPr lang="en-US" sz="1400" dirty="0"/>
          </a:p>
        </p:txBody>
      </p:sp>
    </p:spTree>
    <p:extLst>
      <p:ext uri="{BB962C8B-B14F-4D97-AF65-F5344CB8AC3E}">
        <p14:creationId xmlns:p14="http://schemas.microsoft.com/office/powerpoint/2010/main" val="1769752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p:cTn id="13"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58188"/>
            <a:ext cx="10972800" cy="3619210"/>
          </a:xfrm>
        </p:spPr>
        <p:txBody>
          <a:bodyPr>
            <a:normAutofit/>
          </a:bodyPr>
          <a:lstStyle/>
          <a:p>
            <a:pPr marL="0" indent="0">
              <a:lnSpc>
                <a:spcPct val="100000"/>
              </a:lnSpc>
              <a:spcAft>
                <a:spcPts val="1200"/>
              </a:spcAft>
              <a:buNone/>
            </a:pPr>
            <a:r>
              <a:rPr lang="en-US" sz="2400" dirty="0"/>
              <a:t>Biff seems to be liberated by his apprehension that acknowledging the “ordinariness” of his existence and his lack of what is normally considered greatness allows him to begin to live life on his own terms.</a:t>
            </a:r>
          </a:p>
          <a:p>
            <a:pPr marL="0" indent="0">
              <a:lnSpc>
                <a:spcPct val="100000"/>
              </a:lnSpc>
              <a:spcAft>
                <a:spcPts val="1200"/>
              </a:spcAft>
              <a:buNone/>
            </a:pPr>
            <a:r>
              <a:rPr lang="en-US" sz="2400" dirty="0"/>
              <a:t>Willy wants the world to know that he and his son are human beings worthy of respect and should be afforded dignity even if they have not achieved prominent positions, fame or great wealth.</a:t>
            </a:r>
          </a:p>
        </p:txBody>
      </p:sp>
      <p:sp>
        <p:nvSpPr>
          <p:cNvPr id="2" name="Slide Number Placeholder 1"/>
          <p:cNvSpPr>
            <a:spLocks noGrp="1"/>
          </p:cNvSpPr>
          <p:nvPr>
            <p:ph type="sldNum" sz="quarter" idx="4294967295"/>
          </p:nvPr>
        </p:nvSpPr>
        <p:spPr>
          <a:xfrm>
            <a:off x="11443129" y="6486695"/>
            <a:ext cx="613930" cy="365125"/>
          </a:xfrm>
          <a:prstGeom prst="rect">
            <a:avLst/>
          </a:prstGeom>
        </p:spPr>
        <p:txBody>
          <a:bodyPr/>
          <a:lstStyle/>
          <a:p>
            <a:fld id="{81F9385A-9BB9-7945-ACA0-DEEDF4366C26}" type="slidenum">
              <a:rPr lang="en-US" sz="1400" smtClean="0"/>
              <a:pPr/>
              <a:t>160</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1918782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2938"/>
            <a:ext cx="10972800" cy="4507447"/>
          </a:xfrm>
        </p:spPr>
        <p:txBody>
          <a:bodyPr>
            <a:normAutofit fontScale="85000" lnSpcReduction="10000"/>
          </a:bodyPr>
          <a:lstStyle/>
          <a:p>
            <a:pPr marL="0" indent="0" algn="ctr">
              <a:spcAft>
                <a:spcPts val="1200"/>
              </a:spcAft>
              <a:buNone/>
            </a:pPr>
            <a:r>
              <a:rPr lang="en-US" sz="2800" dirty="0">
                <a:solidFill>
                  <a:schemeClr val="accent5">
                    <a:lumMod val="50000"/>
                  </a:schemeClr>
                </a:solidFill>
              </a:rPr>
              <a:t>Francis of Assisi, </a:t>
            </a:r>
            <a:r>
              <a:rPr lang="en-US" sz="2800" i="1" dirty="0">
                <a:solidFill>
                  <a:schemeClr val="accent5">
                    <a:lumMod val="50000"/>
                  </a:schemeClr>
                </a:solidFill>
              </a:rPr>
              <a:t>Admonition V</a:t>
            </a:r>
            <a:endParaRPr lang="en-US" sz="2800" dirty="0">
              <a:solidFill>
                <a:schemeClr val="accent5">
                  <a:lumMod val="50000"/>
                </a:schemeClr>
              </a:solidFill>
            </a:endParaRPr>
          </a:p>
          <a:p>
            <a:pPr marL="0" indent="0">
              <a:lnSpc>
                <a:spcPct val="110000"/>
              </a:lnSpc>
              <a:spcAft>
                <a:spcPts val="1200"/>
              </a:spcAft>
              <a:buNone/>
            </a:pPr>
            <a:r>
              <a:rPr lang="en-US" sz="2400" dirty="0"/>
              <a:t>Consider, O human being, in what great excellence the Lord God has placed you, for He created and formed you to the image of His beloved Son according to the body and to His likeness according to the Spirit. </a:t>
            </a:r>
            <a:r>
              <a:rPr lang="en-US" sz="2400" dirty="0">
                <a:solidFill>
                  <a:srgbClr val="FF0000"/>
                </a:solidFill>
              </a:rPr>
              <a:t>(Willy?)</a:t>
            </a:r>
          </a:p>
          <a:p>
            <a:pPr marL="0" indent="0">
              <a:lnSpc>
                <a:spcPct val="110000"/>
              </a:lnSpc>
              <a:spcAft>
                <a:spcPts val="1200"/>
              </a:spcAft>
              <a:buNone/>
            </a:pPr>
            <a:r>
              <a:rPr lang="en-US" sz="2400" dirty="0"/>
              <a:t>In what, then can you boast? Even if you were so skillful and wise that you possessed all knowledge, knew how to interpret every kind of language, and to scrutinize heavenly matters with skill: you could not boast in these things. For, even though someone may have received from the Lord a special knowledge of the highest wisdom one demon knew about heavenly matters and now knows more about those of earth than all human beings. In the same way, even if you were more handsome and richer than everyone else, and even if you worked miracles so that you put demons to flight: all these things are contrary to you; nothing belongs to you; you can boast in none of these things. But we can boast in our weaknesses and in carrying each day the holy cross of our Lord Jesus Christ. </a:t>
            </a:r>
            <a:r>
              <a:rPr lang="en-US" sz="2400" dirty="0">
                <a:solidFill>
                  <a:srgbClr val="FF0000"/>
                </a:solidFill>
              </a:rPr>
              <a:t>(Biff?)</a:t>
            </a:r>
            <a:endParaRPr lang="en-US" sz="2400" dirty="0">
              <a:solidFill>
                <a:schemeClr val="accent5">
                  <a:lumMod val="50000"/>
                </a:schemeClr>
              </a:solidFill>
            </a:endParaRPr>
          </a:p>
        </p:txBody>
      </p:sp>
      <p:sp>
        <p:nvSpPr>
          <p:cNvPr id="2" name="Slide Number Placeholder 1"/>
          <p:cNvSpPr>
            <a:spLocks noGrp="1"/>
          </p:cNvSpPr>
          <p:nvPr>
            <p:ph type="sldNum" sz="quarter" idx="4294967295"/>
          </p:nvPr>
        </p:nvSpPr>
        <p:spPr>
          <a:xfrm>
            <a:off x="11430301" y="6401482"/>
            <a:ext cx="637741" cy="365125"/>
          </a:xfrm>
          <a:prstGeom prst="rect">
            <a:avLst/>
          </a:prstGeom>
        </p:spPr>
        <p:txBody>
          <a:bodyPr/>
          <a:lstStyle/>
          <a:p>
            <a:fld id="{81F9385A-9BB9-7945-ACA0-DEEDF4366C26}" type="slidenum">
              <a:rPr lang="en-US" sz="1400" smtClean="0"/>
              <a:pPr/>
              <a:t>161</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2527009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47984"/>
            <a:ext cx="10972800" cy="4108367"/>
          </a:xfrm>
        </p:spPr>
        <p:txBody>
          <a:bodyPr>
            <a:normAutofit/>
          </a:bodyPr>
          <a:lstStyle/>
          <a:p>
            <a:pPr marL="0" indent="0">
              <a:lnSpc>
                <a:spcPct val="100000"/>
              </a:lnSpc>
              <a:spcAft>
                <a:spcPts val="1200"/>
              </a:spcAft>
              <a:buNone/>
            </a:pPr>
            <a:r>
              <a:rPr lang="en-US" sz="2400" dirty="0"/>
              <a:t>Another angle you can take on the matter utilizing the FIT draws on John Duns Scotus’s discussion of universals and individuation.</a:t>
            </a:r>
          </a:p>
          <a:p>
            <a:pPr marL="0" indent="0">
              <a:lnSpc>
                <a:spcPct val="100000"/>
              </a:lnSpc>
              <a:spcAft>
                <a:spcPts val="1200"/>
              </a:spcAft>
              <a:buNone/>
            </a:pPr>
            <a:r>
              <a:rPr lang="en-US" sz="2400" dirty="0"/>
              <a:t>Scotus argues that there is a common nature (</a:t>
            </a:r>
            <a:r>
              <a:rPr lang="en-US" sz="2400" i="1" dirty="0" err="1"/>
              <a:t>natura</a:t>
            </a:r>
            <a:r>
              <a:rPr lang="en-US" sz="2400" i="1" dirty="0"/>
              <a:t> </a:t>
            </a:r>
            <a:r>
              <a:rPr lang="en-US" sz="2400" i="1" dirty="0" err="1"/>
              <a:t>communis</a:t>
            </a:r>
            <a:r>
              <a:rPr lang="en-US" sz="2400" dirty="0"/>
              <a:t>) that allows one to predicate the same thing (e.g., humanity) of more than one distinct individual. At the same time, there is a principle of individuation (</a:t>
            </a:r>
            <a:r>
              <a:rPr lang="en-US" sz="2400" i="1" dirty="0" err="1"/>
              <a:t>haecceitas</a:t>
            </a:r>
            <a:r>
              <a:rPr lang="en-US" sz="2400" dirty="0"/>
              <a:t>) by which the common element has existence only in the particular things in which it exists (e.g., Willy, Biff).</a:t>
            </a:r>
          </a:p>
          <a:p>
            <a:pPr marL="0" indent="0" algn="ctr">
              <a:lnSpc>
                <a:spcPct val="100000"/>
              </a:lnSpc>
              <a:spcAft>
                <a:spcPts val="1200"/>
              </a:spcAft>
              <a:buNone/>
            </a:pPr>
            <a:endParaRPr lang="en-US" sz="2800" dirty="0">
              <a:solidFill>
                <a:schemeClr val="accent5">
                  <a:lumMod val="50000"/>
                </a:schemeClr>
              </a:solidFill>
            </a:endParaRPr>
          </a:p>
        </p:txBody>
      </p:sp>
      <p:sp>
        <p:nvSpPr>
          <p:cNvPr id="2" name="Slide Number Placeholder 1"/>
          <p:cNvSpPr>
            <a:spLocks noGrp="1"/>
          </p:cNvSpPr>
          <p:nvPr>
            <p:ph type="sldNum" sz="quarter" idx="4294967295"/>
          </p:nvPr>
        </p:nvSpPr>
        <p:spPr>
          <a:xfrm>
            <a:off x="11353329" y="6461040"/>
            <a:ext cx="703730" cy="365125"/>
          </a:xfrm>
          <a:prstGeom prst="rect">
            <a:avLst/>
          </a:prstGeom>
        </p:spPr>
        <p:txBody>
          <a:bodyPr/>
          <a:lstStyle/>
          <a:p>
            <a:fld id="{81F9385A-9BB9-7945-ACA0-DEEDF4366C26}" type="slidenum">
              <a:rPr lang="en-US" sz="1400" smtClean="0"/>
              <a:pPr/>
              <a:t>162</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3940842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47985"/>
            <a:ext cx="10972800" cy="3682260"/>
          </a:xfrm>
        </p:spPr>
        <p:txBody>
          <a:bodyPr>
            <a:normAutofit/>
          </a:bodyPr>
          <a:lstStyle/>
          <a:p>
            <a:pPr marL="0" indent="0">
              <a:lnSpc>
                <a:spcPct val="100000"/>
              </a:lnSpc>
              <a:spcAft>
                <a:spcPts val="1200"/>
              </a:spcAft>
              <a:buNone/>
            </a:pPr>
            <a:r>
              <a:rPr lang="en-US" sz="2400" dirty="0"/>
              <a:t>In what ways are Willy and Biff alike (“a dime a dozen”)?</a:t>
            </a:r>
          </a:p>
          <a:p>
            <a:pPr marL="0" indent="0">
              <a:lnSpc>
                <a:spcPct val="100000"/>
              </a:lnSpc>
              <a:spcAft>
                <a:spcPts val="1200"/>
              </a:spcAft>
              <a:buNone/>
            </a:pPr>
            <a:r>
              <a:rPr lang="en-US" sz="2400" dirty="0"/>
              <a:t>In what ways are they different (I am Willy </a:t>
            </a:r>
            <a:r>
              <a:rPr lang="en-US" sz="2400" dirty="0" err="1"/>
              <a:t>Loman</a:t>
            </a:r>
            <a:r>
              <a:rPr lang="en-US" sz="2400" dirty="0"/>
              <a:t>, and you are Biff </a:t>
            </a:r>
            <a:r>
              <a:rPr lang="en-US" sz="2400" dirty="0" err="1"/>
              <a:t>Loman</a:t>
            </a:r>
            <a:r>
              <a:rPr lang="en-US" sz="2400" dirty="0"/>
              <a:t>!)</a:t>
            </a:r>
          </a:p>
          <a:p>
            <a:pPr marL="0" indent="0">
              <a:lnSpc>
                <a:spcPct val="100000"/>
              </a:lnSpc>
              <a:spcAft>
                <a:spcPts val="1200"/>
              </a:spcAft>
              <a:buNone/>
            </a:pPr>
            <a:r>
              <a:rPr lang="en-US" sz="2400" dirty="0"/>
              <a:t>Another interesting way you can ask this question is, what is the “</a:t>
            </a:r>
            <a:r>
              <a:rPr lang="en-US" sz="2400" dirty="0" err="1"/>
              <a:t>Loman</a:t>
            </a:r>
            <a:r>
              <a:rPr lang="en-US" sz="2400" dirty="0"/>
              <a:t>” and what the “Willy” and “Biff”?</a:t>
            </a:r>
          </a:p>
          <a:p>
            <a:pPr marL="0" indent="0">
              <a:lnSpc>
                <a:spcPct val="100000"/>
              </a:lnSpc>
              <a:spcAft>
                <a:spcPts val="1200"/>
              </a:spcAft>
              <a:buNone/>
            </a:pPr>
            <a:r>
              <a:rPr lang="en-US" sz="2400" dirty="0"/>
              <a:t>And in performance, can you make acting choices that demonstrate both the common and individuated elements, which can heighten the conflict even further, as each man struggles not only with the other but also with himself?</a:t>
            </a:r>
          </a:p>
          <a:p>
            <a:pPr marL="0" indent="0">
              <a:spcAft>
                <a:spcPts val="1200"/>
              </a:spcAft>
              <a:buNone/>
            </a:pPr>
            <a:endParaRPr lang="en-US" sz="2800" dirty="0">
              <a:solidFill>
                <a:schemeClr val="accent5">
                  <a:lumMod val="50000"/>
                </a:schemeClr>
              </a:solidFill>
            </a:endParaRPr>
          </a:p>
        </p:txBody>
      </p:sp>
      <p:sp>
        <p:nvSpPr>
          <p:cNvPr id="2" name="Slide Number Placeholder 1"/>
          <p:cNvSpPr>
            <a:spLocks noGrp="1"/>
          </p:cNvSpPr>
          <p:nvPr>
            <p:ph type="sldNum" sz="quarter" idx="4294967295"/>
          </p:nvPr>
        </p:nvSpPr>
        <p:spPr>
          <a:xfrm>
            <a:off x="11468787" y="6499523"/>
            <a:ext cx="588272" cy="365125"/>
          </a:xfrm>
          <a:prstGeom prst="rect">
            <a:avLst/>
          </a:prstGeom>
        </p:spPr>
        <p:txBody>
          <a:bodyPr/>
          <a:lstStyle/>
          <a:p>
            <a:fld id="{81F9385A-9BB9-7945-ACA0-DEEDF4366C26}" type="slidenum">
              <a:rPr lang="en-US" sz="1400" smtClean="0"/>
              <a:pPr/>
              <a:t>163</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3855871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14029"/>
            <a:ext cx="10972800" cy="4507447"/>
          </a:xfrm>
        </p:spPr>
        <p:txBody>
          <a:bodyPr>
            <a:normAutofit/>
          </a:bodyPr>
          <a:lstStyle/>
          <a:p>
            <a:pPr marL="0" indent="0">
              <a:lnSpc>
                <a:spcPct val="100000"/>
              </a:lnSpc>
              <a:spcAft>
                <a:spcPts val="1200"/>
              </a:spcAft>
              <a:buNone/>
            </a:pPr>
            <a:r>
              <a:rPr lang="en-US" sz="2400" dirty="0"/>
              <a:t>This could also be an opportunity to explore the conflict of Francis with his father. [cf. 1Celano, Book I, Chapter 6; </a:t>
            </a:r>
            <a:r>
              <a:rPr lang="en-US" sz="2400" i="1" dirty="0"/>
              <a:t>The Major Legend </a:t>
            </a:r>
            <a:r>
              <a:rPr lang="en-US" sz="2400" dirty="0"/>
              <a:t>by Bonaventure, Chapter 2]</a:t>
            </a:r>
          </a:p>
          <a:p>
            <a:pPr marL="0" indent="0">
              <a:lnSpc>
                <a:spcPct val="100000"/>
              </a:lnSpc>
              <a:spcAft>
                <a:spcPts val="1200"/>
              </a:spcAft>
              <a:buNone/>
            </a:pPr>
            <a:r>
              <a:rPr lang="en-US" sz="2400" dirty="0"/>
              <a:t>Like the conflict between Biff and Willy, this could be seen as a contest </a:t>
            </a:r>
            <a:r>
              <a:rPr lang="en-US" sz="2400" i="1" dirty="0"/>
              <a:t>between</a:t>
            </a:r>
            <a:r>
              <a:rPr lang="en-US" sz="2400" dirty="0"/>
              <a:t> two individuals. However, if we take the “good news” approach, we can examine this as what occurs when Francis tries to embrace a new relationship with God while his father tries to preserve the life he has built for his family.</a:t>
            </a:r>
          </a:p>
        </p:txBody>
      </p:sp>
      <p:sp>
        <p:nvSpPr>
          <p:cNvPr id="2" name="Slide Number Placeholder 1"/>
          <p:cNvSpPr>
            <a:spLocks noGrp="1"/>
          </p:cNvSpPr>
          <p:nvPr>
            <p:ph type="sldNum" sz="quarter" idx="4294967295"/>
          </p:nvPr>
        </p:nvSpPr>
        <p:spPr>
          <a:xfrm>
            <a:off x="11340500" y="6486695"/>
            <a:ext cx="703730" cy="365125"/>
          </a:xfrm>
          <a:prstGeom prst="rect">
            <a:avLst/>
          </a:prstGeom>
        </p:spPr>
        <p:txBody>
          <a:bodyPr/>
          <a:lstStyle/>
          <a:p>
            <a:fld id="{81F9385A-9BB9-7945-ACA0-DEEDF4366C26}" type="slidenum">
              <a:rPr lang="en-US" sz="1400" smtClean="0"/>
              <a:pPr/>
              <a:t>164</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3179232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Francis Stripped.jpeg"/>
          <p:cNvPicPr>
            <a:picLocks noGrp="1" noChangeAspect="1"/>
          </p:cNvPicPr>
          <p:nvPr>
            <p:ph idx="1"/>
          </p:nvPr>
        </p:nvPicPr>
        <p:blipFill>
          <a:blip r:embed="rId3">
            <a:extLst>
              <a:ext uri="{28A0092B-C50C-407E-A947-70E740481C1C}">
                <a14:useLocalDpi xmlns:a14="http://schemas.microsoft.com/office/drawing/2010/main" val="0"/>
              </a:ext>
            </a:extLst>
          </a:blip>
          <a:srcRect l="9918" r="9918"/>
          <a:stretch>
            <a:fillRect/>
          </a:stretch>
        </p:blipFill>
        <p:spPr>
          <a:xfrm>
            <a:off x="418181" y="2004027"/>
            <a:ext cx="6353728" cy="3960534"/>
          </a:xfrm>
        </p:spPr>
      </p:pic>
      <p:sp>
        <p:nvSpPr>
          <p:cNvPr id="8" name="Text Placeholder 7"/>
          <p:cNvSpPr>
            <a:spLocks noGrp="1"/>
          </p:cNvSpPr>
          <p:nvPr>
            <p:ph type="body" sz="half" idx="2"/>
          </p:nvPr>
        </p:nvSpPr>
        <p:spPr>
          <a:xfrm>
            <a:off x="7022593" y="1344773"/>
            <a:ext cx="4914153" cy="3351520"/>
          </a:xfrm>
        </p:spPr>
        <p:txBody>
          <a:bodyPr>
            <a:noAutofit/>
          </a:bodyPr>
          <a:lstStyle/>
          <a:p>
            <a:pPr algn="ctr"/>
            <a:r>
              <a:rPr lang="en-US" dirty="0"/>
              <a:t>Look!</a:t>
            </a:r>
          </a:p>
          <a:p>
            <a:pPr algn="ctr"/>
            <a:r>
              <a:rPr lang="en-US" dirty="0"/>
              <a:t>Now he wrestles naked with the naked.</a:t>
            </a:r>
          </a:p>
          <a:p>
            <a:pPr algn="ctr"/>
            <a:r>
              <a:rPr lang="en-US" dirty="0"/>
              <a:t>After putting aside all that is of the world,</a:t>
            </a:r>
          </a:p>
          <a:p>
            <a:pPr algn="ctr"/>
            <a:r>
              <a:rPr lang="en-US" dirty="0"/>
              <a:t>he is mindful only of divine justice.</a:t>
            </a:r>
          </a:p>
          <a:p>
            <a:pPr algn="ctr"/>
            <a:r>
              <a:rPr lang="en-US" dirty="0"/>
              <a:t>Now he is eager to despise his own life,</a:t>
            </a:r>
          </a:p>
          <a:p>
            <a:pPr algn="ctr"/>
            <a:r>
              <a:rPr lang="en-US" dirty="0"/>
              <a:t>by setting aside all concern for it.</a:t>
            </a:r>
          </a:p>
          <a:p>
            <a:pPr algn="ctr"/>
            <a:r>
              <a:rPr lang="en-US" dirty="0"/>
              <a:t>Thus</a:t>
            </a:r>
          </a:p>
          <a:p>
            <a:pPr algn="ctr"/>
            <a:r>
              <a:rPr lang="en-US" dirty="0"/>
              <a:t>there might be peace for him,</a:t>
            </a:r>
          </a:p>
          <a:p>
            <a:pPr algn="ctr"/>
            <a:r>
              <a:rPr lang="en-US" dirty="0"/>
              <a:t>a poor man on a hemmed-in path,</a:t>
            </a:r>
          </a:p>
          <a:p>
            <a:pPr algn="ctr"/>
            <a:r>
              <a:rPr lang="en-US" dirty="0"/>
              <a:t>and only the wall of the flesh would separate him</a:t>
            </a:r>
          </a:p>
          <a:p>
            <a:pPr algn="ctr"/>
            <a:r>
              <a:rPr lang="en-US" dirty="0"/>
              <a:t>from the vision of God.</a:t>
            </a:r>
          </a:p>
          <a:p>
            <a:pPr algn="r"/>
            <a:r>
              <a:rPr lang="en-US" dirty="0"/>
              <a:t>[1C 1 6:15]</a:t>
            </a:r>
          </a:p>
        </p:txBody>
      </p:sp>
      <p:sp>
        <p:nvSpPr>
          <p:cNvPr id="2" name="Slide Number Placeholder 1"/>
          <p:cNvSpPr>
            <a:spLocks noGrp="1"/>
          </p:cNvSpPr>
          <p:nvPr>
            <p:ph type="sldNum" sz="quarter" idx="4294967295"/>
          </p:nvPr>
        </p:nvSpPr>
        <p:spPr>
          <a:xfrm>
            <a:off x="11417471" y="6486695"/>
            <a:ext cx="639587" cy="365125"/>
          </a:xfrm>
          <a:prstGeom prst="rect">
            <a:avLst/>
          </a:prstGeom>
        </p:spPr>
        <p:txBody>
          <a:bodyPr/>
          <a:lstStyle/>
          <a:p>
            <a:fld id="{81F9385A-9BB9-7945-ACA0-DEEDF4366C26}" type="slidenum">
              <a:rPr lang="en-US" sz="1400" smtClean="0"/>
              <a:pPr/>
              <a:t>165</a:t>
            </a:fld>
            <a:endParaRPr lang="en-US" sz="1400" dirty="0"/>
          </a:p>
        </p:txBody>
      </p:sp>
      <p:sp>
        <p:nvSpPr>
          <p:cNvPr id="10" name="TextBox 9"/>
          <p:cNvSpPr txBox="1"/>
          <p:nvPr/>
        </p:nvSpPr>
        <p:spPr>
          <a:xfrm>
            <a:off x="7282517" y="5672173"/>
            <a:ext cx="4299884" cy="584776"/>
          </a:xfrm>
          <a:prstGeom prst="rect">
            <a:avLst/>
          </a:prstGeom>
          <a:noFill/>
        </p:spPr>
        <p:txBody>
          <a:bodyPr wrap="square" rtlCol="0">
            <a:spAutoFit/>
          </a:bodyPr>
          <a:lstStyle/>
          <a:p>
            <a:r>
              <a:rPr lang="en-US" sz="1600" dirty="0"/>
              <a:t>Biff: Pop, I’m nothing! I’m nothing, Pop. Can’t you understand that? . . . I’m just what I am, that’s all.</a:t>
            </a:r>
          </a:p>
        </p:txBody>
      </p:sp>
      <p:sp>
        <p:nvSpPr>
          <p:cNvPr id="11"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1253156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8">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2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8">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p:cTn id="22" dur="2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23" dur="2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24" dur="2000"/>
                                        <p:tgtEl>
                                          <p:spTgt spid="8">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p:cTn id="27" dur="2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28" dur="2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29" dur="2000"/>
                                        <p:tgtEl>
                                          <p:spTgt spid="8">
                                            <p:txEl>
                                              <p:pRg st="4" end="4"/>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p:cTn id="32" dur="2000" fill="hold"/>
                                        <p:tgtEl>
                                          <p:spTgt spid="8">
                                            <p:txEl>
                                              <p:pRg st="5" end="5"/>
                                            </p:txEl>
                                          </p:spTgt>
                                        </p:tgtEl>
                                        <p:attrNameLst>
                                          <p:attrName>ppt_w</p:attrName>
                                        </p:attrNameLst>
                                      </p:cBhvr>
                                      <p:tavLst>
                                        <p:tav tm="0">
                                          <p:val>
                                            <p:strVal val="#ppt_w*0.70"/>
                                          </p:val>
                                        </p:tav>
                                        <p:tav tm="100000">
                                          <p:val>
                                            <p:strVal val="#ppt_w"/>
                                          </p:val>
                                        </p:tav>
                                      </p:tavLst>
                                    </p:anim>
                                    <p:anim calcmode="lin" valueType="num">
                                      <p:cBhvr>
                                        <p:cTn id="33" dur="2000" fill="hold"/>
                                        <p:tgtEl>
                                          <p:spTgt spid="8">
                                            <p:txEl>
                                              <p:pRg st="5" end="5"/>
                                            </p:txEl>
                                          </p:spTgt>
                                        </p:tgtEl>
                                        <p:attrNameLst>
                                          <p:attrName>ppt_h</p:attrName>
                                        </p:attrNameLst>
                                      </p:cBhvr>
                                      <p:tavLst>
                                        <p:tav tm="0">
                                          <p:val>
                                            <p:strVal val="#ppt_h"/>
                                          </p:val>
                                        </p:tav>
                                        <p:tav tm="100000">
                                          <p:val>
                                            <p:strVal val="#ppt_h"/>
                                          </p:val>
                                        </p:tav>
                                      </p:tavLst>
                                    </p:anim>
                                    <p:animEffect transition="in" filter="fade">
                                      <p:cBhvr>
                                        <p:cTn id="34" dur="2000"/>
                                        <p:tgtEl>
                                          <p:spTgt spid="8">
                                            <p:txEl>
                                              <p:pRg st="5" end="5"/>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p:cTn id="37" dur="2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38" dur="2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39" dur="2000"/>
                                        <p:tgtEl>
                                          <p:spTgt spid="8">
                                            <p:txEl>
                                              <p:pRg st="6" end="6"/>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 calcmode="lin" valueType="num">
                                      <p:cBhvr>
                                        <p:cTn id="42" dur="2000" fill="hold"/>
                                        <p:tgtEl>
                                          <p:spTgt spid="8">
                                            <p:txEl>
                                              <p:pRg st="7" end="7"/>
                                            </p:txEl>
                                          </p:spTgt>
                                        </p:tgtEl>
                                        <p:attrNameLst>
                                          <p:attrName>ppt_w</p:attrName>
                                        </p:attrNameLst>
                                      </p:cBhvr>
                                      <p:tavLst>
                                        <p:tav tm="0">
                                          <p:val>
                                            <p:strVal val="#ppt_w*0.70"/>
                                          </p:val>
                                        </p:tav>
                                        <p:tav tm="100000">
                                          <p:val>
                                            <p:strVal val="#ppt_w"/>
                                          </p:val>
                                        </p:tav>
                                      </p:tavLst>
                                    </p:anim>
                                    <p:anim calcmode="lin" valueType="num">
                                      <p:cBhvr>
                                        <p:cTn id="43" dur="2000" fill="hold"/>
                                        <p:tgtEl>
                                          <p:spTgt spid="8">
                                            <p:txEl>
                                              <p:pRg st="7" end="7"/>
                                            </p:txEl>
                                          </p:spTgt>
                                        </p:tgtEl>
                                        <p:attrNameLst>
                                          <p:attrName>ppt_h</p:attrName>
                                        </p:attrNameLst>
                                      </p:cBhvr>
                                      <p:tavLst>
                                        <p:tav tm="0">
                                          <p:val>
                                            <p:strVal val="#ppt_h"/>
                                          </p:val>
                                        </p:tav>
                                        <p:tav tm="100000">
                                          <p:val>
                                            <p:strVal val="#ppt_h"/>
                                          </p:val>
                                        </p:tav>
                                      </p:tavLst>
                                    </p:anim>
                                    <p:animEffect transition="in" filter="fade">
                                      <p:cBhvr>
                                        <p:cTn id="44" dur="2000"/>
                                        <p:tgtEl>
                                          <p:spTgt spid="8">
                                            <p:txEl>
                                              <p:pRg st="7" end="7"/>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 calcmode="lin" valueType="num">
                                      <p:cBhvr>
                                        <p:cTn id="47" dur="2000" fill="hold"/>
                                        <p:tgtEl>
                                          <p:spTgt spid="8">
                                            <p:txEl>
                                              <p:pRg st="8" end="8"/>
                                            </p:txEl>
                                          </p:spTgt>
                                        </p:tgtEl>
                                        <p:attrNameLst>
                                          <p:attrName>ppt_w</p:attrName>
                                        </p:attrNameLst>
                                      </p:cBhvr>
                                      <p:tavLst>
                                        <p:tav tm="0">
                                          <p:val>
                                            <p:strVal val="#ppt_w*0.70"/>
                                          </p:val>
                                        </p:tav>
                                        <p:tav tm="100000">
                                          <p:val>
                                            <p:strVal val="#ppt_w"/>
                                          </p:val>
                                        </p:tav>
                                      </p:tavLst>
                                    </p:anim>
                                    <p:anim calcmode="lin" valueType="num">
                                      <p:cBhvr>
                                        <p:cTn id="48" dur="2000" fill="hold"/>
                                        <p:tgtEl>
                                          <p:spTgt spid="8">
                                            <p:txEl>
                                              <p:pRg st="8" end="8"/>
                                            </p:txEl>
                                          </p:spTgt>
                                        </p:tgtEl>
                                        <p:attrNameLst>
                                          <p:attrName>ppt_h</p:attrName>
                                        </p:attrNameLst>
                                      </p:cBhvr>
                                      <p:tavLst>
                                        <p:tav tm="0">
                                          <p:val>
                                            <p:strVal val="#ppt_h"/>
                                          </p:val>
                                        </p:tav>
                                        <p:tav tm="100000">
                                          <p:val>
                                            <p:strVal val="#ppt_h"/>
                                          </p:val>
                                        </p:tav>
                                      </p:tavLst>
                                    </p:anim>
                                    <p:animEffect transition="in" filter="fade">
                                      <p:cBhvr>
                                        <p:cTn id="49" dur="2000"/>
                                        <p:tgtEl>
                                          <p:spTgt spid="8">
                                            <p:txEl>
                                              <p:pRg st="8" end="8"/>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 calcmode="lin" valueType="num">
                                      <p:cBhvr>
                                        <p:cTn id="52" dur="2000" fill="hold"/>
                                        <p:tgtEl>
                                          <p:spTgt spid="8">
                                            <p:txEl>
                                              <p:pRg st="9" end="9"/>
                                            </p:txEl>
                                          </p:spTgt>
                                        </p:tgtEl>
                                        <p:attrNameLst>
                                          <p:attrName>ppt_w</p:attrName>
                                        </p:attrNameLst>
                                      </p:cBhvr>
                                      <p:tavLst>
                                        <p:tav tm="0">
                                          <p:val>
                                            <p:strVal val="#ppt_w*0.70"/>
                                          </p:val>
                                        </p:tav>
                                        <p:tav tm="100000">
                                          <p:val>
                                            <p:strVal val="#ppt_w"/>
                                          </p:val>
                                        </p:tav>
                                      </p:tavLst>
                                    </p:anim>
                                    <p:anim calcmode="lin" valueType="num">
                                      <p:cBhvr>
                                        <p:cTn id="53" dur="2000" fill="hold"/>
                                        <p:tgtEl>
                                          <p:spTgt spid="8">
                                            <p:txEl>
                                              <p:pRg st="9" end="9"/>
                                            </p:txEl>
                                          </p:spTgt>
                                        </p:tgtEl>
                                        <p:attrNameLst>
                                          <p:attrName>ppt_h</p:attrName>
                                        </p:attrNameLst>
                                      </p:cBhvr>
                                      <p:tavLst>
                                        <p:tav tm="0">
                                          <p:val>
                                            <p:strVal val="#ppt_h"/>
                                          </p:val>
                                        </p:tav>
                                        <p:tav tm="100000">
                                          <p:val>
                                            <p:strVal val="#ppt_h"/>
                                          </p:val>
                                        </p:tav>
                                      </p:tavLst>
                                    </p:anim>
                                    <p:animEffect transition="in" filter="fade">
                                      <p:cBhvr>
                                        <p:cTn id="54" dur="2000"/>
                                        <p:tgtEl>
                                          <p:spTgt spid="8">
                                            <p:txEl>
                                              <p:pRg st="9" end="9"/>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 calcmode="lin" valueType="num">
                                      <p:cBhvr>
                                        <p:cTn id="57" dur="2000" fill="hold"/>
                                        <p:tgtEl>
                                          <p:spTgt spid="8">
                                            <p:txEl>
                                              <p:pRg st="10" end="10"/>
                                            </p:txEl>
                                          </p:spTgt>
                                        </p:tgtEl>
                                        <p:attrNameLst>
                                          <p:attrName>ppt_w</p:attrName>
                                        </p:attrNameLst>
                                      </p:cBhvr>
                                      <p:tavLst>
                                        <p:tav tm="0">
                                          <p:val>
                                            <p:strVal val="#ppt_w*0.70"/>
                                          </p:val>
                                        </p:tav>
                                        <p:tav tm="100000">
                                          <p:val>
                                            <p:strVal val="#ppt_w"/>
                                          </p:val>
                                        </p:tav>
                                      </p:tavLst>
                                    </p:anim>
                                    <p:anim calcmode="lin" valueType="num">
                                      <p:cBhvr>
                                        <p:cTn id="58" dur="2000" fill="hold"/>
                                        <p:tgtEl>
                                          <p:spTgt spid="8">
                                            <p:txEl>
                                              <p:pRg st="10" end="10"/>
                                            </p:txEl>
                                          </p:spTgt>
                                        </p:tgtEl>
                                        <p:attrNameLst>
                                          <p:attrName>ppt_h</p:attrName>
                                        </p:attrNameLst>
                                      </p:cBhvr>
                                      <p:tavLst>
                                        <p:tav tm="0">
                                          <p:val>
                                            <p:strVal val="#ppt_h"/>
                                          </p:val>
                                        </p:tav>
                                        <p:tav tm="100000">
                                          <p:val>
                                            <p:strVal val="#ppt_h"/>
                                          </p:val>
                                        </p:tav>
                                      </p:tavLst>
                                    </p:anim>
                                    <p:animEffect transition="in" filter="fade">
                                      <p:cBhvr>
                                        <p:cTn id="59" dur="2000"/>
                                        <p:tgtEl>
                                          <p:spTgt spid="8">
                                            <p:txEl>
                                              <p:pRg st="10" end="10"/>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8">
                                            <p:txEl>
                                              <p:pRg st="11" end="11"/>
                                            </p:txEl>
                                          </p:spTgt>
                                        </p:tgtEl>
                                        <p:attrNameLst>
                                          <p:attrName>style.visibility</p:attrName>
                                        </p:attrNameLst>
                                      </p:cBhvr>
                                      <p:to>
                                        <p:strVal val="visible"/>
                                      </p:to>
                                    </p:set>
                                    <p:anim calcmode="lin" valueType="num">
                                      <p:cBhvr>
                                        <p:cTn id="62" dur="2000" fill="hold"/>
                                        <p:tgtEl>
                                          <p:spTgt spid="8">
                                            <p:txEl>
                                              <p:pRg st="11" end="11"/>
                                            </p:txEl>
                                          </p:spTgt>
                                        </p:tgtEl>
                                        <p:attrNameLst>
                                          <p:attrName>ppt_w</p:attrName>
                                        </p:attrNameLst>
                                      </p:cBhvr>
                                      <p:tavLst>
                                        <p:tav tm="0">
                                          <p:val>
                                            <p:strVal val="#ppt_w*0.70"/>
                                          </p:val>
                                        </p:tav>
                                        <p:tav tm="100000">
                                          <p:val>
                                            <p:strVal val="#ppt_w"/>
                                          </p:val>
                                        </p:tav>
                                      </p:tavLst>
                                    </p:anim>
                                    <p:anim calcmode="lin" valueType="num">
                                      <p:cBhvr>
                                        <p:cTn id="63" dur="2000" fill="hold"/>
                                        <p:tgtEl>
                                          <p:spTgt spid="8">
                                            <p:txEl>
                                              <p:pRg st="11" end="11"/>
                                            </p:txEl>
                                          </p:spTgt>
                                        </p:tgtEl>
                                        <p:attrNameLst>
                                          <p:attrName>ppt_h</p:attrName>
                                        </p:attrNameLst>
                                      </p:cBhvr>
                                      <p:tavLst>
                                        <p:tav tm="0">
                                          <p:val>
                                            <p:strVal val="#ppt_h"/>
                                          </p:val>
                                        </p:tav>
                                        <p:tav tm="100000">
                                          <p:val>
                                            <p:strVal val="#ppt_h"/>
                                          </p:val>
                                        </p:tav>
                                      </p:tavLst>
                                    </p:anim>
                                    <p:animEffect transition="in" filter="fade">
                                      <p:cBhvr>
                                        <p:cTn id="64" dur="2000"/>
                                        <p:tgtEl>
                                          <p:spTgt spid="8">
                                            <p:txEl>
                                              <p:pRg st="11" end="11"/>
                                            </p:txEl>
                                          </p:spTgt>
                                        </p:tgtEl>
                                      </p:cBhvr>
                                    </p:animEffect>
                                  </p:childTnLst>
                                </p:cTn>
                              </p:par>
                            </p:childTnLst>
                          </p:cTn>
                        </p:par>
                        <p:par>
                          <p:cTn id="65" fill="hold">
                            <p:stCondLst>
                              <p:cond delay="2000"/>
                            </p:stCondLst>
                            <p:childTnLst>
                              <p:par>
                                <p:cTn id="66" presetID="55"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000" fill="hold"/>
                                        <p:tgtEl>
                                          <p:spTgt spid="10"/>
                                        </p:tgtEl>
                                        <p:attrNameLst>
                                          <p:attrName>ppt_w</p:attrName>
                                        </p:attrNameLst>
                                      </p:cBhvr>
                                      <p:tavLst>
                                        <p:tav tm="0">
                                          <p:val>
                                            <p:strVal val="#ppt_w*0.70"/>
                                          </p:val>
                                        </p:tav>
                                        <p:tav tm="100000">
                                          <p:val>
                                            <p:strVal val="#ppt_w"/>
                                          </p:val>
                                        </p:tav>
                                      </p:tavLst>
                                    </p:anim>
                                    <p:anim calcmode="lin" valueType="num">
                                      <p:cBhvr>
                                        <p:cTn id="69" dur="2000" fill="hold"/>
                                        <p:tgtEl>
                                          <p:spTgt spid="10"/>
                                        </p:tgtEl>
                                        <p:attrNameLst>
                                          <p:attrName>ppt_h</p:attrName>
                                        </p:attrNameLst>
                                      </p:cBhvr>
                                      <p:tavLst>
                                        <p:tav tm="0">
                                          <p:val>
                                            <p:strVal val="#ppt_h"/>
                                          </p:val>
                                        </p:tav>
                                        <p:tav tm="100000">
                                          <p:val>
                                            <p:strVal val="#ppt_h"/>
                                          </p:val>
                                        </p:tav>
                                      </p:tavLst>
                                    </p:anim>
                                    <p:animEffect transition="in" filter="fade">
                                      <p:cBhvr>
                                        <p:cTn id="7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4177"/>
            <a:ext cx="10972800" cy="3616198"/>
          </a:xfrm>
        </p:spPr>
        <p:txBody>
          <a:bodyPr>
            <a:normAutofit/>
          </a:bodyPr>
          <a:lstStyle/>
          <a:p>
            <a:pPr marL="0" indent="0">
              <a:lnSpc>
                <a:spcPct val="100000"/>
              </a:lnSpc>
              <a:spcAft>
                <a:spcPts val="1200"/>
              </a:spcAft>
              <a:buNone/>
            </a:pPr>
            <a:r>
              <a:rPr lang="en-US" sz="2400" dirty="0"/>
              <a:t>It is certainly possible to teach this lesson without reference to the Franciscan Intellectual Tradition, but the FIT is also a rich way to explore the issues at stake.</a:t>
            </a:r>
          </a:p>
          <a:p>
            <a:pPr marL="0" indent="0">
              <a:lnSpc>
                <a:spcPct val="100000"/>
              </a:lnSpc>
              <a:spcAft>
                <a:spcPts val="1200"/>
              </a:spcAft>
              <a:buNone/>
            </a:pPr>
            <a:r>
              <a:rPr lang="en-US" sz="2400" dirty="0"/>
              <a:t>Neither Biff nor Willy is “correct” in terms of a definitive position of the human person within the Franciscan tradition. However, they both seem to be aware of a deeper dimension to human existence that is worth some effort to communicate—and to live.</a:t>
            </a:r>
          </a:p>
          <a:p>
            <a:pPr marL="0" indent="0">
              <a:lnSpc>
                <a:spcPct val="100000"/>
              </a:lnSpc>
              <a:spcAft>
                <a:spcPts val="1200"/>
              </a:spcAft>
              <a:buNone/>
            </a:pPr>
            <a:r>
              <a:rPr lang="en-US" sz="2400" dirty="0"/>
              <a:t>These perspectives, whatever their foundation, can make the scene more powerful for an audience, but the ideas, embraced by the tradition, are worth imparting to students to make their experience of theatre and of life more fulfilling. </a:t>
            </a:r>
          </a:p>
        </p:txBody>
      </p:sp>
      <p:sp>
        <p:nvSpPr>
          <p:cNvPr id="2" name="Slide Number Placeholder 1"/>
          <p:cNvSpPr>
            <a:spLocks noGrp="1"/>
          </p:cNvSpPr>
          <p:nvPr>
            <p:ph type="sldNum" sz="quarter" idx="4294967295"/>
          </p:nvPr>
        </p:nvSpPr>
        <p:spPr>
          <a:xfrm>
            <a:off x="11314844" y="6389123"/>
            <a:ext cx="755044" cy="365125"/>
          </a:xfrm>
          <a:prstGeom prst="rect">
            <a:avLst/>
          </a:prstGeom>
        </p:spPr>
        <p:txBody>
          <a:bodyPr/>
          <a:lstStyle/>
          <a:p>
            <a:fld id="{81F9385A-9BB9-7945-ACA0-DEEDF4366C26}" type="slidenum">
              <a:rPr lang="en-US" sz="1400" smtClean="0"/>
              <a:pPr/>
              <a:t>166</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1 - Theatre</a:t>
            </a:r>
            <a:br>
              <a:rPr lang="en-US" dirty="0"/>
            </a:br>
            <a:endParaRPr lang="en-US" dirty="0"/>
          </a:p>
        </p:txBody>
      </p:sp>
    </p:spTree>
    <p:extLst>
      <p:ext uri="{BB962C8B-B14F-4D97-AF65-F5344CB8AC3E}">
        <p14:creationId xmlns:p14="http://schemas.microsoft.com/office/powerpoint/2010/main" val="462232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03258"/>
            <a:ext cx="10972800" cy="2963603"/>
          </a:xfrm>
        </p:spPr>
        <p:txBody>
          <a:bodyPr>
            <a:normAutofit/>
          </a:bodyPr>
          <a:lstStyle/>
          <a:p>
            <a:pPr marL="0" indent="0" algn="ctr">
              <a:spcAft>
                <a:spcPts val="1200"/>
              </a:spcAft>
              <a:buNone/>
            </a:pPr>
            <a:r>
              <a:rPr lang="en-US" sz="2800" b="1" cap="small" dirty="0">
                <a:solidFill>
                  <a:schemeClr val="accent5">
                    <a:lumMod val="50000"/>
                  </a:schemeClr>
                </a:solidFill>
              </a:rPr>
              <a:t>Staging a Storm</a:t>
            </a:r>
          </a:p>
          <a:p>
            <a:pPr marL="0" indent="0" algn="ctr">
              <a:lnSpc>
                <a:spcPct val="100000"/>
              </a:lnSpc>
              <a:spcAft>
                <a:spcPts val="1200"/>
              </a:spcAft>
              <a:buNone/>
            </a:pPr>
            <a:r>
              <a:rPr lang="en-US" sz="2400" dirty="0"/>
              <a:t>Here is another example of linking a basic exploration of theatre technique to the FIT. This one concerns stagecraft.</a:t>
            </a:r>
          </a:p>
        </p:txBody>
      </p:sp>
      <p:sp>
        <p:nvSpPr>
          <p:cNvPr id="2" name="Slide Number Placeholder 1"/>
          <p:cNvSpPr>
            <a:spLocks noGrp="1"/>
          </p:cNvSpPr>
          <p:nvPr>
            <p:ph type="sldNum" sz="quarter" idx="4294967295"/>
          </p:nvPr>
        </p:nvSpPr>
        <p:spPr>
          <a:xfrm>
            <a:off x="11378986" y="6492875"/>
            <a:ext cx="626758" cy="365125"/>
          </a:xfrm>
          <a:prstGeom prst="rect">
            <a:avLst/>
          </a:prstGeom>
        </p:spPr>
        <p:txBody>
          <a:bodyPr/>
          <a:lstStyle/>
          <a:p>
            <a:fld id="{81F9385A-9BB9-7945-ACA0-DEEDF4366C26}" type="slidenum">
              <a:rPr lang="en-US" sz="1400" smtClean="0"/>
              <a:pPr/>
              <a:t>167</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693395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03258"/>
            <a:ext cx="10972800" cy="2963603"/>
          </a:xfrm>
        </p:spPr>
        <p:txBody>
          <a:bodyPr>
            <a:normAutofit fontScale="70000" lnSpcReduction="20000"/>
          </a:bodyPr>
          <a:lstStyle/>
          <a:p>
            <a:pPr marL="0" indent="0" algn="ctr">
              <a:spcAft>
                <a:spcPts val="1200"/>
              </a:spcAft>
              <a:buNone/>
            </a:pPr>
            <a:r>
              <a:rPr lang="en-US" sz="4000" b="1" cap="small" dirty="0">
                <a:solidFill>
                  <a:schemeClr val="accent5">
                    <a:lumMod val="50000"/>
                  </a:schemeClr>
                </a:solidFill>
              </a:rPr>
              <a:t>Staging a Storm</a:t>
            </a:r>
          </a:p>
          <a:p>
            <a:pPr marL="0" indent="0" algn="just">
              <a:lnSpc>
                <a:spcPct val="120000"/>
              </a:lnSpc>
              <a:spcAft>
                <a:spcPts val="1200"/>
              </a:spcAft>
              <a:buNone/>
            </a:pPr>
            <a:r>
              <a:rPr lang="en-US" sz="2800" dirty="0"/>
              <a:t>There are a number of plays that include scenes which take place in a rain storm, e.g., </a:t>
            </a:r>
            <a:r>
              <a:rPr lang="en-US" sz="2800" i="1" dirty="0"/>
              <a:t>King Lear</a:t>
            </a:r>
            <a:r>
              <a:rPr lang="en-US" sz="2800" dirty="0"/>
              <a:t>, </a:t>
            </a:r>
            <a:r>
              <a:rPr lang="en-US" sz="2800" i="1" dirty="0"/>
              <a:t>The Night of the Iguana</a:t>
            </a:r>
            <a:r>
              <a:rPr lang="en-US" sz="2800" dirty="0"/>
              <a:t>, </a:t>
            </a:r>
            <a:r>
              <a:rPr lang="en-US" sz="2800" i="1" dirty="0"/>
              <a:t>The Grapes of Wrath</a:t>
            </a:r>
            <a:r>
              <a:rPr lang="en-US" sz="2800" dirty="0"/>
              <a:t>. If you were asked to stage these scenes, how would you handle the storms? Consider the variety of solutions available to you. How does the style of the different plays affect your choices. Think about how these scenes might be staged in (a) a proscenium theatre (b) an arena stage (c) an outdoor performance on campus. In thinking about your staging, clearly articulate the problems you see in presenting a storm on the stage. </a:t>
            </a:r>
          </a:p>
        </p:txBody>
      </p:sp>
      <p:sp>
        <p:nvSpPr>
          <p:cNvPr id="2" name="Slide Number Placeholder 1"/>
          <p:cNvSpPr>
            <a:spLocks noGrp="1"/>
          </p:cNvSpPr>
          <p:nvPr>
            <p:ph type="sldNum" sz="quarter" idx="4294967295"/>
          </p:nvPr>
        </p:nvSpPr>
        <p:spPr>
          <a:xfrm>
            <a:off x="11327670" y="6486695"/>
            <a:ext cx="716559" cy="365125"/>
          </a:xfrm>
          <a:prstGeom prst="rect">
            <a:avLst/>
          </a:prstGeom>
        </p:spPr>
        <p:txBody>
          <a:bodyPr/>
          <a:lstStyle/>
          <a:p>
            <a:fld id="{81F9385A-9BB9-7945-ACA0-DEEDF4366C26}" type="slidenum">
              <a:rPr lang="en-US" sz="1400" smtClean="0"/>
              <a:pPr/>
              <a:t>168</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4129835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988" y="1282216"/>
            <a:ext cx="6142692" cy="5324042"/>
          </a:xfrm>
        </p:spPr>
        <p:txBody>
          <a:bodyPr>
            <a:normAutofit fontScale="25000" lnSpcReduction="20000"/>
          </a:bodyPr>
          <a:lstStyle/>
          <a:p>
            <a:pPr marL="0" indent="0">
              <a:buNone/>
            </a:pPr>
            <a:r>
              <a:rPr lang="en-US" sz="4800" dirty="0"/>
              <a:t>Blow, winds, and crack your cheeks! Rage, blow!</a:t>
            </a:r>
          </a:p>
          <a:p>
            <a:pPr marL="0" indent="0">
              <a:buNone/>
            </a:pPr>
            <a:r>
              <a:rPr lang="en-US" sz="4800" dirty="0"/>
              <a:t>You cataracts and </a:t>
            </a:r>
            <a:r>
              <a:rPr lang="en-US" sz="4800" dirty="0" err="1"/>
              <a:t>hurricanoes</a:t>
            </a:r>
            <a:r>
              <a:rPr lang="en-US" sz="4800" dirty="0"/>
              <a:t>, spout</a:t>
            </a:r>
          </a:p>
          <a:p>
            <a:pPr marL="0" indent="0">
              <a:buNone/>
            </a:pPr>
            <a:r>
              <a:rPr lang="en-US" sz="4800" dirty="0"/>
              <a:t>Till you have </a:t>
            </a:r>
            <a:r>
              <a:rPr lang="en-US" sz="4800" dirty="0" err="1"/>
              <a:t>drench’d</a:t>
            </a:r>
            <a:r>
              <a:rPr lang="en-US" sz="4800" dirty="0"/>
              <a:t> our steeples, </a:t>
            </a:r>
            <a:r>
              <a:rPr lang="en-US" sz="4800" dirty="0" err="1"/>
              <a:t>drown’d</a:t>
            </a:r>
            <a:r>
              <a:rPr lang="en-US" sz="4800" dirty="0"/>
              <a:t> the cocks!</a:t>
            </a:r>
          </a:p>
          <a:p>
            <a:pPr marL="0" indent="0">
              <a:buNone/>
            </a:pPr>
            <a:r>
              <a:rPr lang="en-US" sz="4800" dirty="0"/>
              <a:t>You </a:t>
            </a:r>
            <a:r>
              <a:rPr lang="en-US" sz="4800" dirty="0" err="1"/>
              <a:t>sulph’rous</a:t>
            </a:r>
            <a:r>
              <a:rPr lang="en-US" sz="4800" dirty="0"/>
              <a:t> and though-executing fires,</a:t>
            </a:r>
          </a:p>
          <a:p>
            <a:pPr marL="0" indent="0">
              <a:buNone/>
            </a:pPr>
            <a:r>
              <a:rPr lang="en-US" sz="4800" dirty="0"/>
              <a:t>Vaunt-couriers of all-cleaving thunderbolts,</a:t>
            </a:r>
          </a:p>
          <a:p>
            <a:pPr marL="0" indent="0">
              <a:buNone/>
            </a:pPr>
            <a:r>
              <a:rPr lang="en-US" sz="4800" dirty="0"/>
              <a:t>Singe my white head! And thou, all shaking thunder, </a:t>
            </a:r>
          </a:p>
          <a:p>
            <a:pPr marL="0" indent="0">
              <a:buNone/>
            </a:pPr>
            <a:r>
              <a:rPr lang="en-US" sz="4800" dirty="0"/>
              <a:t>Strike flat the thick rotundity o’ </a:t>
            </a:r>
            <a:r>
              <a:rPr lang="en-US" sz="4800" dirty="0" err="1"/>
              <a:t>th</a:t>
            </a:r>
            <a:r>
              <a:rPr lang="en-US" sz="4800" dirty="0"/>
              <a:t>’ world!</a:t>
            </a:r>
          </a:p>
          <a:p>
            <a:pPr marL="0" indent="0">
              <a:buNone/>
            </a:pPr>
            <a:r>
              <a:rPr lang="en-US" sz="4800" dirty="0"/>
              <a:t>Crack nature’s </a:t>
            </a:r>
            <a:r>
              <a:rPr lang="en-US" sz="4800" dirty="0" err="1"/>
              <a:t>moulds</a:t>
            </a:r>
            <a:r>
              <a:rPr lang="en-US" sz="4800" dirty="0"/>
              <a:t>, all </a:t>
            </a:r>
            <a:r>
              <a:rPr lang="en-US" sz="4800" dirty="0" err="1"/>
              <a:t>germains</a:t>
            </a:r>
            <a:r>
              <a:rPr lang="en-US" sz="4800" dirty="0"/>
              <a:t> spill at once</a:t>
            </a:r>
          </a:p>
          <a:p>
            <a:pPr marL="0" indent="0">
              <a:buNone/>
            </a:pPr>
            <a:r>
              <a:rPr lang="en-US" sz="4800" dirty="0"/>
              <a:t>That make </a:t>
            </a:r>
            <a:r>
              <a:rPr lang="en-US" sz="4800" dirty="0" err="1"/>
              <a:t>ingrateful</a:t>
            </a:r>
            <a:r>
              <a:rPr lang="en-US" sz="4800" dirty="0"/>
              <a:t> man!</a:t>
            </a:r>
          </a:p>
          <a:p>
            <a:pPr marL="0" indent="0">
              <a:spcBef>
                <a:spcPts val="1224"/>
              </a:spcBef>
              <a:buNone/>
            </a:pPr>
            <a:r>
              <a:rPr lang="en-US" sz="4800" dirty="0"/>
              <a:t>Rumble thy bellyful! Spit, fire! Spout, rain!</a:t>
            </a:r>
          </a:p>
          <a:p>
            <a:pPr marL="0" indent="0">
              <a:buNone/>
            </a:pPr>
            <a:r>
              <a:rPr lang="en-US" sz="4800" dirty="0"/>
              <a:t>Nor rain, wind, thunder, fire are my daughters.</a:t>
            </a:r>
          </a:p>
          <a:p>
            <a:pPr marL="0" indent="0">
              <a:buNone/>
            </a:pPr>
            <a:r>
              <a:rPr lang="en-US" sz="4800" dirty="0"/>
              <a:t>I tax not you, you elements, with unkindness,</a:t>
            </a:r>
          </a:p>
          <a:p>
            <a:pPr marL="0" indent="0">
              <a:buNone/>
            </a:pPr>
            <a:r>
              <a:rPr lang="en-US" sz="4800" dirty="0"/>
              <a:t>I never gave you kingdom, </a:t>
            </a:r>
            <a:r>
              <a:rPr lang="en-US" sz="4800" dirty="0" err="1"/>
              <a:t>call’d</a:t>
            </a:r>
            <a:r>
              <a:rPr lang="en-US" sz="4800" dirty="0"/>
              <a:t> you children,</a:t>
            </a:r>
          </a:p>
          <a:p>
            <a:pPr marL="0" indent="0">
              <a:buNone/>
            </a:pPr>
            <a:r>
              <a:rPr lang="en-US" sz="4800" dirty="0"/>
              <a:t>You owe me no subscription. Then let fall</a:t>
            </a:r>
          </a:p>
          <a:p>
            <a:pPr marL="0" indent="0">
              <a:buNone/>
            </a:pPr>
            <a:r>
              <a:rPr lang="en-US" sz="4800" dirty="0"/>
              <a:t>Your horrible pleasure. Here I stand your slave,</a:t>
            </a:r>
          </a:p>
          <a:p>
            <a:pPr marL="0" indent="0">
              <a:buNone/>
            </a:pPr>
            <a:r>
              <a:rPr lang="en-US" sz="4800" dirty="0"/>
              <a:t>A poor, infirm, weak, and </a:t>
            </a:r>
            <a:r>
              <a:rPr lang="en-US" sz="4800" dirty="0" err="1"/>
              <a:t>despis’d</a:t>
            </a:r>
            <a:r>
              <a:rPr lang="en-US" sz="4800" dirty="0"/>
              <a:t> old man;</a:t>
            </a:r>
          </a:p>
          <a:p>
            <a:pPr marL="0" indent="0">
              <a:buNone/>
            </a:pPr>
            <a:r>
              <a:rPr lang="en-US" sz="4800" dirty="0"/>
              <a:t>But yet I call you servile ministers,</a:t>
            </a:r>
          </a:p>
          <a:p>
            <a:pPr marL="0" indent="0">
              <a:buNone/>
            </a:pPr>
            <a:r>
              <a:rPr lang="en-US" sz="4800" dirty="0"/>
              <a:t>That will with two pernicious daughters join</a:t>
            </a:r>
          </a:p>
          <a:p>
            <a:pPr marL="0" indent="0">
              <a:buNone/>
            </a:pPr>
            <a:r>
              <a:rPr lang="en-US" sz="4800" dirty="0"/>
              <a:t>Your high-</a:t>
            </a:r>
            <a:r>
              <a:rPr lang="en-US" sz="4800" dirty="0" err="1"/>
              <a:t>engender’d</a:t>
            </a:r>
            <a:r>
              <a:rPr lang="en-US" sz="4800" dirty="0"/>
              <a:t> battles ‘</a:t>
            </a:r>
            <a:r>
              <a:rPr lang="en-US" sz="4800" dirty="0" err="1"/>
              <a:t>gainst</a:t>
            </a:r>
            <a:r>
              <a:rPr lang="en-US" sz="4800" dirty="0"/>
              <a:t> a head</a:t>
            </a:r>
          </a:p>
          <a:p>
            <a:pPr marL="0" indent="0">
              <a:buNone/>
            </a:pPr>
            <a:r>
              <a:rPr lang="en-US" sz="4800" dirty="0"/>
              <a:t>So old and white as this. O, ho! ‘tis foul.</a:t>
            </a:r>
          </a:p>
          <a:p>
            <a:pPr marL="0" indent="0" algn="r">
              <a:spcBef>
                <a:spcPts val="1512"/>
              </a:spcBef>
              <a:buNone/>
            </a:pPr>
            <a:r>
              <a:rPr lang="en-US" sz="4000" dirty="0"/>
              <a:t>(</a:t>
            </a:r>
            <a:r>
              <a:rPr lang="en-US" sz="4000" i="1" dirty="0"/>
              <a:t>King Lear</a:t>
            </a:r>
            <a:r>
              <a:rPr lang="en-US" sz="4000" dirty="0"/>
              <a:t> by William Shakespeare, Act 3, Scene 2)</a:t>
            </a:r>
          </a:p>
          <a:p>
            <a:pPr marL="0" indent="0" algn="ctr">
              <a:spcAft>
                <a:spcPts val="1200"/>
              </a:spcAft>
              <a:buNone/>
            </a:pPr>
            <a:endParaRPr lang="en-US" sz="2800" dirty="0">
              <a:solidFill>
                <a:schemeClr val="accent5">
                  <a:lumMod val="75000"/>
                </a:schemeClr>
              </a:solidFill>
            </a:endParaRPr>
          </a:p>
        </p:txBody>
      </p:sp>
      <p:sp>
        <p:nvSpPr>
          <p:cNvPr id="2" name="Slide Number Placeholder 1"/>
          <p:cNvSpPr>
            <a:spLocks noGrp="1"/>
          </p:cNvSpPr>
          <p:nvPr>
            <p:ph type="sldNum" sz="quarter" idx="4294967295"/>
          </p:nvPr>
        </p:nvSpPr>
        <p:spPr>
          <a:xfrm>
            <a:off x="11340500" y="6450522"/>
            <a:ext cx="703730" cy="365125"/>
          </a:xfrm>
          <a:prstGeom prst="rect">
            <a:avLst/>
          </a:prstGeom>
        </p:spPr>
        <p:txBody>
          <a:bodyPr/>
          <a:lstStyle/>
          <a:p>
            <a:fld id="{81F9385A-9BB9-7945-ACA0-DEEDF4366C26}" type="slidenum">
              <a:rPr lang="en-US" sz="1400" smtClean="0"/>
              <a:pPr/>
              <a:t>169</a:t>
            </a:fld>
            <a:endParaRPr lang="en-US" sz="1400" dirty="0"/>
          </a:p>
        </p:txBody>
      </p:sp>
      <p:pic>
        <p:nvPicPr>
          <p:cNvPr id="7" name="Picture 6" descr="RainStorm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407" y="1942801"/>
            <a:ext cx="4697925" cy="3552299"/>
          </a:xfrm>
          <a:prstGeom prst="rect">
            <a:avLst/>
          </a:prstGeom>
        </p:spPr>
      </p:pic>
      <p:sp>
        <p:nvSpPr>
          <p:cNvPr id="8" name="Title 3"/>
          <p:cNvSpPr>
            <a:spLocks noGrp="1"/>
          </p:cNvSpPr>
          <p:nvPr>
            <p:ph type="title"/>
          </p:nvPr>
        </p:nvSpPr>
        <p:spPr>
          <a:xfrm>
            <a:off x="764988" y="347375"/>
            <a:ext cx="6662271" cy="1052274"/>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2211077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2000"/>
                                        <p:tgtEl>
                                          <p:spTgt spid="3">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2000"/>
                                        <p:tgtEl>
                                          <p:spTgt spid="3">
                                            <p:txEl>
                                              <p:pRg st="4" end="4"/>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3"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4" dur="2000"/>
                                        <p:tgtEl>
                                          <p:spTgt spid="3">
                                            <p:txEl>
                                              <p:pRg st="5" end="5"/>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6" end="6"/>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3"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4" dur="2000"/>
                                        <p:tgtEl>
                                          <p:spTgt spid="3">
                                            <p:txEl>
                                              <p:pRg st="7" end="7"/>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p:cTn id="47"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48"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49" dur="2000"/>
                                        <p:tgtEl>
                                          <p:spTgt spid="3">
                                            <p:txEl>
                                              <p:pRg st="8" end="8"/>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p:cTn id="52" dur="2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53" dur="2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54" dur="2000"/>
                                        <p:tgtEl>
                                          <p:spTgt spid="3">
                                            <p:txEl>
                                              <p:pRg st="9" end="9"/>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p:cTn id="57" dur="2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58" dur="2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59" dur="2000"/>
                                        <p:tgtEl>
                                          <p:spTgt spid="3">
                                            <p:txEl>
                                              <p:pRg st="10" end="10"/>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calcmode="lin" valueType="num">
                                      <p:cBhvr>
                                        <p:cTn id="62" dur="2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63" dur="2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64" dur="2000"/>
                                        <p:tgtEl>
                                          <p:spTgt spid="3">
                                            <p:txEl>
                                              <p:pRg st="11" end="11"/>
                                            </p:txEl>
                                          </p:spTgt>
                                        </p:tgtEl>
                                      </p:cBhvr>
                                    </p:animEffect>
                                  </p:childTnLst>
                                </p:cTn>
                              </p:par>
                              <p:par>
                                <p:cTn id="65" presetID="55" presetClass="entr" presetSubtype="0" fill="hold"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p:cTn id="67" dur="2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68" dur="2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69" dur="2000"/>
                                        <p:tgtEl>
                                          <p:spTgt spid="3">
                                            <p:txEl>
                                              <p:pRg st="12" end="12"/>
                                            </p:txEl>
                                          </p:spTgt>
                                        </p:tgtEl>
                                      </p:cBhvr>
                                    </p:animEffect>
                                  </p:childTnLst>
                                </p:cTn>
                              </p:par>
                              <p:par>
                                <p:cTn id="70" presetID="55" presetClass="entr" presetSubtype="0" fill="hold" nodeType="with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 calcmode="lin" valueType="num">
                                      <p:cBhvr>
                                        <p:cTn id="72" dur="2000" fill="hold"/>
                                        <p:tgtEl>
                                          <p:spTgt spid="3">
                                            <p:txEl>
                                              <p:pRg st="13" end="13"/>
                                            </p:txEl>
                                          </p:spTgt>
                                        </p:tgtEl>
                                        <p:attrNameLst>
                                          <p:attrName>ppt_w</p:attrName>
                                        </p:attrNameLst>
                                      </p:cBhvr>
                                      <p:tavLst>
                                        <p:tav tm="0">
                                          <p:val>
                                            <p:strVal val="#ppt_w*0.70"/>
                                          </p:val>
                                        </p:tav>
                                        <p:tav tm="100000">
                                          <p:val>
                                            <p:strVal val="#ppt_w"/>
                                          </p:val>
                                        </p:tav>
                                      </p:tavLst>
                                    </p:anim>
                                    <p:anim calcmode="lin" valueType="num">
                                      <p:cBhvr>
                                        <p:cTn id="73" dur="2000" fill="hold"/>
                                        <p:tgtEl>
                                          <p:spTgt spid="3">
                                            <p:txEl>
                                              <p:pRg st="13" end="13"/>
                                            </p:txEl>
                                          </p:spTgt>
                                        </p:tgtEl>
                                        <p:attrNameLst>
                                          <p:attrName>ppt_h</p:attrName>
                                        </p:attrNameLst>
                                      </p:cBhvr>
                                      <p:tavLst>
                                        <p:tav tm="0">
                                          <p:val>
                                            <p:strVal val="#ppt_h"/>
                                          </p:val>
                                        </p:tav>
                                        <p:tav tm="100000">
                                          <p:val>
                                            <p:strVal val="#ppt_h"/>
                                          </p:val>
                                        </p:tav>
                                      </p:tavLst>
                                    </p:anim>
                                    <p:animEffect transition="in" filter="fade">
                                      <p:cBhvr>
                                        <p:cTn id="74" dur="2000"/>
                                        <p:tgtEl>
                                          <p:spTgt spid="3">
                                            <p:txEl>
                                              <p:pRg st="13" end="13"/>
                                            </p:txEl>
                                          </p:spTgt>
                                        </p:tgtEl>
                                      </p:cBhvr>
                                    </p:animEffect>
                                  </p:childTnLst>
                                </p:cTn>
                              </p:par>
                              <p:par>
                                <p:cTn id="75" presetID="55" presetClass="entr" presetSubtype="0" fill="hold" nodeType="with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 calcmode="lin" valueType="num">
                                      <p:cBhvr>
                                        <p:cTn id="77" dur="2000" fill="hold"/>
                                        <p:tgtEl>
                                          <p:spTgt spid="3">
                                            <p:txEl>
                                              <p:pRg st="14" end="14"/>
                                            </p:txEl>
                                          </p:spTgt>
                                        </p:tgtEl>
                                        <p:attrNameLst>
                                          <p:attrName>ppt_w</p:attrName>
                                        </p:attrNameLst>
                                      </p:cBhvr>
                                      <p:tavLst>
                                        <p:tav tm="0">
                                          <p:val>
                                            <p:strVal val="#ppt_w*0.70"/>
                                          </p:val>
                                        </p:tav>
                                        <p:tav tm="100000">
                                          <p:val>
                                            <p:strVal val="#ppt_w"/>
                                          </p:val>
                                        </p:tav>
                                      </p:tavLst>
                                    </p:anim>
                                    <p:anim calcmode="lin" valueType="num">
                                      <p:cBhvr>
                                        <p:cTn id="78" dur="2000" fill="hold"/>
                                        <p:tgtEl>
                                          <p:spTgt spid="3">
                                            <p:txEl>
                                              <p:pRg st="14" end="14"/>
                                            </p:txEl>
                                          </p:spTgt>
                                        </p:tgtEl>
                                        <p:attrNameLst>
                                          <p:attrName>ppt_h</p:attrName>
                                        </p:attrNameLst>
                                      </p:cBhvr>
                                      <p:tavLst>
                                        <p:tav tm="0">
                                          <p:val>
                                            <p:strVal val="#ppt_h"/>
                                          </p:val>
                                        </p:tav>
                                        <p:tav tm="100000">
                                          <p:val>
                                            <p:strVal val="#ppt_h"/>
                                          </p:val>
                                        </p:tav>
                                      </p:tavLst>
                                    </p:anim>
                                    <p:animEffect transition="in" filter="fade">
                                      <p:cBhvr>
                                        <p:cTn id="79" dur="2000"/>
                                        <p:tgtEl>
                                          <p:spTgt spid="3">
                                            <p:txEl>
                                              <p:pRg st="14" end="14"/>
                                            </p:txEl>
                                          </p:spTgt>
                                        </p:tgtEl>
                                      </p:cBhvr>
                                    </p:animEffect>
                                  </p:childTnLst>
                                </p:cTn>
                              </p:par>
                              <p:par>
                                <p:cTn id="80" presetID="55" presetClass="entr" presetSubtype="0" fill="hold" nodeType="with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 calcmode="lin" valueType="num">
                                      <p:cBhvr>
                                        <p:cTn id="82" dur="2000" fill="hold"/>
                                        <p:tgtEl>
                                          <p:spTgt spid="3">
                                            <p:txEl>
                                              <p:pRg st="15" end="15"/>
                                            </p:txEl>
                                          </p:spTgt>
                                        </p:tgtEl>
                                        <p:attrNameLst>
                                          <p:attrName>ppt_w</p:attrName>
                                        </p:attrNameLst>
                                      </p:cBhvr>
                                      <p:tavLst>
                                        <p:tav tm="0">
                                          <p:val>
                                            <p:strVal val="#ppt_w*0.70"/>
                                          </p:val>
                                        </p:tav>
                                        <p:tav tm="100000">
                                          <p:val>
                                            <p:strVal val="#ppt_w"/>
                                          </p:val>
                                        </p:tav>
                                      </p:tavLst>
                                    </p:anim>
                                    <p:anim calcmode="lin" valueType="num">
                                      <p:cBhvr>
                                        <p:cTn id="83" dur="2000" fill="hold"/>
                                        <p:tgtEl>
                                          <p:spTgt spid="3">
                                            <p:txEl>
                                              <p:pRg st="15" end="15"/>
                                            </p:txEl>
                                          </p:spTgt>
                                        </p:tgtEl>
                                        <p:attrNameLst>
                                          <p:attrName>ppt_h</p:attrName>
                                        </p:attrNameLst>
                                      </p:cBhvr>
                                      <p:tavLst>
                                        <p:tav tm="0">
                                          <p:val>
                                            <p:strVal val="#ppt_h"/>
                                          </p:val>
                                        </p:tav>
                                        <p:tav tm="100000">
                                          <p:val>
                                            <p:strVal val="#ppt_h"/>
                                          </p:val>
                                        </p:tav>
                                      </p:tavLst>
                                    </p:anim>
                                    <p:animEffect transition="in" filter="fade">
                                      <p:cBhvr>
                                        <p:cTn id="84" dur="2000"/>
                                        <p:tgtEl>
                                          <p:spTgt spid="3">
                                            <p:txEl>
                                              <p:pRg st="15" end="15"/>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 calcmode="lin" valueType="num">
                                      <p:cBhvr>
                                        <p:cTn id="87" dur="2000" fill="hold"/>
                                        <p:tgtEl>
                                          <p:spTgt spid="3">
                                            <p:txEl>
                                              <p:pRg st="16" end="16"/>
                                            </p:txEl>
                                          </p:spTgt>
                                        </p:tgtEl>
                                        <p:attrNameLst>
                                          <p:attrName>ppt_w</p:attrName>
                                        </p:attrNameLst>
                                      </p:cBhvr>
                                      <p:tavLst>
                                        <p:tav tm="0">
                                          <p:val>
                                            <p:strVal val="#ppt_w*0.70"/>
                                          </p:val>
                                        </p:tav>
                                        <p:tav tm="100000">
                                          <p:val>
                                            <p:strVal val="#ppt_w"/>
                                          </p:val>
                                        </p:tav>
                                      </p:tavLst>
                                    </p:anim>
                                    <p:anim calcmode="lin" valueType="num">
                                      <p:cBhvr>
                                        <p:cTn id="88" dur="2000" fill="hold"/>
                                        <p:tgtEl>
                                          <p:spTgt spid="3">
                                            <p:txEl>
                                              <p:pRg st="16" end="16"/>
                                            </p:txEl>
                                          </p:spTgt>
                                        </p:tgtEl>
                                        <p:attrNameLst>
                                          <p:attrName>ppt_h</p:attrName>
                                        </p:attrNameLst>
                                      </p:cBhvr>
                                      <p:tavLst>
                                        <p:tav tm="0">
                                          <p:val>
                                            <p:strVal val="#ppt_h"/>
                                          </p:val>
                                        </p:tav>
                                        <p:tav tm="100000">
                                          <p:val>
                                            <p:strVal val="#ppt_h"/>
                                          </p:val>
                                        </p:tav>
                                      </p:tavLst>
                                    </p:anim>
                                    <p:animEffect transition="in" filter="fade">
                                      <p:cBhvr>
                                        <p:cTn id="89" dur="2000"/>
                                        <p:tgtEl>
                                          <p:spTgt spid="3">
                                            <p:txEl>
                                              <p:pRg st="16" end="16"/>
                                            </p:txEl>
                                          </p:spTgt>
                                        </p:tgtEl>
                                      </p:cBhvr>
                                    </p:animEffect>
                                  </p:childTnLst>
                                </p:cTn>
                              </p:par>
                              <p:par>
                                <p:cTn id="90" presetID="55" presetClass="entr" presetSubtype="0" fill="hold" nodeType="with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 calcmode="lin" valueType="num">
                                      <p:cBhvr>
                                        <p:cTn id="92" dur="2000" fill="hold"/>
                                        <p:tgtEl>
                                          <p:spTgt spid="3">
                                            <p:txEl>
                                              <p:pRg st="17" end="17"/>
                                            </p:txEl>
                                          </p:spTgt>
                                        </p:tgtEl>
                                        <p:attrNameLst>
                                          <p:attrName>ppt_w</p:attrName>
                                        </p:attrNameLst>
                                      </p:cBhvr>
                                      <p:tavLst>
                                        <p:tav tm="0">
                                          <p:val>
                                            <p:strVal val="#ppt_w*0.70"/>
                                          </p:val>
                                        </p:tav>
                                        <p:tav tm="100000">
                                          <p:val>
                                            <p:strVal val="#ppt_w"/>
                                          </p:val>
                                        </p:tav>
                                      </p:tavLst>
                                    </p:anim>
                                    <p:anim calcmode="lin" valueType="num">
                                      <p:cBhvr>
                                        <p:cTn id="93" dur="2000" fill="hold"/>
                                        <p:tgtEl>
                                          <p:spTgt spid="3">
                                            <p:txEl>
                                              <p:pRg st="17" end="17"/>
                                            </p:txEl>
                                          </p:spTgt>
                                        </p:tgtEl>
                                        <p:attrNameLst>
                                          <p:attrName>ppt_h</p:attrName>
                                        </p:attrNameLst>
                                      </p:cBhvr>
                                      <p:tavLst>
                                        <p:tav tm="0">
                                          <p:val>
                                            <p:strVal val="#ppt_h"/>
                                          </p:val>
                                        </p:tav>
                                        <p:tav tm="100000">
                                          <p:val>
                                            <p:strVal val="#ppt_h"/>
                                          </p:val>
                                        </p:tav>
                                      </p:tavLst>
                                    </p:anim>
                                    <p:animEffect transition="in" filter="fade">
                                      <p:cBhvr>
                                        <p:cTn id="94" dur="2000"/>
                                        <p:tgtEl>
                                          <p:spTgt spid="3">
                                            <p:txEl>
                                              <p:pRg st="17" end="17"/>
                                            </p:txEl>
                                          </p:spTgt>
                                        </p:tgtEl>
                                      </p:cBhvr>
                                    </p:animEffect>
                                  </p:childTnLst>
                                </p:cTn>
                              </p:par>
                              <p:par>
                                <p:cTn id="95" presetID="55" presetClass="entr" presetSubtype="0" fill="hold" nodeType="with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 calcmode="lin" valueType="num">
                                      <p:cBhvr>
                                        <p:cTn id="97" dur="2000" fill="hold"/>
                                        <p:tgtEl>
                                          <p:spTgt spid="3">
                                            <p:txEl>
                                              <p:pRg st="18" end="18"/>
                                            </p:txEl>
                                          </p:spTgt>
                                        </p:tgtEl>
                                        <p:attrNameLst>
                                          <p:attrName>ppt_w</p:attrName>
                                        </p:attrNameLst>
                                      </p:cBhvr>
                                      <p:tavLst>
                                        <p:tav tm="0">
                                          <p:val>
                                            <p:strVal val="#ppt_w*0.70"/>
                                          </p:val>
                                        </p:tav>
                                        <p:tav tm="100000">
                                          <p:val>
                                            <p:strVal val="#ppt_w"/>
                                          </p:val>
                                        </p:tav>
                                      </p:tavLst>
                                    </p:anim>
                                    <p:anim calcmode="lin" valueType="num">
                                      <p:cBhvr>
                                        <p:cTn id="98" dur="2000" fill="hold"/>
                                        <p:tgtEl>
                                          <p:spTgt spid="3">
                                            <p:txEl>
                                              <p:pRg st="18" end="18"/>
                                            </p:txEl>
                                          </p:spTgt>
                                        </p:tgtEl>
                                        <p:attrNameLst>
                                          <p:attrName>ppt_h</p:attrName>
                                        </p:attrNameLst>
                                      </p:cBhvr>
                                      <p:tavLst>
                                        <p:tav tm="0">
                                          <p:val>
                                            <p:strVal val="#ppt_h"/>
                                          </p:val>
                                        </p:tav>
                                        <p:tav tm="100000">
                                          <p:val>
                                            <p:strVal val="#ppt_h"/>
                                          </p:val>
                                        </p:tav>
                                      </p:tavLst>
                                    </p:anim>
                                    <p:animEffect transition="in" filter="fade">
                                      <p:cBhvr>
                                        <p:cTn id="99" dur="2000"/>
                                        <p:tgtEl>
                                          <p:spTgt spid="3">
                                            <p:txEl>
                                              <p:pRg st="18" end="18"/>
                                            </p:txEl>
                                          </p:spTgt>
                                        </p:tgtEl>
                                      </p:cBhvr>
                                    </p:animEffect>
                                  </p:childTnLst>
                                </p:cTn>
                              </p:par>
                              <p:par>
                                <p:cTn id="100" presetID="55" presetClass="entr" presetSubtype="0" fill="hold" nodeType="with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 calcmode="lin" valueType="num">
                                      <p:cBhvr>
                                        <p:cTn id="102" dur="2000" fill="hold"/>
                                        <p:tgtEl>
                                          <p:spTgt spid="3">
                                            <p:txEl>
                                              <p:pRg st="19" end="19"/>
                                            </p:txEl>
                                          </p:spTgt>
                                        </p:tgtEl>
                                        <p:attrNameLst>
                                          <p:attrName>ppt_w</p:attrName>
                                        </p:attrNameLst>
                                      </p:cBhvr>
                                      <p:tavLst>
                                        <p:tav tm="0">
                                          <p:val>
                                            <p:strVal val="#ppt_w*0.70"/>
                                          </p:val>
                                        </p:tav>
                                        <p:tav tm="100000">
                                          <p:val>
                                            <p:strVal val="#ppt_w"/>
                                          </p:val>
                                        </p:tav>
                                      </p:tavLst>
                                    </p:anim>
                                    <p:anim calcmode="lin" valueType="num">
                                      <p:cBhvr>
                                        <p:cTn id="103" dur="2000" fill="hold"/>
                                        <p:tgtEl>
                                          <p:spTgt spid="3">
                                            <p:txEl>
                                              <p:pRg st="19" end="19"/>
                                            </p:txEl>
                                          </p:spTgt>
                                        </p:tgtEl>
                                        <p:attrNameLst>
                                          <p:attrName>ppt_h</p:attrName>
                                        </p:attrNameLst>
                                      </p:cBhvr>
                                      <p:tavLst>
                                        <p:tav tm="0">
                                          <p:val>
                                            <p:strVal val="#ppt_h"/>
                                          </p:val>
                                        </p:tav>
                                        <p:tav tm="100000">
                                          <p:val>
                                            <p:strVal val="#ppt_h"/>
                                          </p:val>
                                        </p:tav>
                                      </p:tavLst>
                                    </p:anim>
                                    <p:animEffect transition="in" filter="fade">
                                      <p:cBhvr>
                                        <p:cTn id="104" dur="2000"/>
                                        <p:tgtEl>
                                          <p:spTgt spid="3">
                                            <p:txEl>
                                              <p:pRg st="19" end="19"/>
                                            </p:txEl>
                                          </p:spTgt>
                                        </p:tgtEl>
                                      </p:cBhvr>
                                    </p:animEffect>
                                  </p:childTnLst>
                                </p:cTn>
                              </p:par>
                            </p:childTnLst>
                          </p:cTn>
                        </p:par>
                        <p:par>
                          <p:cTn id="105" fill="hold">
                            <p:stCondLst>
                              <p:cond delay="2000"/>
                            </p:stCondLst>
                            <p:childTnLst>
                              <p:par>
                                <p:cTn id="106" presetID="55" presetClass="entr" presetSubtype="0" fill="hold" nodeType="afterEffect">
                                  <p:stCondLst>
                                    <p:cond delay="0"/>
                                  </p:stCondLst>
                                  <p:childTnLst>
                                    <p:set>
                                      <p:cBhvr>
                                        <p:cTn id="107" dur="1" fill="hold">
                                          <p:stCondLst>
                                            <p:cond delay="0"/>
                                          </p:stCondLst>
                                        </p:cTn>
                                        <p:tgtEl>
                                          <p:spTgt spid="3">
                                            <p:txEl>
                                              <p:pRg st="20" end="20"/>
                                            </p:txEl>
                                          </p:spTgt>
                                        </p:tgtEl>
                                        <p:attrNameLst>
                                          <p:attrName>style.visibility</p:attrName>
                                        </p:attrNameLst>
                                      </p:cBhvr>
                                      <p:to>
                                        <p:strVal val="visible"/>
                                      </p:to>
                                    </p:set>
                                    <p:anim calcmode="lin" valueType="num">
                                      <p:cBhvr>
                                        <p:cTn id="108" dur="2000" fill="hold"/>
                                        <p:tgtEl>
                                          <p:spTgt spid="3">
                                            <p:txEl>
                                              <p:pRg st="20" end="20"/>
                                            </p:txEl>
                                          </p:spTgt>
                                        </p:tgtEl>
                                        <p:attrNameLst>
                                          <p:attrName>ppt_w</p:attrName>
                                        </p:attrNameLst>
                                      </p:cBhvr>
                                      <p:tavLst>
                                        <p:tav tm="0">
                                          <p:val>
                                            <p:strVal val="#ppt_w*0.70"/>
                                          </p:val>
                                        </p:tav>
                                        <p:tav tm="100000">
                                          <p:val>
                                            <p:strVal val="#ppt_w"/>
                                          </p:val>
                                        </p:tav>
                                      </p:tavLst>
                                    </p:anim>
                                    <p:anim calcmode="lin" valueType="num">
                                      <p:cBhvr>
                                        <p:cTn id="109" dur="2000" fill="hold"/>
                                        <p:tgtEl>
                                          <p:spTgt spid="3">
                                            <p:txEl>
                                              <p:pRg st="20" end="20"/>
                                            </p:txEl>
                                          </p:spTgt>
                                        </p:tgtEl>
                                        <p:attrNameLst>
                                          <p:attrName>ppt_h</p:attrName>
                                        </p:attrNameLst>
                                      </p:cBhvr>
                                      <p:tavLst>
                                        <p:tav tm="0">
                                          <p:val>
                                            <p:strVal val="#ppt_h"/>
                                          </p:val>
                                        </p:tav>
                                        <p:tav tm="100000">
                                          <p:val>
                                            <p:strVal val="#ppt_h"/>
                                          </p:val>
                                        </p:tav>
                                      </p:tavLst>
                                    </p:anim>
                                    <p:animEffect transition="in" filter="fade">
                                      <p:cBhvr>
                                        <p:cTn id="110" dur="20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Confrontation and Renunciation (1206)</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90687"/>
            <a:ext cx="4305300" cy="4842253"/>
          </a:xfrm>
        </p:spPr>
      </p:pic>
      <p:sp>
        <p:nvSpPr>
          <p:cNvPr id="4" name="Content Placeholder 3"/>
          <p:cNvSpPr>
            <a:spLocks noGrp="1"/>
          </p:cNvSpPr>
          <p:nvPr>
            <p:ph sz="half" idx="2"/>
          </p:nvPr>
        </p:nvSpPr>
        <p:spPr>
          <a:xfrm>
            <a:off x="5707529" y="1524000"/>
            <a:ext cx="6366903" cy="4938889"/>
          </a:xfrm>
        </p:spPr>
        <p:txBody>
          <a:bodyPr>
            <a:noAutofit/>
          </a:bodyPr>
          <a:lstStyle/>
          <a:p>
            <a:pPr marL="392049" lvl="0" indent="-392049" defTabSz="448055">
              <a:lnSpc>
                <a:spcPct val="100000"/>
              </a:lnSpc>
              <a:spcBef>
                <a:spcPts val="900"/>
              </a:spcBef>
              <a:defRPr sz="1800">
                <a:solidFill>
                  <a:srgbClr val="000000"/>
                </a:solidFill>
              </a:defRPr>
            </a:pPr>
            <a:r>
              <a:rPr lang="en-US" sz="2400" dirty="0">
                <a:solidFill>
                  <a:srgbClr val="404040"/>
                </a:solidFill>
              </a:rPr>
              <a:t>His family becomes worried about Francis’s increasingly erratic behavior and goes looking for him, but Francis hides from them.</a:t>
            </a:r>
          </a:p>
          <a:p>
            <a:pPr marL="392049" lvl="0" indent="-392049" defTabSz="448055">
              <a:lnSpc>
                <a:spcPct val="100000"/>
              </a:lnSpc>
              <a:spcBef>
                <a:spcPts val="900"/>
              </a:spcBef>
              <a:defRPr sz="1800">
                <a:solidFill>
                  <a:srgbClr val="000000"/>
                </a:solidFill>
              </a:defRPr>
            </a:pPr>
            <a:r>
              <a:rPr lang="en-US" sz="2400" dirty="0">
                <a:solidFill>
                  <a:srgbClr val="404040"/>
                </a:solidFill>
              </a:rPr>
              <a:t>Finally, Francis returns to Assisi, where he is met with scorn by its citizens and where his father asks the bishop to intervene</a:t>
            </a:r>
          </a:p>
          <a:p>
            <a:pPr marL="392049" lvl="0" indent="-392049" defTabSz="448055">
              <a:lnSpc>
                <a:spcPct val="100000"/>
              </a:lnSpc>
              <a:spcBef>
                <a:spcPts val="900"/>
              </a:spcBef>
              <a:defRPr sz="1800">
                <a:solidFill>
                  <a:srgbClr val="000000"/>
                </a:solidFill>
              </a:defRPr>
            </a:pPr>
            <a:r>
              <a:rPr lang="en-US" sz="2400" dirty="0">
                <a:solidFill>
                  <a:srgbClr val="404040"/>
                </a:solidFill>
              </a:rPr>
              <a:t>In a public confrontation with his father and in the presence of the local bishop and the citizens of Assisi, Francis strips off his clothes, gives them to his father, renounces his inheritance, and declares that his only Father will be his Father in heaven.</a:t>
            </a:r>
          </a:p>
        </p:txBody>
      </p:sp>
      <p:sp>
        <p:nvSpPr>
          <p:cNvPr id="3" name="TextBox 2"/>
          <p:cNvSpPr txBox="1"/>
          <p:nvPr/>
        </p:nvSpPr>
        <p:spPr>
          <a:xfrm>
            <a:off x="11655778" y="6462889"/>
            <a:ext cx="366657" cy="307777"/>
          </a:xfrm>
          <a:prstGeom prst="rect">
            <a:avLst/>
          </a:prstGeom>
          <a:noFill/>
        </p:spPr>
        <p:txBody>
          <a:bodyPr wrap="none" rtlCol="0">
            <a:spAutoFit/>
          </a:bodyPr>
          <a:lstStyle/>
          <a:p>
            <a:fld id="{C66B0C47-1B94-2D45-9068-6F358BA24D5B}" type="slidenum">
              <a:rPr lang="en-US" sz="1400" smtClean="0"/>
              <a:t>17</a:t>
            </a:fld>
            <a:endParaRPr lang="en-US" sz="1400" dirty="0"/>
          </a:p>
        </p:txBody>
      </p:sp>
    </p:spTree>
    <p:extLst>
      <p:ext uri="{BB962C8B-B14F-4D97-AF65-F5344CB8AC3E}">
        <p14:creationId xmlns:p14="http://schemas.microsoft.com/office/powerpoint/2010/main" val="1103249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049" y="1636482"/>
            <a:ext cx="6142692" cy="4710255"/>
          </a:xfrm>
        </p:spPr>
        <p:txBody>
          <a:bodyPr>
            <a:noAutofit/>
          </a:bodyPr>
          <a:lstStyle/>
          <a:p>
            <a:pPr marL="0" indent="0">
              <a:lnSpc>
                <a:spcPct val="120000"/>
              </a:lnSpc>
              <a:buNone/>
            </a:pPr>
            <a:r>
              <a:rPr lang="en-US" sz="1200" dirty="0"/>
              <a:t>Shannon and </a:t>
            </a:r>
            <a:r>
              <a:rPr lang="en-US" sz="1200" dirty="0" err="1"/>
              <a:t>Nonno</a:t>
            </a:r>
            <a:r>
              <a:rPr lang="en-US" sz="1200" dirty="0"/>
              <a:t> turn and face toward the storm, like brave men facing a firing squad. Maxine is excitedly giving orders to the boys.</a:t>
            </a:r>
          </a:p>
          <a:p>
            <a:pPr marL="0" indent="0">
              <a:lnSpc>
                <a:spcPct val="120000"/>
              </a:lnSpc>
              <a:spcBef>
                <a:spcPts val="1600"/>
              </a:spcBef>
              <a:buNone/>
            </a:pPr>
            <a:r>
              <a:rPr lang="en-US" sz="1200" dirty="0"/>
              <a:t>The German party look on the storm as a Wagnerian climax. They rise from their table as the boys come to clear it and start singing exultantly. The storm, with its white convulsions of light, is like a giant white bird attacking the hilltop of the Costa Verde. Hannah reappears with her water colors clutched against her chest.</a:t>
            </a:r>
          </a:p>
          <a:p>
            <a:pPr marL="0" indent="0">
              <a:lnSpc>
                <a:spcPct val="120000"/>
              </a:lnSpc>
              <a:spcBef>
                <a:spcPts val="1600"/>
              </a:spcBef>
              <a:buNone/>
            </a:pPr>
            <a:r>
              <a:rPr lang="en-US" sz="1200" dirty="0"/>
              <a:t>[Shannon] moves away from the wall to the edge of the verandah as a fine silver sheet of rain descends off the sloping roof, catching the light and dimming the figures behind it. Now everything is silver, delicately lustrous. Shannon extends his hands under the rainfall, turning them in it as if to cool them. Then he cups them to catch the water in his palms and bathes his forehead with it. The rainfall increases. The sound of the marimba band at the beach cantina is brought up the hill by the wind. Shannon lowers his hands from his burning forehead and stretches them out through the rain’s silver sheet as if he were reaching for something outside and beyond himself. Then nothing is visible but these reaching-out hands. A pure white flash of lightning reveals Hannah and </a:t>
            </a:r>
            <a:r>
              <a:rPr lang="en-US" sz="1200" dirty="0" err="1"/>
              <a:t>Nonno</a:t>
            </a:r>
            <a:r>
              <a:rPr lang="en-US" sz="1200" dirty="0"/>
              <a:t> against the wall, behind Shannon, and the electric globe suspended from the roof goes out, the power extinguished by the storm. A clear shaft of light stays on Shannon’s reaching-out hands till the stage curtain has fallen, slowly.</a:t>
            </a:r>
          </a:p>
          <a:p>
            <a:pPr marL="0" indent="0" algn="ctr">
              <a:lnSpc>
                <a:spcPct val="120000"/>
              </a:lnSpc>
              <a:spcAft>
                <a:spcPts val="1200"/>
              </a:spcAft>
              <a:buNone/>
            </a:pPr>
            <a:endParaRPr lang="en-US" sz="1400" dirty="0"/>
          </a:p>
        </p:txBody>
      </p:sp>
      <p:sp>
        <p:nvSpPr>
          <p:cNvPr id="2" name="Slide Number Placeholder 1"/>
          <p:cNvSpPr>
            <a:spLocks noGrp="1"/>
          </p:cNvSpPr>
          <p:nvPr>
            <p:ph type="sldNum" sz="quarter" idx="4294967295"/>
          </p:nvPr>
        </p:nvSpPr>
        <p:spPr>
          <a:xfrm>
            <a:off x="11366157" y="6473868"/>
            <a:ext cx="703730" cy="365125"/>
          </a:xfrm>
          <a:prstGeom prst="rect">
            <a:avLst/>
          </a:prstGeom>
        </p:spPr>
        <p:txBody>
          <a:bodyPr/>
          <a:lstStyle/>
          <a:p>
            <a:fld id="{81F9385A-9BB9-7945-ACA0-DEEDF4366C26}" type="slidenum">
              <a:rPr lang="en-US" sz="1400" smtClean="0"/>
              <a:pPr/>
              <a:t>170</a:t>
            </a:fld>
            <a:endParaRPr lang="en-US" sz="1400" dirty="0"/>
          </a:p>
        </p:txBody>
      </p:sp>
      <p:sp>
        <p:nvSpPr>
          <p:cNvPr id="6" name="TextBox 5"/>
          <p:cNvSpPr txBox="1"/>
          <p:nvPr/>
        </p:nvSpPr>
        <p:spPr>
          <a:xfrm>
            <a:off x="4997164" y="1942529"/>
            <a:ext cx="184666" cy="369332"/>
          </a:xfrm>
          <a:prstGeom prst="rect">
            <a:avLst/>
          </a:prstGeom>
          <a:noFill/>
        </p:spPr>
        <p:txBody>
          <a:bodyPr wrap="none" rtlCol="0">
            <a:spAutoFit/>
          </a:bodyPr>
          <a:lstStyle/>
          <a:p>
            <a:endParaRPr lang="en-US" dirty="0"/>
          </a:p>
        </p:txBody>
      </p:sp>
      <p:pic>
        <p:nvPicPr>
          <p:cNvPr id="7" name="Picture 6" descr="Rainstorm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900" y="1552871"/>
            <a:ext cx="5027139" cy="2516711"/>
          </a:xfrm>
          <a:prstGeom prst="rect">
            <a:avLst/>
          </a:prstGeom>
        </p:spPr>
      </p:pic>
      <p:sp>
        <p:nvSpPr>
          <p:cNvPr id="9" name="TextBox 8"/>
          <p:cNvSpPr txBox="1"/>
          <p:nvPr/>
        </p:nvSpPr>
        <p:spPr>
          <a:xfrm>
            <a:off x="7088106" y="4496251"/>
            <a:ext cx="4842933" cy="1394228"/>
          </a:xfrm>
          <a:prstGeom prst="rect">
            <a:avLst/>
          </a:prstGeom>
          <a:noFill/>
        </p:spPr>
        <p:txBody>
          <a:bodyPr wrap="square" rtlCol="0">
            <a:spAutoFit/>
          </a:bodyPr>
          <a:lstStyle/>
          <a:p>
            <a:r>
              <a:rPr lang="en-US" sz="1200" dirty="0"/>
              <a:t>Note: In staging, the plastic elements should be restrained so that they don’t take precedence over the more important human values. It should not seem like an “effect curtain.” The faint, windy music of the marimba band from the cantina should continue as the houselights are brought up for the intermission.</a:t>
            </a:r>
          </a:p>
          <a:p>
            <a:pPr algn="r">
              <a:spcBef>
                <a:spcPts val="1512"/>
              </a:spcBef>
            </a:pPr>
            <a:r>
              <a:rPr lang="en-US" sz="1200" dirty="0"/>
              <a:t>(Stage directions from </a:t>
            </a:r>
            <a:r>
              <a:rPr lang="en-US" sz="1200" i="1" dirty="0"/>
              <a:t>The Night of the Iguana</a:t>
            </a:r>
            <a:r>
              <a:rPr lang="en-US" sz="1200" dirty="0"/>
              <a:t> by Tennessee Williams)</a:t>
            </a:r>
          </a:p>
        </p:txBody>
      </p:sp>
      <p:sp>
        <p:nvSpPr>
          <p:cNvPr id="10" name="Title 3"/>
          <p:cNvSpPr>
            <a:spLocks noGrp="1"/>
          </p:cNvSpPr>
          <p:nvPr>
            <p:ph type="title"/>
          </p:nvPr>
        </p:nvSpPr>
        <p:spPr>
          <a:xfrm>
            <a:off x="241629" y="336160"/>
            <a:ext cx="6662271" cy="1325563"/>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1760719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3">
                                            <p:txEl>
                                              <p:pRg st="2" end="2"/>
                                            </p:txEl>
                                          </p:spTgt>
                                        </p:tgtEl>
                                      </p:cBhvr>
                                    </p:animEffect>
                                  </p:childTnLst>
                                </p:cTn>
                              </p:par>
                              <p:par>
                                <p:cTn id="20" presetID="55" presetClass="entr" presetSubtype="0" fill="hold" grpId="2"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p:cTn id="22"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23"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24" dur="2000"/>
                                        <p:tgtEl>
                                          <p:spTgt spid="9">
                                            <p:txEl>
                                              <p:pRg st="0" end="0"/>
                                            </p:txEl>
                                          </p:spTgt>
                                        </p:tgtEl>
                                      </p:cBhvr>
                                    </p:animEffect>
                                  </p:childTnLst>
                                </p:cTn>
                              </p:par>
                            </p:childTnLst>
                          </p:cTn>
                        </p:par>
                        <p:par>
                          <p:cTn id="25" fill="hold">
                            <p:stCondLst>
                              <p:cond delay="2000"/>
                            </p:stCondLst>
                            <p:childTnLst>
                              <p:par>
                                <p:cTn id="26" presetID="55" presetClass="entr" presetSubtype="0" fill="hold" grpId="3"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p:cTn id="28"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29"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3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uiExpand="1" build="allAtOnce"/>
      <p:bldP spid="9" grpId="3" uiExpand="1" build="allAtOnce"/>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96" y="1768199"/>
            <a:ext cx="10027531" cy="4009581"/>
          </a:xfrm>
        </p:spPr>
        <p:txBody>
          <a:bodyPr>
            <a:normAutofit/>
          </a:bodyPr>
          <a:lstStyle/>
          <a:p>
            <a:pPr marL="0" indent="0">
              <a:buNone/>
            </a:pPr>
            <a:r>
              <a:rPr lang="en-US" sz="1400" dirty="0"/>
              <a:t>Thunder cracks. The women work over Rose of Sharon, and the rain drums down. Pa jumps in the water and drives his shovel into the mud. The other men do the same.</a:t>
            </a:r>
          </a:p>
          <a:p>
            <a:pPr marL="0" indent="0">
              <a:buNone/>
            </a:pPr>
            <a:r>
              <a:rPr lang="en-US" sz="1400" dirty="0"/>
              <a:t>Rose of Sharon screams over the thunder. The men begin to pile sandbags along the bank of the stream.</a:t>
            </a:r>
          </a:p>
          <a:p>
            <a:pPr marL="0" indent="0">
              <a:buNone/>
            </a:pPr>
            <a:r>
              <a:rPr lang="en-US" sz="1400" dirty="0"/>
              <a:t>A terrific crack and a flash of lightning. A ripping crash tears the air. It is the sound of a great cottonwood toppling. The men stop to look out, their mouths open. They watch the great tree split and thunder into the boiling stream.</a:t>
            </a:r>
          </a:p>
          <a:p>
            <a:pPr marL="0" indent="0">
              <a:buNone/>
            </a:pPr>
            <a:r>
              <a:rPr lang="en-US" sz="1400" dirty="0"/>
              <a:t>Uncle John takes the shovel and slips out the door. Thunder. He comes down to the trough of water and puts his shovel down. Holding the box [containing the stillborn baby] in front of him, he edges into the swift stream. Thunder. For a time he stands watching the water swirl by, leaving its yellow foam among the willow stems. He holds the apple box against his chest. And then he leans over and sets the box in the stream and steadies it with his hand.</a:t>
            </a:r>
          </a:p>
          <a:p>
            <a:pPr marL="0" indent="0">
              <a:buNone/>
            </a:pPr>
            <a:r>
              <a:rPr lang="en-US" sz="1400" dirty="0"/>
              <a:t>[Uncle John] guides the box gently out in to the current and lets it go, then grabs the shovel and returns to the boxcar. The rain is now a gentle drizzle.</a:t>
            </a:r>
          </a:p>
          <a:p>
            <a:pPr marL="0" indent="0" algn="r">
              <a:spcBef>
                <a:spcPts val="1536"/>
              </a:spcBef>
              <a:buNone/>
            </a:pPr>
            <a:r>
              <a:rPr lang="en-US" sz="1400" dirty="0"/>
              <a:t>(Stage directions from </a:t>
            </a:r>
            <a:r>
              <a:rPr lang="en-US" sz="1400" i="1" dirty="0"/>
              <a:t>The Grapes of Wrath</a:t>
            </a:r>
            <a:r>
              <a:rPr lang="en-US" sz="1400" dirty="0"/>
              <a:t> by Frank Galati)</a:t>
            </a:r>
          </a:p>
        </p:txBody>
      </p:sp>
      <p:sp>
        <p:nvSpPr>
          <p:cNvPr id="2" name="Slide Number Placeholder 1"/>
          <p:cNvSpPr>
            <a:spLocks noGrp="1"/>
          </p:cNvSpPr>
          <p:nvPr>
            <p:ph type="sldNum" sz="quarter" idx="4294967295"/>
          </p:nvPr>
        </p:nvSpPr>
        <p:spPr>
          <a:xfrm>
            <a:off x="11387370" y="6492875"/>
            <a:ext cx="708173" cy="365125"/>
          </a:xfrm>
          <a:prstGeom prst="rect">
            <a:avLst/>
          </a:prstGeom>
        </p:spPr>
        <p:txBody>
          <a:bodyPr/>
          <a:lstStyle/>
          <a:p>
            <a:fld id="{81F9385A-9BB9-7945-ACA0-DEEDF4366C26}" type="slidenum">
              <a:rPr lang="en-US" sz="1400" smtClean="0"/>
              <a:pPr/>
              <a:t>171</a:t>
            </a:fld>
            <a:endParaRPr lang="en-US" sz="1400" dirty="0"/>
          </a:p>
        </p:txBody>
      </p:sp>
      <p:pic>
        <p:nvPicPr>
          <p:cNvPr id="7" name="Picture 6" descr="Rainstorm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277" y="5218765"/>
            <a:ext cx="8284335" cy="1120729"/>
          </a:xfrm>
          <a:prstGeom prst="rect">
            <a:avLst/>
          </a:prstGeom>
        </p:spPr>
      </p:pic>
      <p:sp>
        <p:nvSpPr>
          <p:cNvPr id="8"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1082886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3">
                                            <p:txEl>
                                              <p:pRg st="2" end="2"/>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2000"/>
                                        <p:tgtEl>
                                          <p:spTgt spid="3">
                                            <p:txEl>
                                              <p:pRg st="3" end="3"/>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2000"/>
                                        <p:tgtEl>
                                          <p:spTgt spid="3">
                                            <p:txEl>
                                              <p:pRg st="4" end="4"/>
                                            </p:txEl>
                                          </p:spTgt>
                                        </p:tgtEl>
                                      </p:cBhvr>
                                    </p:animEffect>
                                  </p:childTnLst>
                                </p:cTn>
                              </p:par>
                            </p:childTnLst>
                          </p:cTn>
                        </p:par>
                        <p:par>
                          <p:cTn id="30" fill="hold">
                            <p:stCondLst>
                              <p:cond delay="2000"/>
                            </p:stCondLst>
                            <p:childTnLst>
                              <p:par>
                                <p:cTn id="31" presetID="55"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4"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91577"/>
            <a:ext cx="10027531" cy="4009581"/>
          </a:xfrm>
        </p:spPr>
        <p:txBody>
          <a:bodyPr>
            <a:normAutofit/>
          </a:bodyPr>
          <a:lstStyle/>
          <a:p>
            <a:pPr marL="0" indent="0">
              <a:lnSpc>
                <a:spcPct val="100000"/>
              </a:lnSpc>
              <a:buNone/>
            </a:pPr>
            <a:r>
              <a:rPr lang="en-US" sz="2000" dirty="0"/>
              <a:t>Much can be said about how the storm is characterized in each of these plays. Note, though, that this is what is taking place—the storm takes on the role of another character in the play. </a:t>
            </a:r>
          </a:p>
          <a:p>
            <a:pPr marL="0" indent="0">
              <a:lnSpc>
                <a:spcPct val="100000"/>
              </a:lnSpc>
              <a:spcBef>
                <a:spcPts val="1536"/>
              </a:spcBef>
              <a:buNone/>
            </a:pPr>
            <a:r>
              <a:rPr lang="en-US" sz="2000" dirty="0"/>
              <a:t>“Rumble thy </a:t>
            </a:r>
            <a:r>
              <a:rPr lang="en-US" sz="2000" i="1" dirty="0"/>
              <a:t>bellyful</a:t>
            </a:r>
            <a:r>
              <a:rPr lang="en-US" sz="2000" dirty="0"/>
              <a:t>!”</a:t>
            </a:r>
          </a:p>
          <a:p>
            <a:pPr marL="0" indent="0">
              <a:lnSpc>
                <a:spcPct val="100000"/>
              </a:lnSpc>
              <a:spcBef>
                <a:spcPts val="1536"/>
              </a:spcBef>
              <a:buNone/>
            </a:pPr>
            <a:r>
              <a:rPr lang="en-US" sz="2000" dirty="0"/>
              <a:t>“servile </a:t>
            </a:r>
            <a:r>
              <a:rPr lang="en-US" sz="2000" i="1" dirty="0"/>
              <a:t>ministers</a:t>
            </a:r>
            <a:r>
              <a:rPr lang="en-US" sz="2000" dirty="0"/>
              <a:t> that will with two pernicious daughters join”</a:t>
            </a:r>
          </a:p>
          <a:p>
            <a:pPr marL="0" indent="0">
              <a:lnSpc>
                <a:spcPct val="100000"/>
              </a:lnSpc>
              <a:spcBef>
                <a:spcPts val="1536"/>
              </a:spcBef>
              <a:buNone/>
            </a:pPr>
            <a:r>
              <a:rPr lang="en-US" sz="2000" dirty="0"/>
              <a:t> “like brave men facing </a:t>
            </a:r>
            <a:r>
              <a:rPr lang="en-US" sz="2000" i="1" dirty="0"/>
              <a:t>a firing squad</a:t>
            </a:r>
            <a:r>
              <a:rPr lang="en-US" sz="2000" dirty="0"/>
              <a:t>.”</a:t>
            </a:r>
          </a:p>
          <a:p>
            <a:pPr marL="0" indent="0">
              <a:lnSpc>
                <a:spcPct val="100000"/>
              </a:lnSpc>
              <a:spcBef>
                <a:spcPts val="1536"/>
              </a:spcBef>
              <a:buNone/>
            </a:pPr>
            <a:r>
              <a:rPr lang="en-US" sz="2000" dirty="0"/>
              <a:t>“like </a:t>
            </a:r>
            <a:r>
              <a:rPr lang="en-US" sz="2000" i="1" dirty="0"/>
              <a:t>a giant white bird </a:t>
            </a:r>
            <a:r>
              <a:rPr lang="en-US" sz="2000" dirty="0"/>
              <a:t>attacking the hilltop”</a:t>
            </a:r>
          </a:p>
          <a:p>
            <a:pPr marL="0" indent="0">
              <a:lnSpc>
                <a:spcPct val="100000"/>
              </a:lnSpc>
              <a:spcBef>
                <a:spcPts val="1536"/>
              </a:spcBef>
              <a:buNone/>
            </a:pPr>
            <a:r>
              <a:rPr lang="en-US" sz="2000" dirty="0"/>
              <a:t>“the rain </a:t>
            </a:r>
            <a:r>
              <a:rPr lang="en-US" sz="2000" i="1" dirty="0"/>
              <a:t>drums down</a:t>
            </a:r>
            <a:r>
              <a:rPr lang="en-US" sz="2000" dirty="0"/>
              <a:t>”</a:t>
            </a:r>
          </a:p>
          <a:p>
            <a:pPr marL="0" indent="0">
              <a:lnSpc>
                <a:spcPct val="100000"/>
              </a:lnSpc>
              <a:spcBef>
                <a:spcPts val="1536"/>
              </a:spcBef>
              <a:buNone/>
            </a:pPr>
            <a:r>
              <a:rPr lang="en-US" sz="2000" dirty="0"/>
              <a:t>“A ripping crash </a:t>
            </a:r>
            <a:r>
              <a:rPr lang="en-US" sz="2000" i="1" dirty="0"/>
              <a:t>tears the air</a:t>
            </a:r>
            <a:r>
              <a:rPr lang="en-US" sz="2000" dirty="0"/>
              <a:t>.”</a:t>
            </a:r>
          </a:p>
        </p:txBody>
      </p:sp>
      <p:sp>
        <p:nvSpPr>
          <p:cNvPr id="2" name="Slide Number Placeholder 1"/>
          <p:cNvSpPr>
            <a:spLocks noGrp="1"/>
          </p:cNvSpPr>
          <p:nvPr>
            <p:ph type="sldNum" sz="quarter" idx="4294967295"/>
          </p:nvPr>
        </p:nvSpPr>
        <p:spPr>
          <a:xfrm>
            <a:off x="11314732" y="6486695"/>
            <a:ext cx="716669" cy="365125"/>
          </a:xfrm>
          <a:prstGeom prst="rect">
            <a:avLst/>
          </a:prstGeom>
        </p:spPr>
        <p:txBody>
          <a:bodyPr/>
          <a:lstStyle/>
          <a:p>
            <a:fld id="{81F9385A-9BB9-7945-ACA0-DEEDF4366C26}" type="slidenum">
              <a:rPr lang="en-US" sz="1400" smtClean="0"/>
              <a:pPr/>
              <a:t>172</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51721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5"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96" y="1768199"/>
            <a:ext cx="10027531" cy="4009581"/>
          </a:xfrm>
        </p:spPr>
        <p:txBody>
          <a:bodyPr>
            <a:normAutofit/>
          </a:bodyPr>
          <a:lstStyle/>
          <a:p>
            <a:pPr marL="0" indent="0">
              <a:buNone/>
            </a:pPr>
            <a:r>
              <a:rPr lang="en-US" sz="2000" dirty="0"/>
              <a:t>Now consider how Francis also characterized creation.</a:t>
            </a:r>
          </a:p>
          <a:p>
            <a:pPr marL="0" indent="0" algn="ctr">
              <a:spcBef>
                <a:spcPts val="8280"/>
              </a:spcBef>
              <a:spcAft>
                <a:spcPts val="1800"/>
              </a:spcAft>
              <a:buNone/>
            </a:pPr>
            <a:r>
              <a:rPr lang="en-US" sz="2000" b="1" dirty="0"/>
              <a:t>Praised be You, my Lord through Brother Wind,</a:t>
            </a:r>
            <a:br>
              <a:rPr lang="en-US" sz="2000" b="1" dirty="0"/>
            </a:br>
            <a:r>
              <a:rPr lang="en-US" sz="2000" b="1" dirty="0"/>
              <a:t>   and through the air, cloudy and serene, </a:t>
            </a:r>
            <a:br>
              <a:rPr lang="en-US" sz="2000" b="1" dirty="0"/>
            </a:br>
            <a:r>
              <a:rPr lang="en-US" sz="2000" b="1" dirty="0"/>
              <a:t>and every kind of weather,</a:t>
            </a:r>
            <a:br>
              <a:rPr lang="en-US" sz="2000" b="1" dirty="0"/>
            </a:br>
            <a:r>
              <a:rPr lang="en-US" sz="2000" b="1" dirty="0"/>
              <a:t>   through whom You give sustenance</a:t>
            </a:r>
            <a:br>
              <a:rPr lang="en-US" sz="2000" b="1" dirty="0"/>
            </a:br>
            <a:r>
              <a:rPr lang="en-US" sz="2000" b="1" dirty="0"/>
              <a:t> to Your creatures.</a:t>
            </a:r>
          </a:p>
          <a:p>
            <a:pPr marL="0" indent="0" algn="r">
              <a:spcBef>
                <a:spcPts val="480"/>
              </a:spcBef>
              <a:spcAft>
                <a:spcPts val="1800"/>
              </a:spcAft>
              <a:buNone/>
            </a:pPr>
            <a:r>
              <a:rPr lang="en-US" sz="2000" b="1" i="1" dirty="0"/>
              <a:t>The Canticle of the Creatures</a:t>
            </a:r>
          </a:p>
        </p:txBody>
      </p:sp>
      <p:sp>
        <p:nvSpPr>
          <p:cNvPr id="2" name="Slide Number Placeholder 1"/>
          <p:cNvSpPr>
            <a:spLocks noGrp="1"/>
          </p:cNvSpPr>
          <p:nvPr>
            <p:ph type="sldNum" sz="quarter" idx="4294967295"/>
          </p:nvPr>
        </p:nvSpPr>
        <p:spPr>
          <a:xfrm>
            <a:off x="11387371" y="6473868"/>
            <a:ext cx="708173" cy="365125"/>
          </a:xfrm>
          <a:prstGeom prst="rect">
            <a:avLst/>
          </a:prstGeom>
        </p:spPr>
        <p:txBody>
          <a:bodyPr/>
          <a:lstStyle/>
          <a:p>
            <a:fld id="{81F9385A-9BB9-7945-ACA0-DEEDF4366C26}" type="slidenum">
              <a:rPr lang="en-US" sz="1400" smtClean="0"/>
              <a:pPr/>
              <a:t>173</a:t>
            </a:fld>
            <a:endParaRPr lang="en-US" sz="1400" dirty="0"/>
          </a:p>
        </p:txBody>
      </p:sp>
      <p:sp>
        <p:nvSpPr>
          <p:cNvPr id="6"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311345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96" y="2639847"/>
            <a:ext cx="10027531" cy="3200193"/>
          </a:xfrm>
        </p:spPr>
        <p:txBody>
          <a:bodyPr>
            <a:normAutofit/>
          </a:bodyPr>
          <a:lstStyle/>
          <a:p>
            <a:pPr marL="0" indent="0">
              <a:lnSpc>
                <a:spcPct val="100000"/>
              </a:lnSpc>
              <a:buNone/>
            </a:pPr>
            <a:r>
              <a:rPr lang="en-US" sz="2000" dirty="0"/>
              <a:t>How can a view of natural elements as fellow creatures (brother, sister) affect our experience of nature?</a:t>
            </a:r>
          </a:p>
          <a:p>
            <a:pPr marL="0" indent="0">
              <a:lnSpc>
                <a:spcPct val="100000"/>
              </a:lnSpc>
              <a:spcBef>
                <a:spcPts val="2280"/>
              </a:spcBef>
              <a:buNone/>
            </a:pPr>
            <a:r>
              <a:rPr lang="en-US" sz="2000" dirty="0"/>
              <a:t>How do the human characters in the play respond to or interact with natural elements that are “mere” physical phenomena?</a:t>
            </a:r>
          </a:p>
          <a:p>
            <a:pPr marL="0" indent="0">
              <a:lnSpc>
                <a:spcPct val="100000"/>
              </a:lnSpc>
              <a:spcBef>
                <a:spcPts val="2280"/>
              </a:spcBef>
              <a:buNone/>
            </a:pPr>
            <a:r>
              <a:rPr lang="en-US" sz="2000" dirty="0"/>
              <a:t>Is there anything “behind” nature?</a:t>
            </a:r>
          </a:p>
        </p:txBody>
      </p:sp>
      <p:sp>
        <p:nvSpPr>
          <p:cNvPr id="2" name="Slide Number Placeholder 1"/>
          <p:cNvSpPr>
            <a:spLocks noGrp="1"/>
          </p:cNvSpPr>
          <p:nvPr>
            <p:ph type="sldNum" sz="quarter" idx="4294967295"/>
          </p:nvPr>
        </p:nvSpPr>
        <p:spPr>
          <a:xfrm>
            <a:off x="11481615" y="6492875"/>
            <a:ext cx="562615" cy="365125"/>
          </a:xfrm>
          <a:prstGeom prst="rect">
            <a:avLst/>
          </a:prstGeom>
        </p:spPr>
        <p:txBody>
          <a:bodyPr/>
          <a:lstStyle/>
          <a:p>
            <a:fld id="{81F9385A-9BB9-7945-ACA0-DEEDF4366C26}" type="slidenum">
              <a:rPr lang="en-US" sz="1400" smtClean="0"/>
              <a:pPr/>
              <a:t>174</a:t>
            </a:fld>
            <a:endParaRPr lang="en-US" sz="1400" dirty="0"/>
          </a:p>
        </p:txBody>
      </p:sp>
      <p:sp>
        <p:nvSpPr>
          <p:cNvPr id="6" name="Title 3"/>
          <p:cNvSpPr>
            <a:spLocks noGrp="1"/>
          </p:cNvSpPr>
          <p:nvPr>
            <p:ph type="title"/>
          </p:nvPr>
        </p:nvSpPr>
        <p:spPr>
          <a:xfrm>
            <a:off x="150906" y="386603"/>
            <a:ext cx="7723094" cy="1325563"/>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85824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5919" y="4000236"/>
            <a:ext cx="10027531" cy="2356115"/>
          </a:xfrm>
        </p:spPr>
        <p:txBody>
          <a:bodyPr>
            <a:normAutofit/>
          </a:bodyPr>
          <a:lstStyle/>
          <a:p>
            <a:pPr marL="0" lvl="0" indent="0">
              <a:buNone/>
            </a:pPr>
            <a:r>
              <a:rPr lang="en-US" sz="2000" b="1" dirty="0">
                <a:solidFill>
                  <a:schemeClr val="accent5">
                    <a:lumMod val="50000"/>
                  </a:schemeClr>
                </a:solidFill>
              </a:rPr>
              <a:t>When the Word is uttered in time, the canvas of creation unfolds. The triune God is then revealed as a divine Artist, and creation is the finite expression of the Artist’s infinite ideas.  </a:t>
            </a:r>
          </a:p>
          <a:p>
            <a:pPr marL="0" lvl="0" indent="0">
              <a:buNone/>
            </a:pPr>
            <a:r>
              <a:rPr lang="en-US" sz="2000" b="1" dirty="0">
                <a:solidFill>
                  <a:schemeClr val="accent5">
                    <a:lumMod val="50000"/>
                  </a:schemeClr>
                </a:solidFill>
              </a:rPr>
              <a:t>As a work of art, creation is intended to manifest the glory of the Artist-Creator.</a:t>
            </a:r>
          </a:p>
          <a:p>
            <a:pPr marL="0" lvl="0" indent="0" algn="r">
              <a:buNone/>
            </a:pPr>
            <a:r>
              <a:rPr lang="en-US" sz="2000" dirty="0">
                <a:solidFill>
                  <a:schemeClr val="accent5">
                    <a:lumMod val="50000"/>
                  </a:schemeClr>
                </a:solidFill>
              </a:rPr>
              <a:t>(Ilia </a:t>
            </a:r>
            <a:r>
              <a:rPr lang="en-US" sz="2000" dirty="0" err="1">
                <a:solidFill>
                  <a:schemeClr val="accent5">
                    <a:lumMod val="50000"/>
                  </a:schemeClr>
                </a:solidFill>
              </a:rPr>
              <a:t>Delio</a:t>
            </a:r>
            <a:r>
              <a:rPr lang="en-US" sz="2000" dirty="0">
                <a:solidFill>
                  <a:schemeClr val="accent5">
                    <a:lumMod val="50000"/>
                  </a:schemeClr>
                </a:solidFill>
              </a:rPr>
              <a:t>, </a:t>
            </a:r>
            <a:r>
              <a:rPr lang="en-US" sz="2000" i="1" dirty="0">
                <a:solidFill>
                  <a:schemeClr val="accent5">
                    <a:lumMod val="50000"/>
                  </a:schemeClr>
                </a:solidFill>
              </a:rPr>
              <a:t>Simply Bonaventure</a:t>
            </a:r>
            <a:r>
              <a:rPr lang="en-US" sz="2000" dirty="0">
                <a:solidFill>
                  <a:schemeClr val="accent5">
                    <a:lumMod val="50000"/>
                  </a:schemeClr>
                </a:solidFill>
              </a:rPr>
              <a:t>)</a:t>
            </a:r>
          </a:p>
          <a:p>
            <a:endParaRPr lang="en-US" sz="2000" b="1" dirty="0">
              <a:solidFill>
                <a:schemeClr val="accent4">
                  <a:lumMod val="50000"/>
                </a:schemeClr>
              </a:solidFill>
            </a:endParaRPr>
          </a:p>
        </p:txBody>
      </p:sp>
      <p:sp>
        <p:nvSpPr>
          <p:cNvPr id="2" name="Slide Number Placeholder 1"/>
          <p:cNvSpPr>
            <a:spLocks noGrp="1"/>
          </p:cNvSpPr>
          <p:nvPr>
            <p:ph type="sldNum" sz="quarter" idx="4294967295"/>
          </p:nvPr>
        </p:nvSpPr>
        <p:spPr>
          <a:xfrm>
            <a:off x="11391814" y="6486695"/>
            <a:ext cx="690901" cy="365125"/>
          </a:xfrm>
          <a:prstGeom prst="rect">
            <a:avLst/>
          </a:prstGeom>
        </p:spPr>
        <p:txBody>
          <a:bodyPr/>
          <a:lstStyle/>
          <a:p>
            <a:fld id="{81F9385A-9BB9-7945-ACA0-DEEDF4366C26}" type="slidenum">
              <a:rPr lang="en-US" sz="1400" smtClean="0"/>
              <a:pPr/>
              <a:t>175</a:t>
            </a:fld>
            <a:endParaRPr lang="en-US" sz="1400" dirty="0"/>
          </a:p>
        </p:txBody>
      </p:sp>
      <p:pic>
        <p:nvPicPr>
          <p:cNvPr id="7" name="Picture 6" descr="Rainstorm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489" y="1730843"/>
            <a:ext cx="7825320" cy="1954982"/>
          </a:xfrm>
          <a:prstGeom prst="rect">
            <a:avLst/>
          </a:prstGeom>
        </p:spPr>
      </p:pic>
      <p:sp>
        <p:nvSpPr>
          <p:cNvPr id="8" name="Title 3"/>
          <p:cNvSpPr>
            <a:spLocks noGrp="1"/>
          </p:cNvSpPr>
          <p:nvPr>
            <p:ph type="title"/>
          </p:nvPr>
        </p:nvSpPr>
        <p:spPr>
          <a:xfrm>
            <a:off x="764988" y="347374"/>
            <a:ext cx="6662271" cy="1325563"/>
          </a:xfrm>
        </p:spPr>
        <p:txBody>
          <a:bodyPr>
            <a:normAutofit fontScale="90000"/>
          </a:bodyPr>
          <a:lstStyle/>
          <a:p>
            <a:pPr algn="ctr"/>
            <a:r>
              <a:rPr lang="en-US" dirty="0"/>
              <a:t>Developing a Learning Activity</a:t>
            </a:r>
            <a:br>
              <a:rPr lang="en-US" dirty="0"/>
            </a:br>
            <a:r>
              <a:rPr lang="en-US" dirty="0"/>
              <a:t>Example 2 - Theatre</a:t>
            </a:r>
            <a:br>
              <a:rPr lang="en-US" dirty="0"/>
            </a:br>
            <a:endParaRPr lang="en-US" dirty="0"/>
          </a:p>
        </p:txBody>
      </p:sp>
    </p:spTree>
    <p:extLst>
      <p:ext uri="{BB962C8B-B14F-4D97-AF65-F5344CB8AC3E}">
        <p14:creationId xmlns:p14="http://schemas.microsoft.com/office/powerpoint/2010/main" val="1345390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childTnLst>
                          </p:cTn>
                        </p:par>
                        <p:par>
                          <p:cTn id="15" fill="hold">
                            <p:stCondLst>
                              <p:cond delay="2000"/>
                            </p:stCondLst>
                            <p:childTnLst>
                              <p:par>
                                <p:cTn id="16" presetID="55"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1828800" y="6812279"/>
            <a:ext cx="8534400" cy="45719"/>
          </a:xfrm>
        </p:spPr>
        <p:txBody>
          <a:bodyPr>
            <a:normAutofit fontScale="25000" lnSpcReduction="20000"/>
          </a:bodyPr>
          <a:lstStyle/>
          <a:p>
            <a:endParaRPr lang="en-US" dirty="0"/>
          </a:p>
        </p:txBody>
      </p:sp>
      <p:sp>
        <p:nvSpPr>
          <p:cNvPr id="5" name="Slide Number Placeholder 4"/>
          <p:cNvSpPr>
            <a:spLocks noGrp="1"/>
          </p:cNvSpPr>
          <p:nvPr>
            <p:ph type="sldNum" sz="quarter" idx="4294967295"/>
          </p:nvPr>
        </p:nvSpPr>
        <p:spPr>
          <a:xfrm>
            <a:off x="11417471" y="6447154"/>
            <a:ext cx="639587" cy="365125"/>
          </a:xfrm>
          <a:prstGeom prst="rect">
            <a:avLst/>
          </a:prstGeom>
        </p:spPr>
        <p:txBody>
          <a:bodyPr/>
          <a:lstStyle/>
          <a:p>
            <a:fld id="{81F9385A-9BB9-7945-ACA0-DEEDF4366C26}" type="slidenum">
              <a:rPr lang="en-US" sz="1400" smtClean="0"/>
              <a:pPr/>
              <a:t>176</a:t>
            </a:fld>
            <a:endParaRPr lang="en-US" sz="1400" dirty="0"/>
          </a:p>
        </p:txBody>
      </p:sp>
      <p:sp>
        <p:nvSpPr>
          <p:cNvPr id="4" name="TextBox 3"/>
          <p:cNvSpPr txBox="1"/>
          <p:nvPr/>
        </p:nvSpPr>
        <p:spPr>
          <a:xfrm>
            <a:off x="1430489" y="2788456"/>
            <a:ext cx="9268985" cy="3062377"/>
          </a:xfrm>
          <a:prstGeom prst="rect">
            <a:avLst/>
          </a:prstGeom>
          <a:noFill/>
        </p:spPr>
        <p:txBody>
          <a:bodyPr wrap="square" rtlCol="0">
            <a:spAutoFit/>
          </a:bodyPr>
          <a:lstStyle/>
          <a:p>
            <a:r>
              <a:rPr lang="en-US" sz="2400" dirty="0"/>
              <a:t>If you’d like some guidance on how the FIT might be applied to your own discipline, you might consult the articles listed here:</a:t>
            </a:r>
          </a:p>
          <a:p>
            <a:r>
              <a:rPr lang="en-US" sz="2400" dirty="0">
                <a:solidFill>
                  <a:srgbClr val="000090"/>
                </a:solidFill>
              </a:rPr>
              <a:t> </a:t>
            </a:r>
            <a:r>
              <a:rPr lang="en-US" sz="2400" dirty="0">
                <a:solidFill>
                  <a:srgbClr val="000090"/>
                </a:solidFill>
                <a:hlinkClick r:id="rId2"/>
              </a:rPr>
              <a:t>http://</a:t>
            </a:r>
            <a:r>
              <a:rPr lang="en-US" sz="2400" dirty="0" err="1">
                <a:solidFill>
                  <a:srgbClr val="000090"/>
                </a:solidFill>
                <a:hlinkClick r:id="rId2"/>
              </a:rPr>
              <a:t>franciscancollegesuniversities.org</a:t>
            </a:r>
            <a:r>
              <a:rPr lang="en-US" sz="2400" dirty="0">
                <a:solidFill>
                  <a:srgbClr val="000090"/>
                </a:solidFill>
                <a:hlinkClick r:id="rId2"/>
              </a:rPr>
              <a:t>/resources/discipline-specific-resources/</a:t>
            </a:r>
            <a:endParaRPr lang="en-US" sz="2400" dirty="0">
              <a:solidFill>
                <a:srgbClr val="000090"/>
              </a:solidFill>
            </a:endParaRPr>
          </a:p>
          <a:p>
            <a:pPr>
              <a:spcBef>
                <a:spcPts val="3000"/>
              </a:spcBef>
            </a:pPr>
            <a:r>
              <a:rPr lang="en-US" sz="2400" dirty="0"/>
              <a:t>These might give you some lines along which you might develop your own learning activities.</a:t>
            </a:r>
          </a:p>
        </p:txBody>
      </p:sp>
      <p:sp>
        <p:nvSpPr>
          <p:cNvPr id="7" name="Title 3"/>
          <p:cNvSpPr>
            <a:spLocks noGrp="1"/>
          </p:cNvSpPr>
          <p:nvPr>
            <p:ph type="ctrTitle"/>
          </p:nvPr>
        </p:nvSpPr>
        <p:spPr>
          <a:xfrm>
            <a:off x="104588" y="408735"/>
            <a:ext cx="8038353" cy="1462461"/>
          </a:xfrm>
        </p:spPr>
        <p:txBody>
          <a:bodyPr>
            <a:normAutofit fontScale="90000"/>
          </a:bodyPr>
          <a:lstStyle/>
          <a:p>
            <a:pPr algn="ctr"/>
            <a:r>
              <a:rPr lang="en-US" sz="5300" dirty="0"/>
              <a:t>Developing Learning Activities</a:t>
            </a:r>
            <a:r>
              <a:rPr lang="en-US" dirty="0"/>
              <a:t/>
            </a:r>
            <a:br>
              <a:rPr lang="en-US" dirty="0"/>
            </a:br>
            <a:endParaRPr lang="en-US" dirty="0"/>
          </a:p>
        </p:txBody>
      </p:sp>
    </p:spTree>
    <p:extLst>
      <p:ext uri="{BB962C8B-B14F-4D97-AF65-F5344CB8AC3E}">
        <p14:creationId xmlns:p14="http://schemas.microsoft.com/office/powerpoint/2010/main" val="1007643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4">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1828800" y="6812279"/>
            <a:ext cx="8534400" cy="45719"/>
          </a:xfrm>
        </p:spPr>
        <p:txBody>
          <a:bodyPr>
            <a:normAutofit fontScale="25000" lnSpcReduction="20000"/>
          </a:bodyPr>
          <a:lstStyle/>
          <a:p>
            <a:endParaRPr lang="en-US" dirty="0"/>
          </a:p>
        </p:txBody>
      </p:sp>
      <p:sp>
        <p:nvSpPr>
          <p:cNvPr id="5" name="Slide Number Placeholder 4"/>
          <p:cNvSpPr>
            <a:spLocks noGrp="1"/>
          </p:cNvSpPr>
          <p:nvPr>
            <p:ph type="sldNum" sz="quarter" idx="4294967295"/>
          </p:nvPr>
        </p:nvSpPr>
        <p:spPr>
          <a:xfrm>
            <a:off x="11443129" y="6447154"/>
            <a:ext cx="613930" cy="365125"/>
          </a:xfrm>
          <a:prstGeom prst="rect">
            <a:avLst/>
          </a:prstGeom>
        </p:spPr>
        <p:txBody>
          <a:bodyPr/>
          <a:lstStyle/>
          <a:p>
            <a:fld id="{81F9385A-9BB9-7945-ACA0-DEEDF4366C26}" type="slidenum">
              <a:rPr lang="en-US" sz="1400" smtClean="0"/>
              <a:pPr/>
              <a:t>177</a:t>
            </a:fld>
            <a:endParaRPr lang="en-US" sz="1400" dirty="0"/>
          </a:p>
        </p:txBody>
      </p:sp>
      <p:sp>
        <p:nvSpPr>
          <p:cNvPr id="4" name="TextBox 3"/>
          <p:cNvSpPr txBox="1"/>
          <p:nvPr/>
        </p:nvSpPr>
        <p:spPr>
          <a:xfrm>
            <a:off x="1430489" y="2145985"/>
            <a:ext cx="9268985" cy="3000821"/>
          </a:xfrm>
          <a:prstGeom prst="rect">
            <a:avLst/>
          </a:prstGeom>
          <a:noFill/>
        </p:spPr>
        <p:txBody>
          <a:bodyPr wrap="square" rtlCol="0">
            <a:spAutoFit/>
          </a:bodyPr>
          <a:lstStyle/>
          <a:p>
            <a:r>
              <a:rPr lang="en-US" sz="2400" dirty="0"/>
              <a:t>You might also view these videos about utilizing the FIT in specific disciplines:</a:t>
            </a:r>
          </a:p>
          <a:p>
            <a:pPr>
              <a:spcBef>
                <a:spcPts val="1800"/>
              </a:spcBef>
            </a:pPr>
            <a:r>
              <a:rPr lang="en-US" sz="2400" dirty="0"/>
              <a:t>Communications: </a:t>
            </a:r>
            <a:r>
              <a:rPr lang="en-US" sz="2400" dirty="0">
                <a:solidFill>
                  <a:srgbClr val="000090"/>
                </a:solidFill>
                <a:hlinkClick r:id="rId2"/>
              </a:rPr>
              <a:t>https://www.youtube.com/watch?v=0w7zxGK73_A&amp;feature=youtu.be</a:t>
            </a:r>
            <a:endParaRPr lang="en-US" sz="2400" dirty="0">
              <a:solidFill>
                <a:srgbClr val="000090"/>
              </a:solidFill>
            </a:endParaRPr>
          </a:p>
          <a:p>
            <a:pPr>
              <a:spcBef>
                <a:spcPts val="1800"/>
              </a:spcBef>
            </a:pPr>
            <a:r>
              <a:rPr lang="en-US" sz="2400" dirty="0"/>
              <a:t>Religious Studies: </a:t>
            </a:r>
            <a:r>
              <a:rPr lang="en-US" sz="2400" dirty="0">
                <a:solidFill>
                  <a:srgbClr val="000090"/>
                </a:solidFill>
                <a:hlinkClick r:id="rId3"/>
              </a:rPr>
              <a:t>https://www.youtube.com/watch?v=kbzhfBmRxJs</a:t>
            </a:r>
            <a:endParaRPr lang="en-US" sz="2400" dirty="0">
              <a:solidFill>
                <a:srgbClr val="000090"/>
              </a:solidFill>
            </a:endParaRPr>
          </a:p>
          <a:p>
            <a:pPr>
              <a:spcBef>
                <a:spcPts val="1800"/>
              </a:spcBef>
            </a:pPr>
            <a:r>
              <a:rPr lang="en-US" sz="2400" dirty="0"/>
              <a:t>Philosophy:</a:t>
            </a:r>
            <a:r>
              <a:rPr lang="en-US" sz="2400" dirty="0">
                <a:solidFill>
                  <a:srgbClr val="000090"/>
                </a:solidFill>
              </a:rPr>
              <a:t> </a:t>
            </a:r>
            <a:r>
              <a:rPr lang="en-US" sz="2400" dirty="0">
                <a:solidFill>
                  <a:srgbClr val="000090"/>
                </a:solidFill>
                <a:hlinkClick r:id="rId4"/>
              </a:rPr>
              <a:t>https://</a:t>
            </a:r>
            <a:r>
              <a:rPr lang="en-US" sz="2400" dirty="0" err="1">
                <a:solidFill>
                  <a:srgbClr val="000090"/>
                </a:solidFill>
                <a:hlinkClick r:id="rId4"/>
              </a:rPr>
              <a:t>www.youtube.com</a:t>
            </a:r>
            <a:r>
              <a:rPr lang="en-US" sz="2400" dirty="0">
                <a:solidFill>
                  <a:srgbClr val="000090"/>
                </a:solidFill>
                <a:hlinkClick r:id="rId4"/>
              </a:rPr>
              <a:t>/</a:t>
            </a:r>
            <a:r>
              <a:rPr lang="en-US" sz="2400" dirty="0" err="1">
                <a:solidFill>
                  <a:srgbClr val="000090"/>
                </a:solidFill>
                <a:hlinkClick r:id="rId4"/>
              </a:rPr>
              <a:t>watch?v</a:t>
            </a:r>
            <a:r>
              <a:rPr lang="en-US" sz="2400" dirty="0">
                <a:solidFill>
                  <a:srgbClr val="000090"/>
                </a:solidFill>
                <a:hlinkClick r:id="rId4"/>
              </a:rPr>
              <a:t>=kb8nEzTWR94</a:t>
            </a:r>
            <a:endParaRPr lang="en-US" sz="2400" dirty="0">
              <a:solidFill>
                <a:srgbClr val="000090"/>
              </a:solidFill>
            </a:endParaRPr>
          </a:p>
        </p:txBody>
      </p:sp>
      <p:sp>
        <p:nvSpPr>
          <p:cNvPr id="7" name="Title 3"/>
          <p:cNvSpPr>
            <a:spLocks noGrp="1"/>
          </p:cNvSpPr>
          <p:nvPr>
            <p:ph type="ctrTitle"/>
          </p:nvPr>
        </p:nvSpPr>
        <p:spPr>
          <a:xfrm>
            <a:off x="194234" y="704898"/>
            <a:ext cx="8322235" cy="1253284"/>
          </a:xfrm>
        </p:spPr>
        <p:txBody>
          <a:bodyPr>
            <a:normAutofit fontScale="90000"/>
          </a:bodyPr>
          <a:lstStyle/>
          <a:p>
            <a:pPr algn="ctr"/>
            <a:r>
              <a:rPr lang="en-US" sz="5300" dirty="0"/>
              <a:t>Developing Learning Activities</a:t>
            </a:r>
            <a:r>
              <a:rPr lang="en-US" dirty="0"/>
              <a:t/>
            </a:r>
            <a:br>
              <a:rPr lang="en-US" dirty="0"/>
            </a:br>
            <a:endParaRPr lang="en-US" dirty="0"/>
          </a:p>
        </p:txBody>
      </p:sp>
    </p:spTree>
    <p:extLst>
      <p:ext uri="{BB962C8B-B14F-4D97-AF65-F5344CB8AC3E}">
        <p14:creationId xmlns:p14="http://schemas.microsoft.com/office/powerpoint/2010/main" val="3713662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4">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4">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9058" y="1389529"/>
            <a:ext cx="9846235" cy="4691530"/>
          </a:xfrm>
        </p:spPr>
        <p:txBody>
          <a:bodyPr vert="horz" lIns="91440" tIns="45720" rIns="91440" bIns="45720" rtlCol="0" anchor="t">
            <a:noAutofit/>
          </a:bodyPr>
          <a:lstStyle/>
          <a:p>
            <a:r>
              <a:rPr lang="en-US" cap="small" dirty="0"/>
              <a:t>Moving Forward</a:t>
            </a:r>
          </a:p>
          <a:p>
            <a:pPr algn="l">
              <a:spcBef>
                <a:spcPts val="2200"/>
              </a:spcBef>
            </a:pPr>
            <a:r>
              <a:rPr lang="en-US" dirty="0"/>
              <a:t>We hope you have found this course beneficial and that you will find the material useful in incorporating the Franciscan Intellectual Tradition into your teaching.</a:t>
            </a:r>
          </a:p>
          <a:p>
            <a:pPr algn="l">
              <a:spcBef>
                <a:spcPts val="2200"/>
              </a:spcBef>
            </a:pPr>
            <a:r>
              <a:rPr lang="en-US" dirty="0"/>
              <a:t>We would be interested in your feedback about the course. You can access a brief survey about the course here: </a:t>
            </a:r>
            <a:r>
              <a:rPr lang="en-US" dirty="0">
                <a:hlinkClick r:id="rId2"/>
              </a:rPr>
              <a:t>Survey of FIT in your course</a:t>
            </a:r>
            <a:endParaRPr lang="en-US" dirty="0"/>
          </a:p>
          <a:p>
            <a:pPr algn="l">
              <a:spcBef>
                <a:spcPts val="2200"/>
              </a:spcBef>
            </a:pPr>
            <a:r>
              <a:rPr lang="en-US" dirty="0"/>
              <a:t>Again, if you have questions about the course or next steps, you can send an email to </a:t>
            </a:r>
            <a:r>
              <a:rPr lang="en-US" dirty="0">
                <a:hlinkClick r:id="rId3"/>
              </a:rPr>
              <a:t>afcu@felician.edu</a:t>
            </a:r>
            <a:r>
              <a:rPr lang="en-US" dirty="0"/>
              <a:t>.</a:t>
            </a:r>
          </a:p>
        </p:txBody>
      </p:sp>
      <p:sp>
        <p:nvSpPr>
          <p:cNvPr id="5" name="TextBox 4"/>
          <p:cNvSpPr txBox="1"/>
          <p:nvPr/>
        </p:nvSpPr>
        <p:spPr>
          <a:xfrm>
            <a:off x="11641667" y="6533444"/>
            <a:ext cx="457652" cy="307777"/>
          </a:xfrm>
          <a:prstGeom prst="rect">
            <a:avLst/>
          </a:prstGeom>
          <a:noFill/>
        </p:spPr>
        <p:txBody>
          <a:bodyPr wrap="none" rtlCol="0">
            <a:spAutoFit/>
          </a:bodyPr>
          <a:lstStyle/>
          <a:p>
            <a:fld id="{19152AE9-044C-9A45-9E9B-30DD2C90522F}" type="slidenum">
              <a:rPr lang="en-US" sz="1400" smtClean="0"/>
              <a:t>178</a:t>
            </a:fld>
            <a:endParaRPr lang="en-US" sz="1400" dirty="0"/>
          </a:p>
        </p:txBody>
      </p:sp>
    </p:spTree>
    <p:extLst>
      <p:ext uri="{BB962C8B-B14F-4D97-AF65-F5344CB8AC3E}">
        <p14:creationId xmlns:p14="http://schemas.microsoft.com/office/powerpoint/2010/main" val="37439797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Conversion</a:t>
            </a:r>
          </a:p>
        </p:txBody>
      </p:sp>
      <p:sp>
        <p:nvSpPr>
          <p:cNvPr id="3" name="Content Placeholder 2"/>
          <p:cNvSpPr>
            <a:spLocks noGrp="1"/>
          </p:cNvSpPr>
          <p:nvPr>
            <p:ph sz="half" idx="1"/>
          </p:nvPr>
        </p:nvSpPr>
        <p:spPr>
          <a:xfrm>
            <a:off x="838200" y="1825625"/>
            <a:ext cx="5915212" cy="4351338"/>
          </a:xfrm>
        </p:spPr>
        <p:txBody>
          <a:bodyPr/>
          <a:lstStyle/>
          <a:p>
            <a:pPr marL="392049" lvl="0" indent="-392049" defTabSz="448055">
              <a:lnSpc>
                <a:spcPct val="100000"/>
              </a:lnSpc>
              <a:spcBef>
                <a:spcPts val="900"/>
              </a:spcBef>
              <a:defRPr sz="1800">
                <a:solidFill>
                  <a:srgbClr val="000000"/>
                </a:solidFill>
              </a:defRPr>
            </a:pPr>
            <a:r>
              <a:rPr lang="en-US" sz="2400" dirty="0">
                <a:solidFill>
                  <a:srgbClr val="404040"/>
                </a:solidFill>
              </a:rPr>
              <a:t>Naked and poor, Francis wanders in the snow around Assisi until he settles with some </a:t>
            </a:r>
            <a:r>
              <a:rPr lang="en-US" sz="2400" dirty="0">
                <a:solidFill>
                  <a:srgbClr val="404040"/>
                </a:solidFill>
                <a:hlinkClick r:id="rId2"/>
              </a:rPr>
              <a:t>lepers</a:t>
            </a:r>
            <a:r>
              <a:rPr lang="en-US" sz="2400" dirty="0">
                <a:solidFill>
                  <a:srgbClr val="404040"/>
                </a:solidFill>
              </a:rPr>
              <a:t> outside of Assisi and begins to care for them.</a:t>
            </a:r>
          </a:p>
          <a:p>
            <a:pPr marL="0" lvl="0" indent="0" defTabSz="448055">
              <a:lnSpc>
                <a:spcPct val="100000"/>
              </a:lnSpc>
              <a:spcBef>
                <a:spcPts val="900"/>
              </a:spcBef>
              <a:buNone/>
              <a:defRPr sz="1800">
                <a:solidFill>
                  <a:srgbClr val="000000"/>
                </a:solidFill>
              </a:defRPr>
            </a:pPr>
            <a:endParaRPr lang="en-US" sz="2400" dirty="0">
              <a:solidFill>
                <a:srgbClr val="404040"/>
              </a:solidFill>
            </a:endParaRPr>
          </a:p>
          <a:p>
            <a:pPr marL="392049" lvl="0" indent="-392049" defTabSz="448055">
              <a:lnSpc>
                <a:spcPct val="100000"/>
              </a:lnSpc>
              <a:spcBef>
                <a:spcPts val="900"/>
              </a:spcBef>
              <a:defRPr sz="1800">
                <a:solidFill>
                  <a:srgbClr val="000000"/>
                </a:solidFill>
              </a:defRPr>
            </a:pPr>
            <a:r>
              <a:rPr lang="en-US" sz="2400" dirty="0">
                <a:solidFill>
                  <a:srgbClr val="404040"/>
                </a:solidFill>
              </a:rPr>
              <a:t>Francis locates his time with the lepers </a:t>
            </a:r>
            <a:r>
              <a:rPr lang="en-US" sz="2400" dirty="0">
                <a:solidFill>
                  <a:srgbClr val="404040"/>
                </a:solidFill>
                <a:hlinkClick r:id="rId3"/>
              </a:rPr>
              <a:t>as the beginning of his conversion</a:t>
            </a:r>
            <a:r>
              <a:rPr lang="en-US" sz="2400" dirty="0">
                <a:solidFill>
                  <a:srgbClr val="404040"/>
                </a:solidFill>
              </a:rPr>
              <a:t>.</a:t>
            </a:r>
          </a:p>
          <a:p>
            <a:pPr marL="0" indent="0">
              <a:buNone/>
            </a:pPr>
            <a:endParaRPr lang="en-US"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431098" y="1182054"/>
            <a:ext cx="4002712" cy="5333223"/>
          </a:xfrm>
        </p:spPr>
      </p:pic>
      <p:sp>
        <p:nvSpPr>
          <p:cNvPr id="4" name="TextBox 3"/>
          <p:cNvSpPr txBox="1"/>
          <p:nvPr/>
        </p:nvSpPr>
        <p:spPr>
          <a:xfrm>
            <a:off x="11571111" y="6477000"/>
            <a:ext cx="366657" cy="307777"/>
          </a:xfrm>
          <a:prstGeom prst="rect">
            <a:avLst/>
          </a:prstGeom>
          <a:noFill/>
        </p:spPr>
        <p:txBody>
          <a:bodyPr wrap="none" rtlCol="0">
            <a:spAutoFit/>
          </a:bodyPr>
          <a:lstStyle/>
          <a:p>
            <a:fld id="{28F7699B-57C6-5E4A-B6AE-F2EF335DBEA1}" type="slidenum">
              <a:rPr lang="en-US" sz="1400" smtClean="0"/>
              <a:t>18</a:t>
            </a:fld>
            <a:endParaRPr lang="en-US" sz="1400" dirty="0"/>
          </a:p>
        </p:txBody>
      </p:sp>
    </p:spTree>
    <p:extLst>
      <p:ext uri="{BB962C8B-B14F-4D97-AF65-F5344CB8AC3E}">
        <p14:creationId xmlns:p14="http://schemas.microsoft.com/office/powerpoint/2010/main" val="1844652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Quiet years – 1206-1208</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0483" y="1825625"/>
            <a:ext cx="5545975" cy="4070031"/>
          </a:xfrm>
        </p:spPr>
      </p:pic>
      <p:sp>
        <p:nvSpPr>
          <p:cNvPr id="4" name="Content Placeholder 3"/>
          <p:cNvSpPr>
            <a:spLocks noGrp="1"/>
          </p:cNvSpPr>
          <p:nvPr>
            <p:ph sz="half" idx="2"/>
          </p:nvPr>
        </p:nvSpPr>
        <p:spPr/>
        <p:txBody>
          <a:bodyPr/>
          <a:lstStyle/>
          <a:p>
            <a:pPr marL="533400" lvl="0" indent="-533400">
              <a:lnSpc>
                <a:spcPct val="100000"/>
              </a:lnSpc>
              <a:defRPr sz="1800">
                <a:solidFill>
                  <a:srgbClr val="000000"/>
                </a:solidFill>
              </a:defRPr>
            </a:pPr>
            <a:r>
              <a:rPr lang="en-US" sz="2400" dirty="0">
                <a:solidFill>
                  <a:srgbClr val="404040"/>
                </a:solidFill>
              </a:rPr>
              <a:t>Francis spends the next two-three years as a </a:t>
            </a:r>
            <a:r>
              <a:rPr lang="en-US" sz="2400" dirty="0">
                <a:solidFill>
                  <a:srgbClr val="404040"/>
                </a:solidFill>
                <a:hlinkClick r:id="rId3"/>
              </a:rPr>
              <a:t>penitent</a:t>
            </a:r>
            <a:r>
              <a:rPr lang="en-US" sz="2400" dirty="0">
                <a:solidFill>
                  <a:srgbClr val="404040"/>
                </a:solidFill>
              </a:rPr>
              <a:t>.</a:t>
            </a:r>
          </a:p>
          <a:p>
            <a:pPr marL="0" lvl="0" indent="0">
              <a:lnSpc>
                <a:spcPct val="100000"/>
              </a:lnSpc>
              <a:buNone/>
              <a:defRPr sz="1800">
                <a:solidFill>
                  <a:srgbClr val="000000"/>
                </a:solidFill>
              </a:defRPr>
            </a:pPr>
            <a:endParaRPr lang="en-US" sz="2400" dirty="0">
              <a:solidFill>
                <a:srgbClr val="404040"/>
              </a:solidFill>
            </a:endParaRPr>
          </a:p>
          <a:p>
            <a:pPr marL="533400" lvl="0" indent="-533400">
              <a:lnSpc>
                <a:spcPct val="100000"/>
              </a:lnSpc>
              <a:defRPr sz="1800">
                <a:solidFill>
                  <a:srgbClr val="000000"/>
                </a:solidFill>
              </a:defRPr>
            </a:pPr>
            <a:r>
              <a:rPr lang="en-US" sz="2400" dirty="0">
                <a:solidFill>
                  <a:srgbClr val="404040"/>
                </a:solidFill>
              </a:rPr>
              <a:t>Lives and works among the lepers.</a:t>
            </a:r>
          </a:p>
          <a:p>
            <a:pPr marL="0" lvl="0" indent="0">
              <a:lnSpc>
                <a:spcPct val="100000"/>
              </a:lnSpc>
              <a:buNone/>
              <a:defRPr sz="1800">
                <a:solidFill>
                  <a:srgbClr val="000000"/>
                </a:solidFill>
              </a:defRPr>
            </a:pPr>
            <a:endParaRPr lang="en-US" sz="2400" dirty="0">
              <a:solidFill>
                <a:srgbClr val="404040"/>
              </a:solidFill>
            </a:endParaRPr>
          </a:p>
          <a:p>
            <a:pPr marL="533400" lvl="0" indent="-533400">
              <a:lnSpc>
                <a:spcPct val="100000"/>
              </a:lnSpc>
              <a:defRPr sz="1800">
                <a:solidFill>
                  <a:srgbClr val="000000"/>
                </a:solidFill>
              </a:defRPr>
            </a:pPr>
            <a:r>
              <a:rPr lang="en-US" sz="2400" dirty="0">
                <a:solidFill>
                  <a:srgbClr val="404040"/>
                </a:solidFill>
              </a:rPr>
              <a:t>Repairs the church at San </a:t>
            </a:r>
            <a:r>
              <a:rPr lang="en-US" sz="2400" dirty="0" err="1">
                <a:solidFill>
                  <a:srgbClr val="404040"/>
                </a:solidFill>
              </a:rPr>
              <a:t>Damiano</a:t>
            </a:r>
            <a:r>
              <a:rPr lang="en-US" sz="2400" dirty="0">
                <a:solidFill>
                  <a:srgbClr val="404040"/>
                </a:solidFill>
              </a:rPr>
              <a:t>.</a:t>
            </a:r>
          </a:p>
          <a:p>
            <a:pPr marL="0" indent="0">
              <a:lnSpc>
                <a:spcPct val="100000"/>
              </a:lnSpc>
              <a:buNone/>
            </a:pPr>
            <a:endParaRPr lang="en-US" dirty="0"/>
          </a:p>
        </p:txBody>
      </p:sp>
      <p:sp>
        <p:nvSpPr>
          <p:cNvPr id="3" name="TextBox 2"/>
          <p:cNvSpPr txBox="1"/>
          <p:nvPr/>
        </p:nvSpPr>
        <p:spPr>
          <a:xfrm>
            <a:off x="11545229" y="6447556"/>
            <a:ext cx="366657" cy="307777"/>
          </a:xfrm>
          <a:prstGeom prst="rect">
            <a:avLst/>
          </a:prstGeom>
          <a:noFill/>
        </p:spPr>
        <p:txBody>
          <a:bodyPr wrap="none" rtlCol="0">
            <a:spAutoFit/>
          </a:bodyPr>
          <a:lstStyle/>
          <a:p>
            <a:fld id="{F6D25F0D-74D9-1042-9E85-5BF54A7F0F9B}" type="slidenum">
              <a:rPr lang="en-US" sz="1400" smtClean="0"/>
              <a:t>19</a:t>
            </a:fld>
            <a:endParaRPr lang="en-US" sz="1400" dirty="0"/>
          </a:p>
        </p:txBody>
      </p:sp>
    </p:spTree>
    <p:extLst>
      <p:ext uri="{BB962C8B-B14F-4D97-AF65-F5344CB8AC3E}">
        <p14:creationId xmlns:p14="http://schemas.microsoft.com/office/powerpoint/2010/main" val="112174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4"/>
          <p:cNvSpPr txBox="1">
            <a:spLocks noChangeArrowheads="1"/>
          </p:cNvSpPr>
          <p:nvPr/>
        </p:nvSpPr>
        <p:spPr bwMode="auto">
          <a:xfrm>
            <a:off x="914400" y="403474"/>
            <a:ext cx="660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pPr>
            <a:r>
              <a:rPr lang="en-US" altLang="en-US" b="1" dirty="0">
                <a:latin typeface="Calibri"/>
                <a:cs typeface="Calibri"/>
              </a:rPr>
              <a:t>Would you believe/welcome an intellectual tradition that:</a:t>
            </a:r>
          </a:p>
        </p:txBody>
      </p:sp>
      <p:sp>
        <p:nvSpPr>
          <p:cNvPr id="17412" name="Text Box 5"/>
          <p:cNvSpPr txBox="1">
            <a:spLocks noChangeArrowheads="1"/>
          </p:cNvSpPr>
          <p:nvPr/>
        </p:nvSpPr>
        <p:spPr bwMode="auto">
          <a:xfrm>
            <a:off x="508000" y="1667042"/>
            <a:ext cx="8128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pPr>
            <a:r>
              <a:rPr lang="en-US" altLang="en-US" sz="2800" dirty="0">
                <a:latin typeface="Calibri"/>
                <a:cs typeface="Calibri"/>
              </a:rPr>
              <a:t>1. </a:t>
            </a:r>
            <a:r>
              <a:rPr lang="en-US" altLang="en-US" sz="2800" dirty="0">
                <a:solidFill>
                  <a:srgbClr val="006600"/>
                </a:solidFill>
                <a:latin typeface="Calibri"/>
                <a:cs typeface="Calibri"/>
              </a:rPr>
              <a:t>Addresses</a:t>
            </a:r>
            <a:r>
              <a:rPr lang="en-US" altLang="en-US" sz="2800" dirty="0">
                <a:latin typeface="Calibri"/>
                <a:cs typeface="Calibri"/>
              </a:rPr>
              <a:t> the deepest concerns that tear at the heart of humanity today?</a:t>
            </a:r>
          </a:p>
        </p:txBody>
      </p:sp>
      <p:sp>
        <p:nvSpPr>
          <p:cNvPr id="17413" name="Text Box 6"/>
          <p:cNvSpPr txBox="1">
            <a:spLocks noChangeArrowheads="1"/>
          </p:cNvSpPr>
          <p:nvPr/>
        </p:nvSpPr>
        <p:spPr bwMode="auto">
          <a:xfrm>
            <a:off x="508000" y="3124201"/>
            <a:ext cx="754944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pPr>
            <a:r>
              <a:rPr lang="en-US" altLang="en-US" sz="2800" dirty="0">
                <a:latin typeface="Calibri"/>
                <a:cs typeface="Calibri"/>
              </a:rPr>
              <a:t>2. </a:t>
            </a:r>
            <a:r>
              <a:rPr lang="en-US" altLang="en-US" sz="2800" dirty="0">
                <a:solidFill>
                  <a:srgbClr val="006600"/>
                </a:solidFill>
                <a:latin typeface="Calibri"/>
                <a:cs typeface="Calibri"/>
              </a:rPr>
              <a:t>Confirms</a:t>
            </a:r>
            <a:r>
              <a:rPr lang="en-US" altLang="en-US" sz="2800" dirty="0">
                <a:latin typeface="Calibri"/>
                <a:cs typeface="Calibri"/>
              </a:rPr>
              <a:t> the inviolable dignity and inalienable rights of  the human person no matter what </a:t>
            </a:r>
            <a:r>
              <a:rPr lang="en-US" altLang="en-US" sz="2800" i="1" dirty="0">
                <a:latin typeface="Calibri"/>
                <a:cs typeface="Calibri"/>
              </a:rPr>
              <a:t>spiritual or cultural</a:t>
            </a:r>
            <a:r>
              <a:rPr lang="en-US" altLang="en-US" sz="2800" dirty="0">
                <a:latin typeface="Calibri"/>
                <a:cs typeface="Calibri"/>
              </a:rPr>
              <a:t> household?</a:t>
            </a:r>
          </a:p>
        </p:txBody>
      </p:sp>
      <p:pic>
        <p:nvPicPr>
          <p:cNvPr id="7" name="Picture 7" descr="franciscan clip art 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7601" y="1783810"/>
            <a:ext cx="3187756" cy="330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8000" y="4924122"/>
            <a:ext cx="7823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pPr>
            <a:r>
              <a:rPr lang="en-US" altLang="en-US" sz="2800" dirty="0">
                <a:latin typeface="Calibri"/>
                <a:cs typeface="Calibri"/>
              </a:rPr>
              <a:t>3. </a:t>
            </a:r>
            <a:r>
              <a:rPr lang="en-US" altLang="en-US" sz="2800" dirty="0">
                <a:solidFill>
                  <a:srgbClr val="006600"/>
                </a:solidFill>
                <a:latin typeface="Calibri"/>
                <a:cs typeface="Calibri"/>
              </a:rPr>
              <a:t>Gives</a:t>
            </a:r>
            <a:r>
              <a:rPr lang="en-US" altLang="en-US" sz="2800" dirty="0">
                <a:latin typeface="Calibri"/>
                <a:cs typeface="Calibri"/>
              </a:rPr>
              <a:t> Franciscan vision of what it means to be human?</a:t>
            </a:r>
          </a:p>
        </p:txBody>
      </p:sp>
      <p:sp>
        <p:nvSpPr>
          <p:cNvPr id="9" name="TextBox 8"/>
          <p:cNvSpPr txBox="1">
            <a:spLocks noChangeArrowheads="1"/>
          </p:cNvSpPr>
          <p:nvPr/>
        </p:nvSpPr>
        <p:spPr bwMode="auto">
          <a:xfrm>
            <a:off x="8737601" y="5218290"/>
            <a:ext cx="3149600" cy="830997"/>
          </a:xfrm>
          <a:prstGeom prst="rect">
            <a:avLst/>
          </a:prstGeom>
          <a:noFill/>
          <a:ln w="9525">
            <a:noFill/>
            <a:miter lim="800000"/>
            <a:headEnd/>
            <a:tailEnd/>
          </a:ln>
        </p:spPr>
        <p:txBody>
          <a:bodyPr wrap="square">
            <a:spAutoFit/>
          </a:bodyPr>
          <a:lstStyle/>
          <a:p>
            <a:r>
              <a:rPr lang="en-US" sz="2400" b="1" dirty="0">
                <a:solidFill>
                  <a:srgbClr val="008000"/>
                </a:solidFill>
                <a:latin typeface="Formal436 BT"/>
              </a:rPr>
              <a:t>Custodians of the Tradition</a:t>
            </a:r>
            <a:endParaRPr lang="en-US" sz="2400" b="1" dirty="0">
              <a:solidFill>
                <a:srgbClr val="008000"/>
              </a:solidFill>
              <a:latin typeface="Trebuchet MS" pitchFamily="34" charset="0"/>
            </a:endParaRPr>
          </a:p>
        </p:txBody>
      </p:sp>
      <p:sp>
        <p:nvSpPr>
          <p:cNvPr id="2" name="TextBox 1"/>
          <p:cNvSpPr txBox="1"/>
          <p:nvPr/>
        </p:nvSpPr>
        <p:spPr>
          <a:xfrm>
            <a:off x="11749370" y="6437530"/>
            <a:ext cx="275661" cy="307777"/>
          </a:xfrm>
          <a:prstGeom prst="rect">
            <a:avLst/>
          </a:prstGeom>
          <a:noFill/>
        </p:spPr>
        <p:txBody>
          <a:bodyPr wrap="none" rtlCol="0">
            <a:spAutoFit/>
          </a:bodyPr>
          <a:lstStyle/>
          <a:p>
            <a:fld id="{D2DECDB7-4E32-FC45-BAB2-E583CAD0378D}" type="slidenum">
              <a:rPr lang="en-US" sz="1400" smtClean="0"/>
              <a:t>2</a:t>
            </a:fld>
            <a:endParaRPr lang="en-US" sz="1400" dirty="0"/>
          </a:p>
        </p:txBody>
      </p:sp>
    </p:spTree>
    <p:extLst>
      <p:ext uri="{BB962C8B-B14F-4D97-AF65-F5344CB8AC3E}">
        <p14:creationId xmlns:p14="http://schemas.microsoft.com/office/powerpoint/2010/main" val="1981986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p:cTn id="7" dur="2000" fill="hold"/>
                                        <p:tgtEl>
                                          <p:spTgt spid="1741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741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7412">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17413">
                                            <p:txEl>
                                              <p:pRg st="0" end="0"/>
                                            </p:txEl>
                                          </p:spTgt>
                                        </p:tgtEl>
                                        <p:attrNameLst>
                                          <p:attrName>style.visibility</p:attrName>
                                        </p:attrNameLst>
                                      </p:cBhvr>
                                      <p:to>
                                        <p:strVal val="visible"/>
                                      </p:to>
                                    </p:set>
                                    <p:anim calcmode="lin" valueType="num">
                                      <p:cBhvr>
                                        <p:cTn id="13" dur="2000" fill="hold"/>
                                        <p:tgtEl>
                                          <p:spTgt spid="1741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1741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17413">
                                            <p:txEl>
                                              <p:pRg st="0" end="0"/>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strVal val="#ppt_w*0.70"/>
                                          </p:val>
                                        </p:tav>
                                        <p:tav tm="100000">
                                          <p:val>
                                            <p:strVal val="#ppt_w"/>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Brothers</a:t>
            </a:r>
          </a:p>
        </p:txBody>
      </p:sp>
      <p:sp>
        <p:nvSpPr>
          <p:cNvPr id="3" name="Content Placeholder 2"/>
          <p:cNvSpPr>
            <a:spLocks noGrp="1"/>
          </p:cNvSpPr>
          <p:nvPr>
            <p:ph sz="half" idx="1"/>
          </p:nvPr>
        </p:nvSpPr>
        <p:spPr>
          <a:xfrm>
            <a:off x="838200" y="1825625"/>
            <a:ext cx="5541682" cy="4351338"/>
          </a:xfrm>
        </p:spPr>
        <p:txBody>
          <a:bodyPr vert="horz" lIns="91440" tIns="45720" rIns="91440" bIns="45720" rtlCol="0" anchor="t">
            <a:normAutofit fontScale="77500" lnSpcReduction="20000"/>
          </a:bodyPr>
          <a:lstStyle/>
          <a:p>
            <a:pPr marL="533400" lvl="0" indent="-533400">
              <a:defRPr sz="1800">
                <a:solidFill>
                  <a:srgbClr val="000000"/>
                </a:solidFill>
              </a:defRPr>
            </a:pPr>
            <a:endParaRPr lang="en-US" sz="2400" dirty="0">
              <a:solidFill>
                <a:srgbClr val="404040"/>
              </a:solidFill>
            </a:endParaRPr>
          </a:p>
          <a:p>
            <a:pPr marL="533400" lvl="0" indent="-533400">
              <a:lnSpc>
                <a:spcPct val="120000"/>
              </a:lnSpc>
              <a:defRPr sz="1800">
                <a:solidFill>
                  <a:srgbClr val="000000"/>
                </a:solidFill>
              </a:defRPr>
            </a:pPr>
            <a:r>
              <a:rPr lang="en-US" sz="2600" dirty="0">
                <a:solidFill>
                  <a:srgbClr val="404040"/>
                </a:solidFill>
              </a:rPr>
              <a:t>In the spring </a:t>
            </a:r>
            <a:r>
              <a:rPr lang="en-US" sz="2600">
                <a:solidFill>
                  <a:srgbClr val="404040"/>
                </a:solidFill>
              </a:rPr>
              <a:t>of </a:t>
            </a:r>
            <a:r>
              <a:rPr lang="en-US" sz="2600" smtClean="0">
                <a:solidFill>
                  <a:srgbClr val="404040"/>
                </a:solidFill>
              </a:rPr>
              <a:t>1208, </a:t>
            </a:r>
            <a:r>
              <a:rPr lang="en-US" sz="2600" dirty="0">
                <a:solidFill>
                  <a:srgbClr val="404040"/>
                </a:solidFill>
                <a:hlinkClick r:id="rId2"/>
              </a:rPr>
              <a:t>Bernard of Quintavalle</a:t>
            </a:r>
            <a:r>
              <a:rPr lang="en-US" sz="2600" dirty="0">
                <a:solidFill>
                  <a:srgbClr val="404040"/>
                </a:solidFill>
              </a:rPr>
              <a:t> approaches Francis about joining him.</a:t>
            </a:r>
          </a:p>
          <a:p>
            <a:pPr marL="0" lvl="0" indent="0">
              <a:lnSpc>
                <a:spcPct val="120000"/>
              </a:lnSpc>
              <a:buNone/>
              <a:defRPr sz="1800">
                <a:solidFill>
                  <a:srgbClr val="000000"/>
                </a:solidFill>
              </a:defRPr>
            </a:pPr>
            <a:endParaRPr lang="en-US" sz="2600" dirty="0">
              <a:solidFill>
                <a:srgbClr val="404040"/>
              </a:solidFill>
            </a:endParaRPr>
          </a:p>
          <a:p>
            <a:pPr marL="533400" indent="-533400">
              <a:lnSpc>
                <a:spcPct val="120000"/>
              </a:lnSpc>
              <a:defRPr sz="1800">
                <a:solidFill>
                  <a:srgbClr val="000000"/>
                </a:solidFill>
              </a:defRPr>
            </a:pPr>
            <a:r>
              <a:rPr lang="en-US" sz="2600" dirty="0">
                <a:solidFill>
                  <a:srgbClr val="404040"/>
                </a:solidFill>
              </a:rPr>
              <a:t>Wealthy Bernard sells his possessions and begins to follow Francis, along with another man, Peter.</a:t>
            </a:r>
          </a:p>
          <a:p>
            <a:pPr marL="0" indent="0">
              <a:lnSpc>
                <a:spcPct val="120000"/>
              </a:lnSpc>
              <a:buNone/>
              <a:defRPr sz="1800">
                <a:solidFill>
                  <a:srgbClr val="000000"/>
                </a:solidFill>
              </a:defRPr>
            </a:pPr>
            <a:endParaRPr lang="en-US" sz="2600" dirty="0">
              <a:solidFill>
                <a:srgbClr val="404040"/>
              </a:solidFill>
            </a:endParaRPr>
          </a:p>
          <a:p>
            <a:pPr marL="533400" lvl="0" indent="-533400">
              <a:lnSpc>
                <a:spcPct val="120000"/>
              </a:lnSpc>
              <a:defRPr sz="1800">
                <a:solidFill>
                  <a:srgbClr val="000000"/>
                </a:solidFill>
              </a:defRPr>
            </a:pPr>
            <a:r>
              <a:rPr lang="en-US" sz="2600" dirty="0">
                <a:solidFill>
                  <a:srgbClr val="404040"/>
                </a:solidFill>
              </a:rPr>
              <a:t>Francis and his new followers consult an altar </a:t>
            </a:r>
            <a:r>
              <a:rPr lang="en-US" sz="2600" dirty="0">
                <a:solidFill>
                  <a:srgbClr val="404040"/>
                </a:solidFill>
                <a:hlinkClick r:id="rId3"/>
              </a:rPr>
              <a:t>missal</a:t>
            </a:r>
            <a:r>
              <a:rPr lang="en-US" sz="2600" dirty="0">
                <a:solidFill>
                  <a:srgbClr val="404040"/>
                </a:solidFill>
              </a:rPr>
              <a:t> and randomly find three verses that shape Francis’s understanding of his incipient brotherhood.</a:t>
            </a:r>
          </a:p>
          <a:p>
            <a:pPr marL="0" indent="0">
              <a:buNone/>
            </a:pPr>
            <a:endParaRPr lang="en-US"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72838" y="1825625"/>
            <a:ext cx="4391402" cy="4571051"/>
          </a:xfrm>
        </p:spPr>
      </p:pic>
      <p:sp>
        <p:nvSpPr>
          <p:cNvPr id="4" name="TextBox 3"/>
          <p:cNvSpPr txBox="1"/>
          <p:nvPr/>
        </p:nvSpPr>
        <p:spPr>
          <a:xfrm>
            <a:off x="11594580" y="6396676"/>
            <a:ext cx="366657" cy="307777"/>
          </a:xfrm>
          <a:prstGeom prst="rect">
            <a:avLst/>
          </a:prstGeom>
          <a:noFill/>
        </p:spPr>
        <p:txBody>
          <a:bodyPr wrap="none" rtlCol="0">
            <a:spAutoFit/>
          </a:bodyPr>
          <a:lstStyle/>
          <a:p>
            <a:fld id="{3BC407CE-D7BC-A345-A6B6-E866F0DD0EE7}" type="slidenum">
              <a:rPr lang="en-US" sz="1400" smtClean="0"/>
              <a:t>20</a:t>
            </a:fld>
            <a:endParaRPr lang="en-US" sz="1400" dirty="0"/>
          </a:p>
        </p:txBody>
      </p:sp>
    </p:spTree>
    <p:extLst>
      <p:ext uri="{BB962C8B-B14F-4D97-AF65-F5344CB8AC3E}">
        <p14:creationId xmlns:p14="http://schemas.microsoft.com/office/powerpoint/2010/main" val="1978428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3" end="3"/>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Basis of Brotherhood</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336" y="1839456"/>
            <a:ext cx="4789544" cy="2952100"/>
          </a:xfrm>
        </p:spPr>
      </p:pic>
      <p:sp>
        <p:nvSpPr>
          <p:cNvPr id="4" name="Content Placeholder 3"/>
          <p:cNvSpPr>
            <a:spLocks noGrp="1"/>
          </p:cNvSpPr>
          <p:nvPr>
            <p:ph sz="half" idx="2"/>
          </p:nvPr>
        </p:nvSpPr>
        <p:spPr>
          <a:xfrm>
            <a:off x="5516880" y="1825624"/>
            <a:ext cx="5836920" cy="4780915"/>
          </a:xfrm>
        </p:spPr>
        <p:txBody>
          <a:bodyPr>
            <a:normAutofit lnSpcReduction="10000"/>
          </a:bodyPr>
          <a:lstStyle/>
          <a:p>
            <a:pPr marL="822959" lvl="1" indent="-384047" defTabSz="438911">
              <a:lnSpc>
                <a:spcPct val="100000"/>
              </a:lnSpc>
              <a:spcBef>
                <a:spcPts val="900"/>
              </a:spcBef>
              <a:defRPr sz="1800">
                <a:solidFill>
                  <a:srgbClr val="000000"/>
                </a:solidFill>
              </a:defRPr>
            </a:pPr>
            <a:r>
              <a:rPr lang="en-US" sz="2000" dirty="0">
                <a:solidFill>
                  <a:srgbClr val="404040"/>
                </a:solidFill>
                <a:hlinkClick r:id="rId3"/>
              </a:rPr>
              <a:t>Mark 10:21 </a:t>
            </a:r>
            <a:r>
              <a:rPr lang="en-US" sz="2000" dirty="0">
                <a:solidFill>
                  <a:srgbClr val="404040"/>
                </a:solidFill>
              </a:rPr>
              <a:t>— “Jesus, looking at him, loved him and said, “You lack one thing; go, sell what you own, and give the money to the poor, and you will have treasure in heaven; then come, follow me.”</a:t>
            </a:r>
          </a:p>
          <a:p>
            <a:pPr marL="822959" lvl="1" indent="-384047" defTabSz="438911">
              <a:lnSpc>
                <a:spcPct val="100000"/>
              </a:lnSpc>
              <a:spcBef>
                <a:spcPts val="900"/>
              </a:spcBef>
              <a:defRPr sz="1800">
                <a:solidFill>
                  <a:srgbClr val="000000"/>
                </a:solidFill>
              </a:defRPr>
            </a:pPr>
            <a:r>
              <a:rPr lang="en-US" sz="2000" dirty="0">
                <a:solidFill>
                  <a:srgbClr val="404040"/>
                </a:solidFill>
                <a:hlinkClick r:id="rId4"/>
              </a:rPr>
              <a:t>Luke 9:3 </a:t>
            </a:r>
            <a:r>
              <a:rPr lang="en-US" sz="2000" dirty="0">
                <a:solidFill>
                  <a:srgbClr val="404040"/>
                </a:solidFill>
              </a:rPr>
              <a:t>— “He said to them, “Take nothing for your journey, no staff, nor bag, nor bread, nor money—not even an extra tunic.”</a:t>
            </a:r>
          </a:p>
          <a:p>
            <a:pPr marL="822959" lvl="1" indent="-384047" defTabSz="438911">
              <a:lnSpc>
                <a:spcPct val="100000"/>
              </a:lnSpc>
              <a:spcBef>
                <a:spcPts val="900"/>
              </a:spcBef>
              <a:defRPr sz="1800">
                <a:solidFill>
                  <a:srgbClr val="000000"/>
                </a:solidFill>
              </a:defRPr>
            </a:pPr>
            <a:r>
              <a:rPr lang="en-US" sz="2000" dirty="0">
                <a:solidFill>
                  <a:srgbClr val="404040"/>
                </a:solidFill>
                <a:hlinkClick r:id="rId5"/>
              </a:rPr>
              <a:t>Matthew 16:24 </a:t>
            </a:r>
            <a:r>
              <a:rPr lang="en-US" sz="2000" dirty="0">
                <a:solidFill>
                  <a:srgbClr val="404040"/>
                </a:solidFill>
              </a:rPr>
              <a:t>— “Then Jesus told his disciples, “If any want to become my followers, let them deny themselves and take up their cross and follow me.</a:t>
            </a:r>
            <a:r>
              <a:rPr lang="en-US" dirty="0">
                <a:solidFill>
                  <a:srgbClr val="404040"/>
                </a:solidFill>
              </a:rPr>
              <a:t>”</a:t>
            </a:r>
          </a:p>
          <a:p>
            <a:pPr lvl="0">
              <a:lnSpc>
                <a:spcPct val="100000"/>
              </a:lnSpc>
            </a:pPr>
            <a:r>
              <a:rPr lang="en-US" sz="2400" dirty="0">
                <a:solidFill>
                  <a:srgbClr val="404040"/>
                </a:solidFill>
              </a:rPr>
              <a:t>These verses are the foundation of what will become in a more fully developed way the Franciscan rule of life.</a:t>
            </a:r>
          </a:p>
          <a:p>
            <a:endParaRPr lang="en-US" dirty="0"/>
          </a:p>
        </p:txBody>
      </p:sp>
      <p:sp>
        <p:nvSpPr>
          <p:cNvPr id="3" name="TextBox 2"/>
          <p:cNvSpPr txBox="1"/>
          <p:nvPr/>
        </p:nvSpPr>
        <p:spPr>
          <a:xfrm>
            <a:off x="11658117" y="6447540"/>
            <a:ext cx="366657" cy="307777"/>
          </a:xfrm>
          <a:prstGeom prst="rect">
            <a:avLst/>
          </a:prstGeom>
          <a:noFill/>
        </p:spPr>
        <p:txBody>
          <a:bodyPr wrap="none" rtlCol="0">
            <a:spAutoFit/>
          </a:bodyPr>
          <a:lstStyle/>
          <a:p>
            <a:fld id="{5D79F0FA-6260-8642-8B5C-6522FD440F64}" type="slidenum">
              <a:rPr lang="en-US" sz="1400" smtClean="0"/>
              <a:t>21</a:t>
            </a:fld>
            <a:endParaRPr lang="en-US" sz="1400" dirty="0"/>
          </a:p>
        </p:txBody>
      </p:sp>
    </p:spTree>
    <p:extLst>
      <p:ext uri="{BB962C8B-B14F-4D97-AF65-F5344CB8AC3E}">
        <p14:creationId xmlns:p14="http://schemas.microsoft.com/office/powerpoint/2010/main" val="2122643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Approval</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56593"/>
            <a:ext cx="4686300" cy="4572693"/>
          </a:xfrm>
        </p:spPr>
      </p:pic>
      <p:sp>
        <p:nvSpPr>
          <p:cNvPr id="4" name="Content Placeholder 3"/>
          <p:cNvSpPr>
            <a:spLocks noGrp="1"/>
          </p:cNvSpPr>
          <p:nvPr>
            <p:ph sz="half" idx="2"/>
          </p:nvPr>
        </p:nvSpPr>
        <p:spPr>
          <a:xfrm>
            <a:off x="6172200" y="1825624"/>
            <a:ext cx="5181600" cy="4758055"/>
          </a:xfrm>
        </p:spPr>
        <p:txBody>
          <a:bodyPr>
            <a:normAutofit/>
          </a:bodyPr>
          <a:lstStyle/>
          <a:p>
            <a:pPr lvl="0">
              <a:lnSpc>
                <a:spcPct val="100000"/>
              </a:lnSpc>
              <a:defRPr sz="1800">
                <a:solidFill>
                  <a:srgbClr val="000000"/>
                </a:solidFill>
              </a:defRPr>
            </a:pPr>
            <a:r>
              <a:rPr lang="en-US" sz="2000" dirty="0">
                <a:solidFill>
                  <a:srgbClr val="404040"/>
                </a:solidFill>
              </a:rPr>
              <a:t>Francis and his followers travel to Rome to get initial approval for their way of life.</a:t>
            </a:r>
          </a:p>
          <a:p>
            <a:pPr lvl="0">
              <a:lnSpc>
                <a:spcPct val="100000"/>
              </a:lnSpc>
              <a:defRPr sz="1800">
                <a:solidFill>
                  <a:srgbClr val="000000"/>
                </a:solidFill>
              </a:defRPr>
            </a:pPr>
            <a:r>
              <a:rPr lang="en-US" sz="2000" dirty="0">
                <a:solidFill>
                  <a:srgbClr val="404040"/>
                </a:solidFill>
              </a:rPr>
              <a:t>In an audience with </a:t>
            </a:r>
            <a:r>
              <a:rPr lang="en-US" sz="2000" dirty="0">
                <a:solidFill>
                  <a:srgbClr val="404040"/>
                </a:solidFill>
                <a:hlinkClick r:id="rId3"/>
              </a:rPr>
              <a:t>Pope Innocent III</a:t>
            </a:r>
            <a:r>
              <a:rPr lang="en-US" sz="2000" dirty="0">
                <a:solidFill>
                  <a:srgbClr val="404040"/>
                </a:solidFill>
              </a:rPr>
              <a:t>, he gives them provisionary approval to continue and commissions them to preach penance.</a:t>
            </a:r>
          </a:p>
          <a:p>
            <a:pPr lvl="0">
              <a:lnSpc>
                <a:spcPct val="100000"/>
              </a:lnSpc>
              <a:defRPr sz="1800">
                <a:solidFill>
                  <a:srgbClr val="000000"/>
                </a:solidFill>
              </a:defRPr>
            </a:pPr>
            <a:r>
              <a:rPr lang="en-US" sz="2000" dirty="0">
                <a:solidFill>
                  <a:srgbClr val="404040"/>
                </a:solidFill>
              </a:rPr>
              <a:t>Francis and his followers receive the tonsure and return to Assisi, settling initially in an abandoned shed in </a:t>
            </a:r>
            <a:r>
              <a:rPr lang="en-US" sz="2000" dirty="0" err="1">
                <a:solidFill>
                  <a:srgbClr val="404040"/>
                </a:solidFill>
              </a:rPr>
              <a:t>Rivo</a:t>
            </a:r>
            <a:r>
              <a:rPr lang="en-US" sz="2000" dirty="0">
                <a:solidFill>
                  <a:srgbClr val="404040"/>
                </a:solidFill>
              </a:rPr>
              <a:t> </a:t>
            </a:r>
            <a:r>
              <a:rPr lang="en-US" sz="2000" dirty="0" err="1">
                <a:solidFill>
                  <a:srgbClr val="404040"/>
                </a:solidFill>
              </a:rPr>
              <a:t>Torto</a:t>
            </a:r>
            <a:r>
              <a:rPr lang="en-US" sz="2000" dirty="0">
                <a:solidFill>
                  <a:srgbClr val="404040"/>
                </a:solidFill>
              </a:rPr>
              <a:t>, about two miles from Assisi and close to the leprosarium of San </a:t>
            </a:r>
            <a:r>
              <a:rPr lang="en-US" sz="2000" dirty="0" err="1">
                <a:solidFill>
                  <a:srgbClr val="404040"/>
                </a:solidFill>
              </a:rPr>
              <a:t>Lazzaro</a:t>
            </a:r>
            <a:r>
              <a:rPr lang="en-US" sz="2000" dirty="0">
                <a:solidFill>
                  <a:srgbClr val="404040"/>
                </a:solidFill>
              </a:rPr>
              <a:t>.</a:t>
            </a:r>
          </a:p>
          <a:p>
            <a:pPr lvl="0">
              <a:lnSpc>
                <a:spcPct val="100000"/>
              </a:lnSpc>
              <a:defRPr sz="1800">
                <a:solidFill>
                  <a:srgbClr val="000000"/>
                </a:solidFill>
              </a:defRPr>
            </a:pPr>
            <a:r>
              <a:rPr lang="en-US" sz="2000" dirty="0">
                <a:solidFill>
                  <a:srgbClr val="404040"/>
                </a:solidFill>
              </a:rPr>
              <a:t>New recruits begin to join and Francis re-settles the group at a ruined chapel, Santa Maria deli </a:t>
            </a:r>
            <a:r>
              <a:rPr lang="en-US" sz="2000" dirty="0" err="1">
                <a:solidFill>
                  <a:srgbClr val="404040"/>
                </a:solidFill>
              </a:rPr>
              <a:t>Angeli</a:t>
            </a:r>
            <a:r>
              <a:rPr lang="en-US" sz="2000" dirty="0">
                <a:solidFill>
                  <a:srgbClr val="404040"/>
                </a:solidFill>
              </a:rPr>
              <a:t> in the </a:t>
            </a:r>
            <a:r>
              <a:rPr lang="en-US" sz="2000" dirty="0">
                <a:solidFill>
                  <a:srgbClr val="404040"/>
                </a:solidFill>
                <a:hlinkClick r:id="rId4"/>
              </a:rPr>
              <a:t>Portiuncula</a:t>
            </a:r>
            <a:r>
              <a:rPr lang="en-US" sz="2000" dirty="0">
                <a:solidFill>
                  <a:srgbClr val="404040"/>
                </a:solidFill>
              </a:rPr>
              <a:t>.</a:t>
            </a:r>
          </a:p>
          <a:p>
            <a:endParaRPr lang="en-US" dirty="0"/>
          </a:p>
        </p:txBody>
      </p:sp>
      <p:sp>
        <p:nvSpPr>
          <p:cNvPr id="3" name="TextBox 2"/>
          <p:cNvSpPr txBox="1"/>
          <p:nvPr/>
        </p:nvSpPr>
        <p:spPr>
          <a:xfrm>
            <a:off x="11697995" y="6477000"/>
            <a:ext cx="366657" cy="307777"/>
          </a:xfrm>
          <a:prstGeom prst="rect">
            <a:avLst/>
          </a:prstGeom>
          <a:noFill/>
        </p:spPr>
        <p:txBody>
          <a:bodyPr wrap="none" rtlCol="0">
            <a:spAutoFit/>
          </a:bodyPr>
          <a:lstStyle/>
          <a:p>
            <a:fld id="{3711F9D0-89E7-CF49-B069-E43B2FEB75F5}" type="slidenum">
              <a:rPr lang="en-US" sz="1400" smtClean="0"/>
              <a:t>22</a:t>
            </a:fld>
            <a:endParaRPr lang="en-US" sz="1400" dirty="0"/>
          </a:p>
        </p:txBody>
      </p:sp>
    </p:spTree>
    <p:extLst>
      <p:ext uri="{BB962C8B-B14F-4D97-AF65-F5344CB8AC3E}">
        <p14:creationId xmlns:p14="http://schemas.microsoft.com/office/powerpoint/2010/main" val="282704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Expansion</a:t>
            </a:r>
          </a:p>
        </p:txBody>
      </p:sp>
      <p:sp>
        <p:nvSpPr>
          <p:cNvPr id="3" name="Content Placeholder 2"/>
          <p:cNvSpPr>
            <a:spLocks noGrp="1"/>
          </p:cNvSpPr>
          <p:nvPr>
            <p:ph sz="half" idx="1"/>
          </p:nvPr>
        </p:nvSpPr>
        <p:spPr>
          <a:xfrm>
            <a:off x="388620" y="1825624"/>
            <a:ext cx="5631180" cy="4780915"/>
          </a:xfrm>
        </p:spPr>
        <p:txBody>
          <a:bodyPr>
            <a:normAutofit lnSpcReduction="10000"/>
          </a:bodyPr>
          <a:lstStyle/>
          <a:p>
            <a:pPr marL="438150" lvl="0" indent="-438150">
              <a:lnSpc>
                <a:spcPct val="100000"/>
              </a:lnSpc>
              <a:defRPr sz="1800">
                <a:solidFill>
                  <a:srgbClr val="000000"/>
                </a:solidFill>
              </a:defRPr>
            </a:pPr>
            <a:r>
              <a:rPr lang="en-US" sz="2400" dirty="0">
                <a:solidFill>
                  <a:srgbClr val="404040"/>
                </a:solidFill>
              </a:rPr>
              <a:t>Brothers begin to wander throughout Italy, working, begging, worshipping, and occasionally preaching.</a:t>
            </a:r>
          </a:p>
          <a:p>
            <a:pPr marL="438150" lvl="0" indent="-438150">
              <a:lnSpc>
                <a:spcPct val="100000"/>
              </a:lnSpc>
              <a:defRPr sz="1800">
                <a:solidFill>
                  <a:srgbClr val="000000"/>
                </a:solidFill>
              </a:defRPr>
            </a:pPr>
            <a:r>
              <a:rPr lang="en-US" sz="2400" dirty="0">
                <a:solidFill>
                  <a:srgbClr val="404040"/>
                </a:solidFill>
              </a:rPr>
              <a:t>Content of their preaching was repentance, moral reform, peace and reconciliation. </a:t>
            </a:r>
          </a:p>
          <a:p>
            <a:pPr marL="438150" lvl="0" indent="-438150">
              <a:lnSpc>
                <a:spcPct val="100000"/>
              </a:lnSpc>
              <a:defRPr sz="1800">
                <a:solidFill>
                  <a:srgbClr val="000000"/>
                </a:solidFill>
              </a:defRPr>
            </a:pPr>
            <a:r>
              <a:rPr lang="en-US" sz="2400" dirty="0">
                <a:solidFill>
                  <a:srgbClr val="404040"/>
                </a:solidFill>
              </a:rPr>
              <a:t>Francis begins to develop a reputation throughout Italy as an especially holy person, adept at spiritual direction.</a:t>
            </a:r>
          </a:p>
          <a:p>
            <a:pPr marL="438150" lvl="0" indent="-438150">
              <a:lnSpc>
                <a:spcPct val="100000"/>
              </a:lnSpc>
              <a:defRPr sz="1800">
                <a:solidFill>
                  <a:srgbClr val="000000"/>
                </a:solidFill>
              </a:defRPr>
            </a:pPr>
            <a:r>
              <a:rPr lang="en-US" sz="2400" dirty="0">
                <a:solidFill>
                  <a:srgbClr val="404040"/>
                </a:solidFill>
              </a:rPr>
              <a:t>Francis attempts to travel to the Holy Land to preach, but bad weather forces him back to Italy.</a:t>
            </a:r>
          </a:p>
          <a:p>
            <a:pPr marL="0" indent="0">
              <a:buNone/>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513920"/>
            <a:ext cx="5860926" cy="4669285"/>
          </a:xfrm>
        </p:spPr>
      </p:pic>
      <p:sp>
        <p:nvSpPr>
          <p:cNvPr id="4" name="TextBox 3"/>
          <p:cNvSpPr txBox="1"/>
          <p:nvPr/>
        </p:nvSpPr>
        <p:spPr>
          <a:xfrm>
            <a:off x="11669889" y="6433445"/>
            <a:ext cx="366657" cy="307777"/>
          </a:xfrm>
          <a:prstGeom prst="rect">
            <a:avLst/>
          </a:prstGeom>
          <a:noFill/>
        </p:spPr>
        <p:txBody>
          <a:bodyPr wrap="none" rtlCol="0">
            <a:spAutoFit/>
          </a:bodyPr>
          <a:lstStyle/>
          <a:p>
            <a:fld id="{75176778-C2BE-5149-B8E8-416F238CAB9C}" type="slidenum">
              <a:rPr lang="en-US" sz="1400" smtClean="0"/>
              <a:t>23</a:t>
            </a:fld>
            <a:endParaRPr lang="en-US" sz="1400" dirty="0"/>
          </a:p>
        </p:txBody>
      </p:sp>
    </p:spTree>
    <p:extLst>
      <p:ext uri="{BB962C8B-B14F-4D97-AF65-F5344CB8AC3E}">
        <p14:creationId xmlns:p14="http://schemas.microsoft.com/office/powerpoint/2010/main" val="1662380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Clare of Assisi</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28974"/>
            <a:ext cx="3525456" cy="5144639"/>
          </a:xfrm>
        </p:spPr>
      </p:pic>
      <p:sp>
        <p:nvSpPr>
          <p:cNvPr id="4" name="Content Placeholder 3"/>
          <p:cNvSpPr>
            <a:spLocks noGrp="1"/>
          </p:cNvSpPr>
          <p:nvPr>
            <p:ph sz="half" idx="2"/>
          </p:nvPr>
        </p:nvSpPr>
        <p:spPr>
          <a:xfrm>
            <a:off x="5532120" y="1428974"/>
            <a:ext cx="5821680" cy="4747989"/>
          </a:xfrm>
        </p:spPr>
        <p:txBody>
          <a:bodyPr>
            <a:normAutofit/>
          </a:bodyPr>
          <a:lstStyle/>
          <a:p>
            <a:pPr lvl="0">
              <a:defRPr sz="1800">
                <a:solidFill>
                  <a:srgbClr val="000000"/>
                </a:solidFill>
              </a:defRPr>
            </a:pPr>
            <a:r>
              <a:rPr lang="en-US" sz="2400" dirty="0">
                <a:solidFill>
                  <a:srgbClr val="404040"/>
                </a:solidFill>
              </a:rPr>
              <a:t>In 1212, Brother </a:t>
            </a:r>
            <a:r>
              <a:rPr lang="en-US" sz="2400" dirty="0" err="1">
                <a:solidFill>
                  <a:srgbClr val="404040"/>
                </a:solidFill>
              </a:rPr>
              <a:t>Rufino</a:t>
            </a:r>
            <a:r>
              <a:rPr lang="en-US" sz="2400" dirty="0">
                <a:solidFill>
                  <a:srgbClr val="404040"/>
                </a:solidFill>
              </a:rPr>
              <a:t>, a cousin of </a:t>
            </a:r>
            <a:r>
              <a:rPr lang="en-US" sz="2400" dirty="0">
                <a:solidFill>
                  <a:srgbClr val="404040"/>
                </a:solidFill>
                <a:hlinkClick r:id="rId3"/>
              </a:rPr>
              <a:t>Clare of Assisi</a:t>
            </a:r>
            <a:r>
              <a:rPr lang="en-US" sz="2400" dirty="0">
                <a:solidFill>
                  <a:srgbClr val="404040"/>
                </a:solidFill>
              </a:rPr>
              <a:t>, approaches Francis to tell him that Clare wanted to meet him.</a:t>
            </a:r>
          </a:p>
          <a:p>
            <a:pPr marL="0" lvl="0" indent="0">
              <a:buNone/>
              <a:defRPr sz="1800">
                <a:solidFill>
                  <a:srgbClr val="000000"/>
                </a:solidFill>
              </a:defRPr>
            </a:pPr>
            <a:endParaRPr lang="en-US" sz="2400" dirty="0">
              <a:solidFill>
                <a:srgbClr val="404040"/>
              </a:solidFill>
            </a:endParaRPr>
          </a:p>
          <a:p>
            <a:pPr lvl="0">
              <a:defRPr sz="1800">
                <a:solidFill>
                  <a:srgbClr val="000000"/>
                </a:solidFill>
              </a:defRPr>
            </a:pPr>
            <a:r>
              <a:rPr lang="en-US" sz="2400" dirty="0">
                <a:solidFill>
                  <a:srgbClr val="404040"/>
                </a:solidFill>
              </a:rPr>
              <a:t>Only 18 at the time, Clare came from a wealthy Assisi family.</a:t>
            </a:r>
          </a:p>
          <a:p>
            <a:pPr marL="0" lvl="0" indent="0">
              <a:buNone/>
              <a:defRPr sz="1800">
                <a:solidFill>
                  <a:srgbClr val="000000"/>
                </a:solidFill>
              </a:defRPr>
            </a:pPr>
            <a:endParaRPr lang="en-US" sz="2400" dirty="0">
              <a:solidFill>
                <a:srgbClr val="404040"/>
              </a:solidFill>
            </a:endParaRPr>
          </a:p>
          <a:p>
            <a:pPr lvl="0">
              <a:lnSpc>
                <a:spcPct val="100000"/>
              </a:lnSpc>
              <a:defRPr sz="1800">
                <a:solidFill>
                  <a:srgbClr val="000000"/>
                </a:solidFill>
              </a:defRPr>
            </a:pPr>
            <a:r>
              <a:rPr lang="en-US" sz="2400" dirty="0">
                <a:solidFill>
                  <a:srgbClr val="404040"/>
                </a:solidFill>
              </a:rPr>
              <a:t>After several chaperoned clandestine meetings Clare escapes her family enclave on Palm Sunday 1212 and meets Francis and his brothers at the </a:t>
            </a:r>
            <a:r>
              <a:rPr lang="en-US" sz="2400" dirty="0" err="1">
                <a:solidFill>
                  <a:srgbClr val="404040"/>
                </a:solidFill>
              </a:rPr>
              <a:t>Portiuncula</a:t>
            </a:r>
            <a:r>
              <a:rPr lang="en-US" sz="2400" dirty="0">
                <a:solidFill>
                  <a:srgbClr val="404040"/>
                </a:solidFill>
              </a:rPr>
              <a:t>.</a:t>
            </a:r>
          </a:p>
        </p:txBody>
      </p:sp>
      <p:sp>
        <p:nvSpPr>
          <p:cNvPr id="3" name="TextBox 2"/>
          <p:cNvSpPr txBox="1"/>
          <p:nvPr/>
        </p:nvSpPr>
        <p:spPr>
          <a:xfrm>
            <a:off x="11712222" y="6420556"/>
            <a:ext cx="366657" cy="307777"/>
          </a:xfrm>
          <a:prstGeom prst="rect">
            <a:avLst/>
          </a:prstGeom>
          <a:noFill/>
        </p:spPr>
        <p:txBody>
          <a:bodyPr wrap="none" rtlCol="0">
            <a:spAutoFit/>
          </a:bodyPr>
          <a:lstStyle/>
          <a:p>
            <a:fld id="{9975D088-DCAA-F44D-9D92-AA6B71001567}" type="slidenum">
              <a:rPr lang="en-US" sz="1400" smtClean="0"/>
              <a:t>24</a:t>
            </a:fld>
            <a:endParaRPr lang="en-US" sz="1400" dirty="0"/>
          </a:p>
        </p:txBody>
      </p:sp>
    </p:spTree>
    <p:extLst>
      <p:ext uri="{BB962C8B-B14F-4D97-AF65-F5344CB8AC3E}">
        <p14:creationId xmlns:p14="http://schemas.microsoft.com/office/powerpoint/2010/main" val="2044930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Convent, Second Order</a:t>
            </a:r>
          </a:p>
        </p:txBody>
      </p:sp>
      <p:sp>
        <p:nvSpPr>
          <p:cNvPr id="3" name="Content Placeholder 2"/>
          <p:cNvSpPr>
            <a:spLocks noGrp="1"/>
          </p:cNvSpPr>
          <p:nvPr>
            <p:ph sz="half" idx="1"/>
          </p:nvPr>
        </p:nvSpPr>
        <p:spPr/>
        <p:txBody>
          <a:bodyPr>
            <a:normAutofit lnSpcReduction="10000"/>
          </a:bodyPr>
          <a:lstStyle/>
          <a:p>
            <a:pPr lvl="0">
              <a:lnSpc>
                <a:spcPct val="100000"/>
              </a:lnSpc>
              <a:defRPr sz="1800">
                <a:solidFill>
                  <a:srgbClr val="000000"/>
                </a:solidFill>
              </a:defRPr>
            </a:pPr>
            <a:r>
              <a:rPr lang="en-US" sz="2400" dirty="0">
                <a:solidFill>
                  <a:srgbClr val="404040"/>
                </a:solidFill>
              </a:rPr>
              <a:t>Clare stays with the Benedictines during Holy Week and later with a </a:t>
            </a:r>
            <a:r>
              <a:rPr lang="en-US" sz="2400" dirty="0" err="1">
                <a:solidFill>
                  <a:srgbClr val="404040"/>
                </a:solidFill>
              </a:rPr>
              <a:t>beguinage</a:t>
            </a:r>
            <a:r>
              <a:rPr lang="en-US" sz="2400" dirty="0">
                <a:solidFill>
                  <a:srgbClr val="404040"/>
                </a:solidFill>
              </a:rPr>
              <a:t> community before taking up permanent residence at San Damiano, which became the first Franciscan convent.</a:t>
            </a:r>
          </a:p>
          <a:p>
            <a:pPr marL="0" lvl="0" indent="0">
              <a:lnSpc>
                <a:spcPct val="100000"/>
              </a:lnSpc>
              <a:buNone/>
              <a:defRPr sz="1800">
                <a:solidFill>
                  <a:srgbClr val="000000"/>
                </a:solidFill>
              </a:defRPr>
            </a:pPr>
            <a:endParaRPr lang="en-US" sz="2400" dirty="0">
              <a:solidFill>
                <a:srgbClr val="404040"/>
              </a:solidFill>
            </a:endParaRPr>
          </a:p>
          <a:p>
            <a:pPr lvl="0">
              <a:lnSpc>
                <a:spcPct val="100000"/>
              </a:lnSpc>
              <a:defRPr sz="1800">
                <a:solidFill>
                  <a:srgbClr val="000000"/>
                </a:solidFill>
              </a:defRPr>
            </a:pPr>
            <a:r>
              <a:rPr lang="en-US" sz="2400" dirty="0">
                <a:solidFill>
                  <a:srgbClr val="404040"/>
                </a:solidFill>
              </a:rPr>
              <a:t>Francis gives her a form of life similar to what the brothers followed.  Clare would not get a </a:t>
            </a:r>
            <a:r>
              <a:rPr lang="en-US" sz="2400" dirty="0">
                <a:solidFill>
                  <a:srgbClr val="404040"/>
                </a:solidFill>
                <a:hlinkClick r:id="rId2"/>
              </a:rPr>
              <a:t>formal rule </a:t>
            </a:r>
            <a:r>
              <a:rPr lang="en-US" sz="2400" dirty="0">
                <a:solidFill>
                  <a:srgbClr val="404040"/>
                </a:solidFill>
              </a:rPr>
              <a:t>approved for her order until the end of her life.</a:t>
            </a:r>
          </a:p>
          <a:p>
            <a:pPr marL="0" indent="0">
              <a:lnSpc>
                <a:spcPct val="100000"/>
              </a:lnSpc>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32102" y="2103120"/>
            <a:ext cx="5431792" cy="4073843"/>
          </a:xfrm>
        </p:spPr>
      </p:pic>
      <p:sp>
        <p:nvSpPr>
          <p:cNvPr id="4" name="TextBox 3"/>
          <p:cNvSpPr txBox="1"/>
          <p:nvPr/>
        </p:nvSpPr>
        <p:spPr>
          <a:xfrm>
            <a:off x="11601673" y="6448778"/>
            <a:ext cx="366657" cy="307777"/>
          </a:xfrm>
          <a:prstGeom prst="rect">
            <a:avLst/>
          </a:prstGeom>
          <a:noFill/>
        </p:spPr>
        <p:txBody>
          <a:bodyPr wrap="none" rtlCol="0">
            <a:spAutoFit/>
          </a:bodyPr>
          <a:lstStyle/>
          <a:p>
            <a:fld id="{0BFA3B6F-9F4F-0A43-AE4D-DB365C3EE57A}" type="slidenum">
              <a:rPr lang="en-US" sz="1400" smtClean="0"/>
              <a:t>25</a:t>
            </a:fld>
            <a:endParaRPr lang="en-US" sz="1400" dirty="0"/>
          </a:p>
        </p:txBody>
      </p:sp>
    </p:spTree>
    <p:extLst>
      <p:ext uri="{BB962C8B-B14F-4D97-AF65-F5344CB8AC3E}">
        <p14:creationId xmlns:p14="http://schemas.microsoft.com/office/powerpoint/2010/main" val="1687778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Verna</a:t>
            </a:r>
          </a:p>
        </p:txBody>
      </p:sp>
      <p:sp>
        <p:nvSpPr>
          <p:cNvPr id="3" name="Content Placeholder 2"/>
          <p:cNvSpPr>
            <a:spLocks noGrp="1"/>
          </p:cNvSpPr>
          <p:nvPr>
            <p:ph sz="half" idx="1"/>
          </p:nvPr>
        </p:nvSpPr>
        <p:spPr/>
        <p:txBody>
          <a:bodyPr>
            <a:normAutofit/>
          </a:bodyPr>
          <a:lstStyle/>
          <a:p>
            <a:pPr lvl="0">
              <a:lnSpc>
                <a:spcPct val="100000"/>
              </a:lnSpc>
              <a:defRPr sz="1800">
                <a:solidFill>
                  <a:srgbClr val="000000"/>
                </a:solidFill>
              </a:defRPr>
            </a:pPr>
            <a:r>
              <a:rPr lang="en-US" sz="2100" dirty="0">
                <a:solidFill>
                  <a:srgbClr val="404040"/>
                </a:solidFill>
              </a:rPr>
              <a:t>In May 1213, Francis receives a gift of land on Mount La Verna, which he will use as a spiritual retreat for the rest of his life.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91840" y="2912798"/>
            <a:ext cx="7547723" cy="3564202"/>
          </a:xfrm>
        </p:spPr>
      </p:pic>
      <p:sp>
        <p:nvSpPr>
          <p:cNvPr id="4" name="TextBox 3"/>
          <p:cNvSpPr txBox="1"/>
          <p:nvPr/>
        </p:nvSpPr>
        <p:spPr>
          <a:xfrm>
            <a:off x="11768667" y="6477000"/>
            <a:ext cx="366657" cy="307777"/>
          </a:xfrm>
          <a:prstGeom prst="rect">
            <a:avLst/>
          </a:prstGeom>
          <a:noFill/>
        </p:spPr>
        <p:txBody>
          <a:bodyPr wrap="none" rtlCol="0">
            <a:spAutoFit/>
          </a:bodyPr>
          <a:lstStyle/>
          <a:p>
            <a:fld id="{A12D9C84-3753-C34E-96E6-A53C2FB0A4D0}" type="slidenum">
              <a:rPr lang="en-US" sz="1400" smtClean="0"/>
              <a:t>26</a:t>
            </a:fld>
            <a:endParaRPr lang="en-US" sz="1400" dirty="0"/>
          </a:p>
        </p:txBody>
      </p:sp>
    </p:spTree>
    <p:extLst>
      <p:ext uri="{BB962C8B-B14F-4D97-AF65-F5344CB8AC3E}">
        <p14:creationId xmlns:p14="http://schemas.microsoft.com/office/powerpoint/2010/main" val="14822809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Fourth Lateran Council</a:t>
            </a:r>
          </a:p>
        </p:txBody>
      </p:sp>
      <p:sp>
        <p:nvSpPr>
          <p:cNvPr id="3" name="Content Placeholder 2"/>
          <p:cNvSpPr>
            <a:spLocks noGrp="1"/>
          </p:cNvSpPr>
          <p:nvPr>
            <p:ph sz="half" idx="1"/>
          </p:nvPr>
        </p:nvSpPr>
        <p:spPr>
          <a:xfrm>
            <a:off x="434340" y="1825624"/>
            <a:ext cx="6569946" cy="4849495"/>
          </a:xfrm>
        </p:spPr>
        <p:txBody>
          <a:bodyPr>
            <a:normAutofit/>
          </a:bodyPr>
          <a:lstStyle/>
          <a:p>
            <a:pPr lvl="0">
              <a:lnSpc>
                <a:spcPct val="100000"/>
              </a:lnSpc>
              <a:defRPr sz="1800">
                <a:solidFill>
                  <a:srgbClr val="000000"/>
                </a:solidFill>
              </a:defRPr>
            </a:pPr>
            <a:r>
              <a:rPr lang="en-US" sz="2100" dirty="0">
                <a:solidFill>
                  <a:srgbClr val="404040"/>
                </a:solidFill>
              </a:rPr>
              <a:t>In 1215, Pope Innocent III convened the Fourth Lateran Council, which Francis may have attended.</a:t>
            </a:r>
          </a:p>
          <a:p>
            <a:pPr marL="857250" lvl="1" indent="-400050">
              <a:lnSpc>
                <a:spcPct val="100000"/>
              </a:lnSpc>
              <a:defRPr sz="1800">
                <a:solidFill>
                  <a:srgbClr val="000000"/>
                </a:solidFill>
              </a:defRPr>
            </a:pPr>
            <a:r>
              <a:rPr lang="en-US" sz="2100" dirty="0">
                <a:solidFill>
                  <a:srgbClr val="404040"/>
                </a:solidFill>
              </a:rPr>
              <a:t>Calls for religious orders to meet regularly as “chapters”. (#12)</a:t>
            </a:r>
          </a:p>
          <a:p>
            <a:pPr marL="857250" lvl="1" indent="-400050">
              <a:lnSpc>
                <a:spcPct val="100000"/>
              </a:lnSpc>
              <a:defRPr sz="1800">
                <a:solidFill>
                  <a:srgbClr val="000000"/>
                </a:solidFill>
              </a:defRPr>
            </a:pPr>
            <a:r>
              <a:rPr lang="en-US" sz="2100" dirty="0">
                <a:solidFill>
                  <a:srgbClr val="404040"/>
                </a:solidFill>
              </a:rPr>
              <a:t>Allows for bishops to appoint persons to preach and take confession, tasks which Franciscans will begin to enact. (#10)</a:t>
            </a:r>
          </a:p>
          <a:p>
            <a:pPr marL="857250" lvl="1" indent="-400050">
              <a:lnSpc>
                <a:spcPct val="100000"/>
              </a:lnSpc>
              <a:defRPr sz="1800">
                <a:solidFill>
                  <a:srgbClr val="000000"/>
                </a:solidFill>
              </a:defRPr>
            </a:pPr>
            <a:r>
              <a:rPr lang="en-US" sz="2100" dirty="0">
                <a:solidFill>
                  <a:srgbClr val="404040"/>
                </a:solidFill>
              </a:rPr>
              <a:t>Forbids the formation of new religious orders, though the Franciscans seem to have been exempt from this requirement, perhaps because of their prior approval.  (#13)</a:t>
            </a:r>
          </a:p>
          <a:p>
            <a:pPr marL="857250" lvl="1" indent="-400050">
              <a:lnSpc>
                <a:spcPct val="100000"/>
              </a:lnSpc>
              <a:defRPr sz="1800">
                <a:solidFill>
                  <a:srgbClr val="000000"/>
                </a:solidFill>
              </a:defRPr>
            </a:pPr>
            <a:r>
              <a:rPr lang="en-US" sz="2100" u="sng" dirty="0">
                <a:solidFill>
                  <a:srgbClr val="99CA3C"/>
                </a:solidFill>
                <a:uFill>
                  <a:solidFill>
                    <a:srgbClr val="99CA3C"/>
                  </a:solidFill>
                </a:uFill>
                <a:hlinkClick r:id="rId2"/>
              </a:rPr>
              <a:t>http://www.papalencyclicals.net/Councils/ecum12-2.htm</a:t>
            </a:r>
            <a:endParaRPr lang="en-US" sz="2100" u="sng" dirty="0">
              <a:solidFill>
                <a:srgbClr val="99CA3C"/>
              </a:solidFill>
              <a:uFill>
                <a:solidFill>
                  <a:srgbClr val="99CA3C"/>
                </a:solidFill>
              </a:uFill>
            </a:endParaRPr>
          </a:p>
          <a:p>
            <a:pPr marL="0" indent="0">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08146" y="1054728"/>
            <a:ext cx="3541794" cy="5687531"/>
          </a:xfrm>
        </p:spPr>
      </p:pic>
      <p:sp>
        <p:nvSpPr>
          <p:cNvPr id="4" name="TextBox 3"/>
          <p:cNvSpPr txBox="1"/>
          <p:nvPr/>
        </p:nvSpPr>
        <p:spPr>
          <a:xfrm>
            <a:off x="11684000" y="6521144"/>
            <a:ext cx="366657" cy="307777"/>
          </a:xfrm>
          <a:prstGeom prst="rect">
            <a:avLst/>
          </a:prstGeom>
          <a:noFill/>
        </p:spPr>
        <p:txBody>
          <a:bodyPr wrap="none" rtlCol="0">
            <a:spAutoFit/>
          </a:bodyPr>
          <a:lstStyle/>
          <a:p>
            <a:fld id="{B496613C-D7AB-4546-9CBD-3F80D802EBC2}" type="slidenum">
              <a:rPr lang="en-US" sz="1400" smtClean="0"/>
              <a:t>27</a:t>
            </a:fld>
            <a:endParaRPr lang="en-US" sz="1400" dirty="0"/>
          </a:p>
        </p:txBody>
      </p:sp>
    </p:spTree>
    <p:extLst>
      <p:ext uri="{BB962C8B-B14F-4D97-AF65-F5344CB8AC3E}">
        <p14:creationId xmlns:p14="http://schemas.microsoft.com/office/powerpoint/2010/main" val="1069053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Work</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1" y="1553285"/>
            <a:ext cx="4030950" cy="4647303"/>
          </a:xfrm>
        </p:spPr>
      </p:pic>
      <p:sp>
        <p:nvSpPr>
          <p:cNvPr id="4" name="Content Placeholder 3"/>
          <p:cNvSpPr>
            <a:spLocks noGrp="1"/>
          </p:cNvSpPr>
          <p:nvPr>
            <p:ph sz="half" idx="2"/>
          </p:nvPr>
        </p:nvSpPr>
        <p:spPr>
          <a:xfrm>
            <a:off x="5486400" y="1825625"/>
            <a:ext cx="5867400" cy="4890276"/>
          </a:xfrm>
        </p:spPr>
        <p:txBody>
          <a:bodyPr/>
          <a:lstStyle/>
          <a:p>
            <a:pPr marL="514350" lvl="0" indent="-514350">
              <a:lnSpc>
                <a:spcPct val="100000"/>
              </a:lnSpc>
              <a:defRPr sz="1800">
                <a:solidFill>
                  <a:srgbClr val="000000"/>
                </a:solidFill>
              </a:defRPr>
            </a:pPr>
            <a:r>
              <a:rPr lang="en-US" sz="2400" dirty="0">
                <a:solidFill>
                  <a:srgbClr val="404040"/>
                </a:solidFill>
              </a:rPr>
              <a:t>By 1217, there were probably fewer than 800 Franciscan brothers.</a:t>
            </a:r>
          </a:p>
          <a:p>
            <a:pPr marL="0" lvl="0" indent="0">
              <a:lnSpc>
                <a:spcPct val="100000"/>
              </a:lnSpc>
              <a:buNone/>
              <a:defRPr sz="1800">
                <a:solidFill>
                  <a:srgbClr val="000000"/>
                </a:solidFill>
              </a:defRPr>
            </a:pPr>
            <a:endParaRPr lang="en-US" sz="2400" dirty="0">
              <a:solidFill>
                <a:srgbClr val="404040"/>
              </a:solidFill>
            </a:endParaRPr>
          </a:p>
          <a:p>
            <a:pPr marL="514350" lvl="0" indent="-514350">
              <a:lnSpc>
                <a:spcPct val="100000"/>
              </a:lnSpc>
              <a:defRPr sz="1800">
                <a:solidFill>
                  <a:srgbClr val="000000"/>
                </a:solidFill>
              </a:defRPr>
            </a:pPr>
            <a:r>
              <a:rPr lang="en-US" sz="2400" dirty="0">
                <a:solidFill>
                  <a:srgbClr val="404040"/>
                </a:solidFill>
              </a:rPr>
              <a:t>Brothers begin mission work throughout Europe, without much initial success.</a:t>
            </a:r>
          </a:p>
          <a:p>
            <a:pPr marL="0" lvl="0" indent="0">
              <a:lnSpc>
                <a:spcPct val="100000"/>
              </a:lnSpc>
              <a:buNone/>
              <a:defRPr sz="1800">
                <a:solidFill>
                  <a:srgbClr val="000000"/>
                </a:solidFill>
              </a:defRPr>
            </a:pPr>
            <a:endParaRPr lang="en-US" sz="2400" dirty="0">
              <a:solidFill>
                <a:srgbClr val="404040"/>
              </a:solidFill>
            </a:endParaRPr>
          </a:p>
          <a:p>
            <a:pPr marL="514350" lvl="0" indent="-514350">
              <a:lnSpc>
                <a:spcPct val="100000"/>
              </a:lnSpc>
              <a:defRPr sz="1800">
                <a:solidFill>
                  <a:srgbClr val="000000"/>
                </a:solidFill>
              </a:defRPr>
            </a:pPr>
            <a:r>
              <a:rPr lang="en-US" sz="2400" dirty="0">
                <a:solidFill>
                  <a:srgbClr val="404040"/>
                </a:solidFill>
              </a:rPr>
              <a:t>In his travels, Francis meets Cardinal </a:t>
            </a:r>
            <a:r>
              <a:rPr lang="en-US" sz="2400" dirty="0" err="1">
                <a:solidFill>
                  <a:srgbClr val="404040"/>
                </a:solidFill>
              </a:rPr>
              <a:t>Hugolino</a:t>
            </a:r>
            <a:r>
              <a:rPr lang="en-US" sz="2400" dirty="0">
                <a:solidFill>
                  <a:srgbClr val="404040"/>
                </a:solidFill>
              </a:rPr>
              <a:t> of Ostia, who would have a major influence on the Franciscans as Cardinal and later as </a:t>
            </a:r>
            <a:r>
              <a:rPr lang="en-US" sz="2400" dirty="0">
                <a:solidFill>
                  <a:srgbClr val="404040"/>
                </a:solidFill>
                <a:hlinkClick r:id="rId3"/>
              </a:rPr>
              <a:t>Pope Gregory IX</a:t>
            </a:r>
            <a:r>
              <a:rPr lang="en-US" sz="2400" dirty="0">
                <a:solidFill>
                  <a:srgbClr val="404040"/>
                </a:solidFill>
              </a:rPr>
              <a:t>.</a:t>
            </a:r>
          </a:p>
          <a:p>
            <a:pPr marL="0" indent="0">
              <a:lnSpc>
                <a:spcPct val="100000"/>
              </a:lnSpc>
              <a:buNone/>
            </a:pPr>
            <a:endParaRPr lang="en-US" dirty="0"/>
          </a:p>
        </p:txBody>
      </p:sp>
      <p:sp>
        <p:nvSpPr>
          <p:cNvPr id="3" name="TextBox 2"/>
          <p:cNvSpPr txBox="1"/>
          <p:nvPr/>
        </p:nvSpPr>
        <p:spPr>
          <a:xfrm>
            <a:off x="11768550" y="6491111"/>
            <a:ext cx="366657" cy="307777"/>
          </a:xfrm>
          <a:prstGeom prst="rect">
            <a:avLst/>
          </a:prstGeom>
          <a:noFill/>
        </p:spPr>
        <p:txBody>
          <a:bodyPr wrap="none" rtlCol="0">
            <a:spAutoFit/>
          </a:bodyPr>
          <a:lstStyle/>
          <a:p>
            <a:fld id="{FE55284E-C0FF-7F47-9C03-697B81B16413}" type="slidenum">
              <a:rPr lang="en-US" sz="1400" smtClean="0"/>
              <a:t>28</a:t>
            </a:fld>
            <a:endParaRPr lang="en-US" sz="1400" dirty="0"/>
          </a:p>
        </p:txBody>
      </p:sp>
    </p:spTree>
    <p:extLst>
      <p:ext uri="{BB962C8B-B14F-4D97-AF65-F5344CB8AC3E}">
        <p14:creationId xmlns:p14="http://schemas.microsoft.com/office/powerpoint/2010/main" val="333843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810" y="365125"/>
            <a:ext cx="10515600" cy="1325563"/>
          </a:xfrm>
        </p:spPr>
        <p:txBody>
          <a:bodyPr/>
          <a:lstStyle/>
          <a:p>
            <a:r>
              <a:rPr lang="en-US" dirty="0"/>
              <a:t>Francis and the Sultan</a:t>
            </a:r>
          </a:p>
        </p:txBody>
      </p:sp>
      <p:sp>
        <p:nvSpPr>
          <p:cNvPr id="3" name="Content Placeholder 2"/>
          <p:cNvSpPr>
            <a:spLocks noGrp="1"/>
          </p:cNvSpPr>
          <p:nvPr>
            <p:ph sz="half" idx="1"/>
          </p:nvPr>
        </p:nvSpPr>
        <p:spPr>
          <a:xfrm>
            <a:off x="534719" y="1623788"/>
            <a:ext cx="5797501" cy="4509349"/>
          </a:xfrm>
        </p:spPr>
        <p:txBody>
          <a:bodyPr>
            <a:noAutofit/>
          </a:bodyPr>
          <a:lstStyle/>
          <a:p>
            <a:pPr lvl="0">
              <a:lnSpc>
                <a:spcPct val="100000"/>
              </a:lnSpc>
              <a:defRPr sz="1800">
                <a:solidFill>
                  <a:srgbClr val="000000"/>
                </a:solidFill>
              </a:defRPr>
            </a:pPr>
            <a:r>
              <a:rPr lang="en-US" sz="2000" dirty="0">
                <a:solidFill>
                  <a:srgbClr val="404040"/>
                </a:solidFill>
              </a:rPr>
              <a:t>In June 1218, the </a:t>
            </a:r>
            <a:r>
              <a:rPr lang="en-US" sz="2000" dirty="0">
                <a:solidFill>
                  <a:srgbClr val="404040"/>
                </a:solidFill>
                <a:hlinkClick r:id="rId2"/>
              </a:rPr>
              <a:t>Fifth Crusade </a:t>
            </a:r>
            <a:r>
              <a:rPr lang="en-US" sz="2000" dirty="0">
                <a:solidFill>
                  <a:srgbClr val="404040"/>
                </a:solidFill>
              </a:rPr>
              <a:t>lays siege to Damietta.</a:t>
            </a:r>
          </a:p>
          <a:p>
            <a:pPr lvl="0">
              <a:lnSpc>
                <a:spcPct val="100000"/>
              </a:lnSpc>
              <a:defRPr sz="1800">
                <a:solidFill>
                  <a:srgbClr val="000000"/>
                </a:solidFill>
              </a:defRPr>
            </a:pPr>
            <a:r>
              <a:rPr lang="en-US" sz="2000" dirty="0">
                <a:solidFill>
                  <a:srgbClr val="404040"/>
                </a:solidFill>
              </a:rPr>
              <a:t>In fall 1219, Francis arrives at Damietta with some companions.</a:t>
            </a:r>
          </a:p>
          <a:p>
            <a:pPr lvl="0">
              <a:lnSpc>
                <a:spcPct val="100000"/>
              </a:lnSpc>
              <a:defRPr sz="1800">
                <a:solidFill>
                  <a:srgbClr val="000000"/>
                </a:solidFill>
              </a:defRPr>
            </a:pPr>
            <a:r>
              <a:rPr lang="en-US" sz="2000" dirty="0">
                <a:solidFill>
                  <a:srgbClr val="404040"/>
                </a:solidFill>
              </a:rPr>
              <a:t>Francis crosses enemy lines and preaches to the Muslim Sultan, Malik al-</a:t>
            </a:r>
            <a:r>
              <a:rPr lang="en-US" sz="2000" dirty="0" err="1">
                <a:solidFill>
                  <a:srgbClr val="404040"/>
                </a:solidFill>
              </a:rPr>
              <a:t>Kamil</a:t>
            </a:r>
            <a:r>
              <a:rPr lang="en-US" sz="2000" dirty="0">
                <a:solidFill>
                  <a:srgbClr val="404040"/>
                </a:solidFill>
              </a:rPr>
              <a:t>.</a:t>
            </a:r>
          </a:p>
          <a:p>
            <a:pPr lvl="0">
              <a:lnSpc>
                <a:spcPct val="100000"/>
              </a:lnSpc>
              <a:defRPr sz="1800">
                <a:solidFill>
                  <a:srgbClr val="000000"/>
                </a:solidFill>
              </a:defRPr>
            </a:pPr>
            <a:r>
              <a:rPr lang="en-US" sz="2000" dirty="0">
                <a:solidFill>
                  <a:srgbClr val="404040"/>
                </a:solidFill>
              </a:rPr>
              <a:t>While conversion to each other’s religion is not the focus, a mutual respect develops. Francis’s courage attracts several priests who are at the siege, who join his movement.</a:t>
            </a:r>
          </a:p>
          <a:p>
            <a:pPr lvl="0">
              <a:lnSpc>
                <a:spcPct val="100000"/>
              </a:lnSpc>
              <a:defRPr sz="1800">
                <a:solidFill>
                  <a:srgbClr val="000000"/>
                </a:solidFill>
              </a:defRPr>
            </a:pPr>
            <a:r>
              <a:rPr lang="en-US" sz="2000" dirty="0">
                <a:solidFill>
                  <a:srgbClr val="404040"/>
                </a:solidFill>
              </a:rPr>
              <a:t>Receiving word of problems in the Order in Italy, Francis returns home.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37294" y="1690688"/>
            <a:ext cx="4316506" cy="5020595"/>
          </a:xfrm>
        </p:spPr>
      </p:pic>
      <p:sp>
        <p:nvSpPr>
          <p:cNvPr id="4" name="TextBox 3"/>
          <p:cNvSpPr txBox="1"/>
          <p:nvPr/>
        </p:nvSpPr>
        <p:spPr>
          <a:xfrm>
            <a:off x="11736067" y="6488668"/>
            <a:ext cx="366657" cy="307777"/>
          </a:xfrm>
          <a:prstGeom prst="rect">
            <a:avLst/>
          </a:prstGeom>
          <a:noFill/>
        </p:spPr>
        <p:txBody>
          <a:bodyPr wrap="none" rtlCol="0">
            <a:spAutoFit/>
          </a:bodyPr>
          <a:lstStyle/>
          <a:p>
            <a:fld id="{BC4B581D-1063-244C-B15D-786C6ECEC6AC}" type="slidenum">
              <a:rPr lang="en-US" sz="1400" smtClean="0"/>
              <a:t>29</a:t>
            </a:fld>
            <a:endParaRPr lang="en-US" sz="1400" dirty="0"/>
          </a:p>
        </p:txBody>
      </p:sp>
    </p:spTree>
    <p:extLst>
      <p:ext uri="{BB962C8B-B14F-4D97-AF65-F5344CB8AC3E}">
        <p14:creationId xmlns:p14="http://schemas.microsoft.com/office/powerpoint/2010/main" val="225712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4"/>
          <p:cNvSpPr txBox="1">
            <a:spLocks noChangeArrowheads="1"/>
          </p:cNvSpPr>
          <p:nvPr/>
        </p:nvSpPr>
        <p:spPr bwMode="auto">
          <a:xfrm>
            <a:off x="914400" y="1616293"/>
            <a:ext cx="7315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pPr>
            <a:r>
              <a:rPr lang="en-US" altLang="en-US" sz="2800" dirty="0">
                <a:latin typeface="Calibri"/>
                <a:cs typeface="Calibri"/>
              </a:rPr>
              <a:t>4. </a:t>
            </a:r>
            <a:r>
              <a:rPr lang="en-US" altLang="en-US" sz="2800" dirty="0">
                <a:solidFill>
                  <a:srgbClr val="006600"/>
                </a:solidFill>
                <a:latin typeface="Calibri"/>
                <a:cs typeface="Calibri"/>
              </a:rPr>
              <a:t>Experiences</a:t>
            </a:r>
            <a:r>
              <a:rPr lang="en-US" altLang="en-US" sz="2800" dirty="0">
                <a:latin typeface="Calibri"/>
                <a:cs typeface="Calibri"/>
              </a:rPr>
              <a:t> creation with awe and reverence acknowledging that each creature expresses something of God that can be expressed by no other? </a:t>
            </a:r>
          </a:p>
        </p:txBody>
      </p:sp>
      <p:sp>
        <p:nvSpPr>
          <p:cNvPr id="19460" name="Text Box 6"/>
          <p:cNvSpPr txBox="1">
            <a:spLocks noChangeArrowheads="1"/>
          </p:cNvSpPr>
          <p:nvPr/>
        </p:nvSpPr>
        <p:spPr bwMode="auto">
          <a:xfrm>
            <a:off x="5181599" y="4536100"/>
            <a:ext cx="7010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pPr>
            <a:r>
              <a:rPr lang="en-US" altLang="en-US" sz="2800" dirty="0">
                <a:latin typeface="+mn-lt"/>
              </a:rPr>
              <a:t>5. </a:t>
            </a:r>
            <a:r>
              <a:rPr lang="en-US" altLang="en-US" sz="2800" dirty="0">
                <a:solidFill>
                  <a:srgbClr val="006600"/>
                </a:solidFill>
                <a:latin typeface="+mn-lt"/>
              </a:rPr>
              <a:t>Creates</a:t>
            </a:r>
            <a:r>
              <a:rPr lang="en-US" altLang="en-US" sz="2800" dirty="0">
                <a:latin typeface="+mn-lt"/>
              </a:rPr>
              <a:t> no other possibility but to be </a:t>
            </a:r>
            <a:r>
              <a:rPr lang="en-US" altLang="en-US" sz="2800" dirty="0" smtClean="0">
                <a:latin typeface="+mn-lt"/>
              </a:rPr>
              <a:t>“ecologically literate” </a:t>
            </a:r>
            <a:r>
              <a:rPr lang="en-US" altLang="en-US" sz="2800" dirty="0">
                <a:latin typeface="+mn-lt"/>
              </a:rPr>
              <a:t>in the healing of the earth?</a:t>
            </a:r>
          </a:p>
        </p:txBody>
      </p:sp>
      <p:pic>
        <p:nvPicPr>
          <p:cNvPr id="19461" name="Picture 10" descr="franciscan clip art 0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5765" y="1272448"/>
            <a:ext cx="2710952" cy="279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1" descr="franciscan clip art 128"/>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728154" y="3720353"/>
            <a:ext cx="4047046" cy="222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14923" y="519723"/>
            <a:ext cx="862427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pPr>
            <a:r>
              <a:rPr lang="en-US" altLang="en-US" b="1" dirty="0">
                <a:latin typeface="Calibri"/>
                <a:cs typeface="Calibri"/>
              </a:rPr>
              <a:t>Would you believe/welcome an intellectual tradition that:</a:t>
            </a:r>
          </a:p>
        </p:txBody>
      </p:sp>
      <p:sp>
        <p:nvSpPr>
          <p:cNvPr id="2" name="Slide Number Placeholder 1"/>
          <p:cNvSpPr>
            <a:spLocks noGrp="1"/>
          </p:cNvSpPr>
          <p:nvPr>
            <p:ph type="sldNum" sz="quarter" idx="4294967295"/>
          </p:nvPr>
        </p:nvSpPr>
        <p:spPr>
          <a:xfrm>
            <a:off x="11699701" y="6492875"/>
            <a:ext cx="402497" cy="365125"/>
          </a:xfrm>
          <a:prstGeom prst="rect">
            <a:avLst/>
          </a:prstGeom>
        </p:spPr>
        <p:txBody>
          <a:bodyPr/>
          <a:lstStyle/>
          <a:p>
            <a:fld id="{997F3594-4405-4A06-B9CD-986FDCBEA221}" type="slidenum">
              <a:rPr lang="en-US" sz="1400" smtClean="0"/>
              <a:pPr/>
              <a:t>3</a:t>
            </a:fld>
            <a:endParaRPr lang="en-US" sz="1400" dirty="0"/>
          </a:p>
        </p:txBody>
      </p:sp>
    </p:spTree>
    <p:extLst>
      <p:ext uri="{BB962C8B-B14F-4D97-AF65-F5344CB8AC3E}">
        <p14:creationId xmlns:p14="http://schemas.microsoft.com/office/powerpoint/2010/main" val="2278419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2000" fill="hold"/>
                                        <p:tgtEl>
                                          <p:spTgt spid="19459"/>
                                        </p:tgtEl>
                                        <p:attrNameLst>
                                          <p:attrName>ppt_w</p:attrName>
                                        </p:attrNameLst>
                                      </p:cBhvr>
                                      <p:tavLst>
                                        <p:tav tm="0">
                                          <p:val>
                                            <p:strVal val="#ppt_w*0.70"/>
                                          </p:val>
                                        </p:tav>
                                        <p:tav tm="100000">
                                          <p:val>
                                            <p:strVal val="#ppt_w"/>
                                          </p:val>
                                        </p:tav>
                                      </p:tavLst>
                                    </p:anim>
                                    <p:anim calcmode="lin" valueType="num">
                                      <p:cBhvr>
                                        <p:cTn id="8" dur="2000" fill="hold"/>
                                        <p:tgtEl>
                                          <p:spTgt spid="19459"/>
                                        </p:tgtEl>
                                        <p:attrNameLst>
                                          <p:attrName>ppt_h</p:attrName>
                                        </p:attrNameLst>
                                      </p:cBhvr>
                                      <p:tavLst>
                                        <p:tav tm="0">
                                          <p:val>
                                            <p:strVal val="#ppt_h"/>
                                          </p:val>
                                        </p:tav>
                                        <p:tav tm="100000">
                                          <p:val>
                                            <p:strVal val="#ppt_h"/>
                                          </p:val>
                                        </p:tav>
                                      </p:tavLst>
                                    </p:anim>
                                    <p:animEffect transition="in" filter="fade">
                                      <p:cBhvr>
                                        <p:cTn id="9" dur="2000"/>
                                        <p:tgtEl>
                                          <p:spTgt spid="19459"/>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19460"/>
                                        </p:tgtEl>
                                        <p:attrNameLst>
                                          <p:attrName>style.visibility</p:attrName>
                                        </p:attrNameLst>
                                      </p:cBhvr>
                                      <p:to>
                                        <p:strVal val="visible"/>
                                      </p:to>
                                    </p:set>
                                    <p:anim calcmode="lin" valueType="num">
                                      <p:cBhvr>
                                        <p:cTn id="13" dur="2000" fill="hold"/>
                                        <p:tgtEl>
                                          <p:spTgt spid="19460"/>
                                        </p:tgtEl>
                                        <p:attrNameLst>
                                          <p:attrName>ppt_w</p:attrName>
                                        </p:attrNameLst>
                                      </p:cBhvr>
                                      <p:tavLst>
                                        <p:tav tm="0">
                                          <p:val>
                                            <p:strVal val="#ppt_w*0.70"/>
                                          </p:val>
                                        </p:tav>
                                        <p:tav tm="100000">
                                          <p:val>
                                            <p:strVal val="#ppt_w"/>
                                          </p:val>
                                        </p:tav>
                                      </p:tavLst>
                                    </p:anim>
                                    <p:anim calcmode="lin" valueType="num">
                                      <p:cBhvr>
                                        <p:cTn id="14" dur="2000" fill="hold"/>
                                        <p:tgtEl>
                                          <p:spTgt spid="19460"/>
                                        </p:tgtEl>
                                        <p:attrNameLst>
                                          <p:attrName>ppt_h</p:attrName>
                                        </p:attrNameLst>
                                      </p:cBhvr>
                                      <p:tavLst>
                                        <p:tav tm="0">
                                          <p:val>
                                            <p:strVal val="#ppt_h"/>
                                          </p:val>
                                        </p:tav>
                                        <p:tav tm="100000">
                                          <p:val>
                                            <p:strVal val="#ppt_h"/>
                                          </p:val>
                                        </p:tav>
                                      </p:tavLst>
                                    </p:anim>
                                    <p:animEffect transition="in" filter="fade">
                                      <p:cBhvr>
                                        <p:cTn id="15"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1220-1221</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5840" y="1498093"/>
            <a:ext cx="4353020" cy="4907470"/>
          </a:xfrm>
        </p:spPr>
      </p:pic>
      <p:sp>
        <p:nvSpPr>
          <p:cNvPr id="4" name="Content Placeholder 3"/>
          <p:cNvSpPr>
            <a:spLocks noGrp="1"/>
          </p:cNvSpPr>
          <p:nvPr>
            <p:ph sz="half" idx="2"/>
          </p:nvPr>
        </p:nvSpPr>
        <p:spPr/>
        <p:txBody>
          <a:bodyPr/>
          <a:lstStyle/>
          <a:p>
            <a:pPr lvl="0">
              <a:lnSpc>
                <a:spcPct val="100000"/>
              </a:lnSpc>
              <a:spcBef>
                <a:spcPts val="2200"/>
              </a:spcBef>
              <a:defRPr sz="1800">
                <a:solidFill>
                  <a:srgbClr val="000000"/>
                </a:solidFill>
              </a:defRPr>
            </a:pPr>
            <a:r>
              <a:rPr lang="en-US" sz="2400" dirty="0">
                <a:solidFill>
                  <a:srgbClr val="404040"/>
                </a:solidFill>
              </a:rPr>
              <a:t>Faced with brothers trying to change the order away from Francis’s original vision, Francis asks </a:t>
            </a:r>
            <a:r>
              <a:rPr lang="en-US" sz="2400" dirty="0">
                <a:solidFill>
                  <a:srgbClr val="404040"/>
                </a:solidFill>
                <a:hlinkClick r:id="rId3"/>
              </a:rPr>
              <a:t>Pope Honorius III </a:t>
            </a:r>
            <a:r>
              <a:rPr lang="en-US" sz="2400" dirty="0">
                <a:solidFill>
                  <a:srgbClr val="404040"/>
                </a:solidFill>
              </a:rPr>
              <a:t>for assistance.</a:t>
            </a:r>
          </a:p>
          <a:p>
            <a:pPr lvl="0">
              <a:lnSpc>
                <a:spcPct val="100000"/>
              </a:lnSpc>
              <a:spcBef>
                <a:spcPts val="2200"/>
              </a:spcBef>
              <a:defRPr sz="1800">
                <a:solidFill>
                  <a:srgbClr val="000000"/>
                </a:solidFill>
              </a:defRPr>
            </a:pPr>
            <a:r>
              <a:rPr lang="en-US" sz="2400" dirty="0">
                <a:solidFill>
                  <a:srgbClr val="404040"/>
                </a:solidFill>
              </a:rPr>
              <a:t>Honorius appoints Cardinal </a:t>
            </a:r>
            <a:r>
              <a:rPr lang="en-US" sz="2400" dirty="0" err="1">
                <a:solidFill>
                  <a:srgbClr val="404040"/>
                </a:solidFill>
              </a:rPr>
              <a:t>Hugolino</a:t>
            </a:r>
            <a:r>
              <a:rPr lang="en-US" sz="2400" dirty="0">
                <a:solidFill>
                  <a:srgbClr val="404040"/>
                </a:solidFill>
              </a:rPr>
              <a:t> as protector of the order.</a:t>
            </a:r>
          </a:p>
          <a:p>
            <a:pPr lvl="0">
              <a:lnSpc>
                <a:spcPct val="100000"/>
              </a:lnSpc>
              <a:spcBef>
                <a:spcPts val="2200"/>
              </a:spcBef>
              <a:defRPr sz="1800">
                <a:solidFill>
                  <a:srgbClr val="000000"/>
                </a:solidFill>
              </a:defRPr>
            </a:pPr>
            <a:r>
              <a:rPr lang="en-US" sz="2400" dirty="0">
                <a:solidFill>
                  <a:srgbClr val="404040"/>
                </a:solidFill>
              </a:rPr>
              <a:t>Honorius exerts authority on behalf of Francis, so that Francis can maintain his emphasis on minority.</a:t>
            </a:r>
          </a:p>
          <a:p>
            <a:pPr marL="0" indent="0">
              <a:buNone/>
            </a:pPr>
            <a:endParaRPr lang="en-US" dirty="0"/>
          </a:p>
        </p:txBody>
      </p:sp>
      <p:sp>
        <p:nvSpPr>
          <p:cNvPr id="3" name="TextBox 2"/>
          <p:cNvSpPr txBox="1"/>
          <p:nvPr/>
        </p:nvSpPr>
        <p:spPr>
          <a:xfrm>
            <a:off x="11706798" y="6538198"/>
            <a:ext cx="366657" cy="307777"/>
          </a:xfrm>
          <a:prstGeom prst="rect">
            <a:avLst/>
          </a:prstGeom>
          <a:noFill/>
        </p:spPr>
        <p:txBody>
          <a:bodyPr wrap="none" rtlCol="0">
            <a:spAutoFit/>
          </a:bodyPr>
          <a:lstStyle/>
          <a:p>
            <a:fld id="{021D6037-AFC9-CC40-9CE4-162B3EF52782}" type="slidenum">
              <a:rPr lang="en-US" sz="1400" smtClean="0"/>
              <a:t>30</a:t>
            </a:fld>
            <a:endParaRPr lang="en-US" sz="1400" dirty="0"/>
          </a:p>
        </p:txBody>
      </p:sp>
    </p:spTree>
    <p:extLst>
      <p:ext uri="{BB962C8B-B14F-4D97-AF65-F5344CB8AC3E}">
        <p14:creationId xmlns:p14="http://schemas.microsoft.com/office/powerpoint/2010/main" val="546908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Revisions of life</a:t>
            </a:r>
          </a:p>
        </p:txBody>
      </p:sp>
      <p:sp>
        <p:nvSpPr>
          <p:cNvPr id="3" name="Content Placeholder 2"/>
          <p:cNvSpPr>
            <a:spLocks noGrp="1"/>
          </p:cNvSpPr>
          <p:nvPr>
            <p:ph sz="half" idx="1"/>
          </p:nvPr>
        </p:nvSpPr>
        <p:spPr>
          <a:xfrm>
            <a:off x="838200" y="1825625"/>
            <a:ext cx="4779682" cy="4351338"/>
          </a:xfrm>
        </p:spPr>
        <p:txBody>
          <a:bodyPr>
            <a:normAutofit lnSpcReduction="10000"/>
          </a:bodyPr>
          <a:lstStyle/>
          <a:p>
            <a:pPr lvl="0">
              <a:lnSpc>
                <a:spcPct val="100000"/>
              </a:lnSpc>
              <a:defRPr sz="1800">
                <a:solidFill>
                  <a:srgbClr val="000000"/>
                </a:solidFill>
              </a:defRPr>
            </a:pPr>
            <a:r>
              <a:rPr lang="en-US" sz="2400" dirty="0">
                <a:solidFill>
                  <a:srgbClr val="404040"/>
                </a:solidFill>
              </a:rPr>
              <a:t>Honorius writes a letter, </a:t>
            </a:r>
            <a:r>
              <a:rPr lang="en-US" sz="2400" i="1" dirty="0">
                <a:solidFill>
                  <a:srgbClr val="404040"/>
                </a:solidFill>
              </a:rPr>
              <a:t>Pro </a:t>
            </a:r>
            <a:r>
              <a:rPr lang="en-US" sz="2400" i="1" dirty="0" err="1">
                <a:solidFill>
                  <a:srgbClr val="404040"/>
                </a:solidFill>
              </a:rPr>
              <a:t>Dilectis</a:t>
            </a:r>
            <a:r>
              <a:rPr lang="en-US" sz="2400" i="1" dirty="0">
                <a:solidFill>
                  <a:srgbClr val="404040"/>
                </a:solidFill>
              </a:rPr>
              <a:t> </a:t>
            </a:r>
            <a:r>
              <a:rPr lang="en-US" sz="2400" i="1" dirty="0" err="1">
                <a:solidFill>
                  <a:srgbClr val="404040"/>
                </a:solidFill>
              </a:rPr>
              <a:t>Filiis</a:t>
            </a:r>
            <a:r>
              <a:rPr lang="en-US" sz="2400" dirty="0">
                <a:solidFill>
                  <a:srgbClr val="404040"/>
                </a:solidFill>
              </a:rPr>
              <a:t>, on behalf of the brothers, asking prelates to allow the brothers to preach without opposition.</a:t>
            </a:r>
          </a:p>
          <a:p>
            <a:pPr marL="0" lvl="0" indent="0">
              <a:lnSpc>
                <a:spcPct val="100000"/>
              </a:lnSpc>
              <a:buNone/>
              <a:defRPr sz="1800">
                <a:solidFill>
                  <a:srgbClr val="000000"/>
                </a:solidFill>
              </a:defRPr>
            </a:pPr>
            <a:endParaRPr lang="en-US" sz="2400" dirty="0">
              <a:solidFill>
                <a:srgbClr val="404040"/>
              </a:solidFill>
            </a:endParaRPr>
          </a:p>
          <a:p>
            <a:pPr lvl="0">
              <a:lnSpc>
                <a:spcPct val="100000"/>
              </a:lnSpc>
              <a:defRPr sz="1800">
                <a:solidFill>
                  <a:srgbClr val="000000"/>
                </a:solidFill>
              </a:defRPr>
            </a:pPr>
            <a:r>
              <a:rPr lang="en-US" sz="2400" dirty="0">
                <a:solidFill>
                  <a:srgbClr val="404040"/>
                </a:solidFill>
              </a:rPr>
              <a:t>New members must now complete a year-long novitiate.</a:t>
            </a:r>
          </a:p>
          <a:p>
            <a:pPr marL="0" lvl="0" indent="0">
              <a:lnSpc>
                <a:spcPct val="100000"/>
              </a:lnSpc>
              <a:buNone/>
              <a:defRPr sz="1800">
                <a:solidFill>
                  <a:srgbClr val="000000"/>
                </a:solidFill>
              </a:defRPr>
            </a:pPr>
            <a:endParaRPr lang="en-US" sz="2400" dirty="0">
              <a:solidFill>
                <a:srgbClr val="404040"/>
              </a:solidFill>
            </a:endParaRPr>
          </a:p>
          <a:p>
            <a:pPr lvl="0">
              <a:lnSpc>
                <a:spcPct val="100000"/>
              </a:lnSpc>
              <a:defRPr sz="1800">
                <a:solidFill>
                  <a:srgbClr val="000000"/>
                </a:solidFill>
              </a:defRPr>
            </a:pPr>
            <a:r>
              <a:rPr lang="en-US" sz="2400" dirty="0">
                <a:solidFill>
                  <a:srgbClr val="404040"/>
                </a:solidFill>
              </a:rPr>
              <a:t>Francis begins work on a new version of his rule of life.</a:t>
            </a:r>
          </a:p>
          <a:p>
            <a:pPr marL="0" indent="0">
              <a:buNone/>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36193" y="2080260"/>
            <a:ext cx="5752191" cy="3909060"/>
          </a:xfrm>
        </p:spPr>
      </p:pic>
      <p:sp>
        <p:nvSpPr>
          <p:cNvPr id="4" name="TextBox 3"/>
          <p:cNvSpPr txBox="1"/>
          <p:nvPr/>
        </p:nvSpPr>
        <p:spPr>
          <a:xfrm>
            <a:off x="11688384" y="6534682"/>
            <a:ext cx="366657" cy="307777"/>
          </a:xfrm>
          <a:prstGeom prst="rect">
            <a:avLst/>
          </a:prstGeom>
          <a:noFill/>
        </p:spPr>
        <p:txBody>
          <a:bodyPr wrap="none" rtlCol="0">
            <a:spAutoFit/>
          </a:bodyPr>
          <a:lstStyle/>
          <a:p>
            <a:fld id="{679E0D71-0BE3-D348-85D6-C3DE66AED239}" type="slidenum">
              <a:rPr lang="en-US" sz="1400" smtClean="0"/>
              <a:t>31</a:t>
            </a:fld>
            <a:endParaRPr lang="en-US" sz="1400" dirty="0"/>
          </a:p>
        </p:txBody>
      </p:sp>
    </p:spTree>
    <p:extLst>
      <p:ext uri="{BB962C8B-B14F-4D97-AF65-F5344CB8AC3E}">
        <p14:creationId xmlns:p14="http://schemas.microsoft.com/office/powerpoint/2010/main" val="290891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Second Stripping</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44885"/>
            <a:ext cx="4628738" cy="4567295"/>
          </a:xfrm>
        </p:spPr>
      </p:pic>
      <p:sp>
        <p:nvSpPr>
          <p:cNvPr id="4" name="Content Placeholder 3"/>
          <p:cNvSpPr>
            <a:spLocks noGrp="1"/>
          </p:cNvSpPr>
          <p:nvPr>
            <p:ph sz="half" idx="2"/>
          </p:nvPr>
        </p:nvSpPr>
        <p:spPr>
          <a:xfrm>
            <a:off x="6172200" y="1825625"/>
            <a:ext cx="5407798" cy="4351338"/>
          </a:xfrm>
        </p:spPr>
        <p:txBody>
          <a:bodyPr/>
          <a:lstStyle/>
          <a:p>
            <a:pPr lvl="0">
              <a:lnSpc>
                <a:spcPct val="100000"/>
              </a:lnSpc>
              <a:spcBef>
                <a:spcPts val="2200"/>
              </a:spcBef>
              <a:defRPr sz="1800">
                <a:solidFill>
                  <a:srgbClr val="000000"/>
                </a:solidFill>
              </a:defRPr>
            </a:pPr>
            <a:r>
              <a:rPr lang="en-US" sz="2400" dirty="0">
                <a:solidFill>
                  <a:srgbClr val="404040"/>
                </a:solidFill>
              </a:rPr>
              <a:t>In the fall of 1220, Francis relinquishes all leadership responsibilities for the Order, turning the reins over to Brother Peter of </a:t>
            </a:r>
            <a:r>
              <a:rPr lang="en-US" sz="2400" dirty="0" err="1">
                <a:solidFill>
                  <a:srgbClr val="404040"/>
                </a:solidFill>
              </a:rPr>
              <a:t>Cataneo</a:t>
            </a:r>
            <a:r>
              <a:rPr lang="en-US" sz="2400" dirty="0">
                <a:solidFill>
                  <a:srgbClr val="404040"/>
                </a:solidFill>
              </a:rPr>
              <a:t>.</a:t>
            </a:r>
          </a:p>
          <a:p>
            <a:pPr marL="0" lvl="0" indent="0">
              <a:lnSpc>
                <a:spcPct val="100000"/>
              </a:lnSpc>
              <a:spcBef>
                <a:spcPts val="2200"/>
              </a:spcBef>
              <a:buNone/>
              <a:defRPr sz="1800">
                <a:solidFill>
                  <a:srgbClr val="000000"/>
                </a:solidFill>
              </a:defRPr>
            </a:pPr>
            <a:endParaRPr lang="en-US" sz="2400" dirty="0">
              <a:solidFill>
                <a:srgbClr val="404040"/>
              </a:solidFill>
            </a:endParaRPr>
          </a:p>
          <a:p>
            <a:pPr lvl="0">
              <a:lnSpc>
                <a:spcPct val="100000"/>
              </a:lnSpc>
              <a:spcBef>
                <a:spcPts val="2200"/>
              </a:spcBef>
              <a:defRPr sz="1800">
                <a:solidFill>
                  <a:srgbClr val="000000"/>
                </a:solidFill>
              </a:defRPr>
            </a:pPr>
            <a:r>
              <a:rPr lang="en-US" sz="2400" dirty="0">
                <a:solidFill>
                  <a:srgbClr val="404040"/>
                </a:solidFill>
              </a:rPr>
              <a:t>Francis asks for a novice to be in charge of him, someone he must obey.</a:t>
            </a:r>
          </a:p>
          <a:p>
            <a:pPr marL="0" indent="0">
              <a:lnSpc>
                <a:spcPct val="100000"/>
              </a:lnSpc>
              <a:spcBef>
                <a:spcPts val="2200"/>
              </a:spcBef>
              <a:buNone/>
            </a:pPr>
            <a:endParaRPr lang="en-US" dirty="0"/>
          </a:p>
        </p:txBody>
      </p:sp>
      <p:sp>
        <p:nvSpPr>
          <p:cNvPr id="3" name="TextBox 2"/>
          <p:cNvSpPr txBox="1"/>
          <p:nvPr/>
        </p:nvSpPr>
        <p:spPr>
          <a:xfrm>
            <a:off x="11746119" y="6527093"/>
            <a:ext cx="366657" cy="307777"/>
          </a:xfrm>
          <a:prstGeom prst="rect">
            <a:avLst/>
          </a:prstGeom>
          <a:noFill/>
        </p:spPr>
        <p:txBody>
          <a:bodyPr wrap="none" rtlCol="0">
            <a:spAutoFit/>
          </a:bodyPr>
          <a:lstStyle/>
          <a:p>
            <a:fld id="{393D077E-5259-7744-A4DA-EFC387FFED92}" type="slidenum">
              <a:rPr lang="en-US" sz="1400" smtClean="0"/>
              <a:t>32</a:t>
            </a:fld>
            <a:endParaRPr lang="en-US" sz="1400" dirty="0"/>
          </a:p>
        </p:txBody>
      </p:sp>
    </p:spTree>
    <p:extLst>
      <p:ext uri="{BB962C8B-B14F-4D97-AF65-F5344CB8AC3E}">
        <p14:creationId xmlns:p14="http://schemas.microsoft.com/office/powerpoint/2010/main" val="1461337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55"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2"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3" dur="2000"/>
                                        <p:tgtEl>
                                          <p:spTgt spid="4">
                                            <p:txEl>
                                              <p:pRg st="0" end="0"/>
                                            </p:txEl>
                                          </p:spTgt>
                                        </p:tgtEl>
                                      </p:cBhvr>
                                    </p:animEffect>
                                  </p:childTnLst>
                                </p:cTn>
                              </p:par>
                            </p:childTnLst>
                          </p:cTn>
                        </p:par>
                        <p:par>
                          <p:cTn id="14" fill="hold">
                            <p:stCondLst>
                              <p:cond delay="4000"/>
                            </p:stCondLst>
                            <p:childTnLst>
                              <p:par>
                                <p:cTn id="15" presetID="55" presetClass="entr" presetSubtype="0"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Sickness and withdrawal</a:t>
            </a:r>
          </a:p>
        </p:txBody>
      </p:sp>
      <p:sp>
        <p:nvSpPr>
          <p:cNvPr id="3" name="Content Placeholder 2"/>
          <p:cNvSpPr>
            <a:spLocks noGrp="1"/>
          </p:cNvSpPr>
          <p:nvPr>
            <p:ph sz="half" idx="1"/>
          </p:nvPr>
        </p:nvSpPr>
        <p:spPr/>
        <p:txBody>
          <a:bodyPr/>
          <a:lstStyle/>
          <a:p>
            <a:pPr lvl="0">
              <a:lnSpc>
                <a:spcPct val="100000"/>
              </a:lnSpc>
              <a:defRPr sz="1800">
                <a:solidFill>
                  <a:srgbClr val="000000"/>
                </a:solidFill>
              </a:defRPr>
            </a:pPr>
            <a:r>
              <a:rPr lang="en-US" sz="2400" dirty="0">
                <a:solidFill>
                  <a:srgbClr val="404040"/>
                </a:solidFill>
              </a:rPr>
              <a:t>In the meantime, Francis struggles with what is probably malaria, which he had contracted on his trip to Egypt.</a:t>
            </a:r>
          </a:p>
          <a:p>
            <a:pPr lvl="0">
              <a:lnSpc>
                <a:spcPct val="100000"/>
              </a:lnSpc>
              <a:defRPr sz="1800">
                <a:solidFill>
                  <a:srgbClr val="000000"/>
                </a:solidFill>
              </a:defRPr>
            </a:pPr>
            <a:r>
              <a:rPr lang="en-US" sz="2400" dirty="0">
                <a:solidFill>
                  <a:srgbClr val="404040"/>
                </a:solidFill>
              </a:rPr>
              <a:t>Francis begins to withdraw from the Order, spending more time in solitude.</a:t>
            </a:r>
          </a:p>
          <a:p>
            <a:pPr lvl="0">
              <a:lnSpc>
                <a:spcPct val="100000"/>
              </a:lnSpc>
              <a:defRPr sz="1800">
                <a:solidFill>
                  <a:srgbClr val="000000"/>
                </a:solidFill>
              </a:defRPr>
            </a:pPr>
            <a:r>
              <a:rPr lang="en-US" sz="2400" dirty="0">
                <a:solidFill>
                  <a:srgbClr val="404040"/>
                </a:solidFill>
              </a:rPr>
              <a:t>Brother Peter dies after six months and </a:t>
            </a:r>
            <a:r>
              <a:rPr lang="en-US" sz="2400" dirty="0">
                <a:solidFill>
                  <a:srgbClr val="404040"/>
                </a:solidFill>
                <a:hlinkClick r:id="rId2"/>
              </a:rPr>
              <a:t>Brother Elias </a:t>
            </a:r>
            <a:r>
              <a:rPr lang="en-US" sz="2400" dirty="0">
                <a:solidFill>
                  <a:srgbClr val="404040"/>
                </a:solidFill>
              </a:rPr>
              <a:t>takes over as administrator for the Order.</a:t>
            </a:r>
          </a:p>
          <a:p>
            <a:pPr marL="0" indent="0">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199" y="2148840"/>
            <a:ext cx="5886365" cy="3308756"/>
          </a:xfrm>
        </p:spPr>
      </p:pic>
      <p:sp>
        <p:nvSpPr>
          <p:cNvPr id="4" name="TextBox 3"/>
          <p:cNvSpPr txBox="1"/>
          <p:nvPr/>
        </p:nvSpPr>
        <p:spPr>
          <a:xfrm>
            <a:off x="11688680" y="6488668"/>
            <a:ext cx="366657" cy="307777"/>
          </a:xfrm>
          <a:prstGeom prst="rect">
            <a:avLst/>
          </a:prstGeom>
          <a:noFill/>
        </p:spPr>
        <p:txBody>
          <a:bodyPr wrap="none" rtlCol="0">
            <a:spAutoFit/>
          </a:bodyPr>
          <a:lstStyle/>
          <a:p>
            <a:fld id="{EC1DD8D3-9233-194D-816E-9ED13869DC3E}" type="slidenum">
              <a:rPr lang="en-US" sz="1400" smtClean="0"/>
              <a:t>33</a:t>
            </a:fld>
            <a:endParaRPr lang="en-US" sz="1400" dirty="0"/>
          </a:p>
        </p:txBody>
      </p:sp>
    </p:spTree>
    <p:extLst>
      <p:ext uri="{BB962C8B-B14F-4D97-AF65-F5344CB8AC3E}">
        <p14:creationId xmlns:p14="http://schemas.microsoft.com/office/powerpoint/2010/main" val="142721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Rule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854000" cy="4351338"/>
          </a:xfrm>
        </p:spPr>
      </p:pic>
      <p:sp>
        <p:nvSpPr>
          <p:cNvPr id="4" name="Content Placeholder 3"/>
          <p:cNvSpPr>
            <a:spLocks noGrp="1"/>
          </p:cNvSpPr>
          <p:nvPr>
            <p:ph sz="half" idx="2"/>
          </p:nvPr>
        </p:nvSpPr>
        <p:spPr>
          <a:xfrm>
            <a:off x="1965960" y="1487327"/>
            <a:ext cx="9387840" cy="4689636"/>
          </a:xfrm>
        </p:spPr>
        <p:txBody>
          <a:bodyPr>
            <a:normAutofit fontScale="85000" lnSpcReduction="20000"/>
          </a:bodyPr>
          <a:lstStyle/>
          <a:p>
            <a:pPr marL="364045" lvl="0" indent="-364045" defTabSz="416052">
              <a:lnSpc>
                <a:spcPct val="120000"/>
              </a:lnSpc>
              <a:spcBef>
                <a:spcPts val="900"/>
              </a:spcBef>
              <a:defRPr sz="1800">
                <a:solidFill>
                  <a:srgbClr val="000000"/>
                </a:solidFill>
              </a:defRPr>
            </a:pPr>
            <a:r>
              <a:rPr lang="en-US" sz="2200" dirty="0">
                <a:solidFill>
                  <a:srgbClr val="404040"/>
                </a:solidFill>
              </a:rPr>
              <a:t>In November 1223, the final form of Francis’s life, “</a:t>
            </a:r>
            <a:r>
              <a:rPr lang="en-US" sz="2200" dirty="0">
                <a:solidFill>
                  <a:srgbClr val="404040"/>
                </a:solidFill>
                <a:hlinkClick r:id="rId3"/>
              </a:rPr>
              <a:t>The Later Rule</a:t>
            </a:r>
            <a:r>
              <a:rPr lang="en-US" sz="2200" dirty="0">
                <a:solidFill>
                  <a:srgbClr val="404040"/>
                </a:solidFill>
              </a:rPr>
              <a:t>”, would be approved by Pope Honorius III.  It remains the primary organizing document for Franciscan life today.</a:t>
            </a:r>
          </a:p>
          <a:p>
            <a:pPr marL="364045" lvl="0" indent="-364045" defTabSz="416052">
              <a:lnSpc>
                <a:spcPct val="120000"/>
              </a:lnSpc>
              <a:spcBef>
                <a:spcPts val="900"/>
              </a:spcBef>
              <a:defRPr sz="1800">
                <a:solidFill>
                  <a:srgbClr val="000000"/>
                </a:solidFill>
              </a:defRPr>
            </a:pPr>
            <a:r>
              <a:rPr lang="en-US" sz="2200" dirty="0">
                <a:solidFill>
                  <a:srgbClr val="404040"/>
                </a:solidFill>
              </a:rPr>
              <a:t>Elements:</a:t>
            </a:r>
          </a:p>
          <a:p>
            <a:pPr marL="780097" lvl="1" indent="-364045" defTabSz="416052">
              <a:lnSpc>
                <a:spcPct val="120000"/>
              </a:lnSpc>
              <a:spcBef>
                <a:spcPts val="900"/>
              </a:spcBef>
              <a:defRPr sz="1800">
                <a:solidFill>
                  <a:srgbClr val="000000"/>
                </a:solidFill>
              </a:defRPr>
            </a:pPr>
            <a:r>
              <a:rPr lang="en-US" sz="2200" dirty="0">
                <a:solidFill>
                  <a:srgbClr val="404040"/>
                </a:solidFill>
              </a:rPr>
              <a:t>Living the Gospel in obedience, without possessions, and in chastity.</a:t>
            </a:r>
          </a:p>
          <a:p>
            <a:pPr marL="780097" lvl="1" indent="-364045" defTabSz="416052">
              <a:lnSpc>
                <a:spcPct val="120000"/>
              </a:lnSpc>
              <a:spcBef>
                <a:spcPts val="900"/>
              </a:spcBef>
              <a:defRPr sz="1800">
                <a:solidFill>
                  <a:srgbClr val="000000"/>
                </a:solidFill>
              </a:defRPr>
            </a:pPr>
            <a:r>
              <a:rPr lang="en-US" sz="2200" dirty="0">
                <a:solidFill>
                  <a:srgbClr val="404040"/>
                </a:solidFill>
              </a:rPr>
              <a:t>Brothers are exhorted to “be meek, peaceful, modest, gentle, and humble, speaking courteously to everyone.”</a:t>
            </a:r>
          </a:p>
          <a:p>
            <a:pPr marL="780097" lvl="1" indent="-364045" defTabSz="416052">
              <a:lnSpc>
                <a:spcPct val="120000"/>
              </a:lnSpc>
              <a:spcBef>
                <a:spcPts val="900"/>
              </a:spcBef>
              <a:defRPr sz="1800">
                <a:solidFill>
                  <a:srgbClr val="000000"/>
                </a:solidFill>
              </a:defRPr>
            </a:pPr>
            <a:r>
              <a:rPr lang="en-US" sz="2200" dirty="0">
                <a:solidFill>
                  <a:srgbClr val="404040"/>
                </a:solidFill>
              </a:rPr>
              <a:t>Brothers are forbidden from receiving money, but they are called to work so as to avoid idleness.</a:t>
            </a:r>
          </a:p>
          <a:p>
            <a:pPr marL="780097" lvl="1" indent="-364045" defTabSz="416052">
              <a:lnSpc>
                <a:spcPct val="120000"/>
              </a:lnSpc>
              <a:spcBef>
                <a:spcPts val="900"/>
              </a:spcBef>
              <a:defRPr sz="1800">
                <a:solidFill>
                  <a:srgbClr val="000000"/>
                </a:solidFill>
              </a:defRPr>
            </a:pPr>
            <a:r>
              <a:rPr lang="en-US" sz="2200" dirty="0">
                <a:solidFill>
                  <a:srgbClr val="404040"/>
                </a:solidFill>
              </a:rPr>
              <a:t>Brothers are to care for each other as family members, and confess their sins.  Fraternal correction is urged to be undertaken with charity and goal of spiritual growth.</a:t>
            </a:r>
          </a:p>
          <a:p>
            <a:pPr marL="780097" lvl="1" indent="-364045" defTabSz="416052">
              <a:lnSpc>
                <a:spcPct val="120000"/>
              </a:lnSpc>
              <a:spcBef>
                <a:spcPts val="900"/>
              </a:spcBef>
              <a:defRPr sz="1800">
                <a:solidFill>
                  <a:srgbClr val="000000"/>
                </a:solidFill>
              </a:defRPr>
            </a:pPr>
            <a:r>
              <a:rPr lang="en-US" sz="2200" dirty="0">
                <a:solidFill>
                  <a:srgbClr val="404040"/>
                </a:solidFill>
              </a:rPr>
              <a:t>Brothers may only preach with permission from local prelates of ministers of the Order.</a:t>
            </a:r>
          </a:p>
          <a:p>
            <a:endParaRPr lang="en-US" dirty="0"/>
          </a:p>
        </p:txBody>
      </p:sp>
      <p:sp>
        <p:nvSpPr>
          <p:cNvPr id="3" name="TextBox 2"/>
          <p:cNvSpPr txBox="1"/>
          <p:nvPr/>
        </p:nvSpPr>
        <p:spPr>
          <a:xfrm>
            <a:off x="11754439" y="6489777"/>
            <a:ext cx="366657" cy="307777"/>
          </a:xfrm>
          <a:prstGeom prst="rect">
            <a:avLst/>
          </a:prstGeom>
          <a:noFill/>
        </p:spPr>
        <p:txBody>
          <a:bodyPr wrap="none" rtlCol="0">
            <a:spAutoFit/>
          </a:bodyPr>
          <a:lstStyle/>
          <a:p>
            <a:fld id="{D047F0A1-26C8-7A4E-8FA6-8FD9DC5BC0E8}" type="slidenum">
              <a:rPr lang="en-US" sz="1400" smtClean="0"/>
              <a:t>34</a:t>
            </a:fld>
            <a:endParaRPr lang="en-US" sz="1400" dirty="0"/>
          </a:p>
        </p:txBody>
      </p:sp>
    </p:spTree>
    <p:extLst>
      <p:ext uri="{BB962C8B-B14F-4D97-AF65-F5344CB8AC3E}">
        <p14:creationId xmlns:p14="http://schemas.microsoft.com/office/powerpoint/2010/main" val="181460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5" end="5"/>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p:cTn id="43" dur="2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44" dur="2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45"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Christmas</a:t>
            </a:r>
          </a:p>
        </p:txBody>
      </p:sp>
      <p:sp>
        <p:nvSpPr>
          <p:cNvPr id="3" name="Content Placeholder 2"/>
          <p:cNvSpPr>
            <a:spLocks noGrp="1"/>
          </p:cNvSpPr>
          <p:nvPr>
            <p:ph sz="half" idx="1"/>
          </p:nvPr>
        </p:nvSpPr>
        <p:spPr>
          <a:xfrm>
            <a:off x="451169" y="1441259"/>
            <a:ext cx="6232811" cy="4892416"/>
          </a:xfrm>
        </p:spPr>
        <p:txBody>
          <a:bodyPr>
            <a:noAutofit/>
          </a:bodyPr>
          <a:lstStyle/>
          <a:p>
            <a:pPr marL="476250" lvl="0" indent="-476250">
              <a:lnSpc>
                <a:spcPct val="100000"/>
              </a:lnSpc>
              <a:defRPr sz="1800">
                <a:solidFill>
                  <a:srgbClr val="000000"/>
                </a:solidFill>
              </a:defRPr>
            </a:pPr>
            <a:r>
              <a:rPr lang="en-US" sz="2400" dirty="0">
                <a:solidFill>
                  <a:srgbClr val="404040"/>
                </a:solidFill>
              </a:rPr>
              <a:t>In December 1223, Francis leaves </a:t>
            </a:r>
            <a:r>
              <a:rPr lang="en-US" sz="2400" dirty="0" err="1">
                <a:solidFill>
                  <a:srgbClr val="404040"/>
                </a:solidFill>
              </a:rPr>
              <a:t>Rieti</a:t>
            </a:r>
            <a:r>
              <a:rPr lang="en-US" sz="2400" dirty="0">
                <a:solidFill>
                  <a:srgbClr val="404040"/>
                </a:solidFill>
              </a:rPr>
              <a:t> to visit </a:t>
            </a:r>
            <a:r>
              <a:rPr lang="en-US" sz="2400" dirty="0" err="1">
                <a:solidFill>
                  <a:srgbClr val="404040"/>
                </a:solidFill>
              </a:rPr>
              <a:t>Greccio</a:t>
            </a:r>
            <a:r>
              <a:rPr lang="en-US" sz="2400" dirty="0">
                <a:solidFill>
                  <a:srgbClr val="404040"/>
                </a:solidFill>
              </a:rPr>
              <a:t> for Christmas.</a:t>
            </a:r>
          </a:p>
          <a:p>
            <a:pPr marL="476250" lvl="0" indent="-476250">
              <a:lnSpc>
                <a:spcPct val="100000"/>
              </a:lnSpc>
              <a:defRPr sz="1800">
                <a:solidFill>
                  <a:srgbClr val="000000"/>
                </a:solidFill>
              </a:defRPr>
            </a:pPr>
            <a:r>
              <a:rPr lang="en-US" sz="2400" dirty="0">
                <a:solidFill>
                  <a:srgbClr val="404040"/>
                </a:solidFill>
              </a:rPr>
              <a:t>Francis reenacts a live </a:t>
            </a:r>
            <a:r>
              <a:rPr lang="en-US" sz="2400" dirty="0">
                <a:solidFill>
                  <a:srgbClr val="404040"/>
                </a:solidFill>
                <a:hlinkClick r:id="rId2"/>
              </a:rPr>
              <a:t>Christmas crèche </a:t>
            </a:r>
            <a:r>
              <a:rPr lang="en-US" sz="2400" dirty="0">
                <a:solidFill>
                  <a:srgbClr val="404040"/>
                </a:solidFill>
              </a:rPr>
              <a:t>created near the local church’s altar.</a:t>
            </a:r>
          </a:p>
          <a:p>
            <a:pPr marL="476250" lvl="0" indent="-476250">
              <a:lnSpc>
                <a:spcPct val="100000"/>
              </a:lnSpc>
              <a:defRPr sz="1800">
                <a:solidFill>
                  <a:srgbClr val="000000"/>
                </a:solidFill>
              </a:defRPr>
            </a:pPr>
            <a:r>
              <a:rPr lang="en-US" sz="2400" dirty="0">
                <a:solidFill>
                  <a:srgbClr val="404040"/>
                </a:solidFill>
              </a:rPr>
              <a:t>Francis appreciated the </a:t>
            </a:r>
            <a:r>
              <a:rPr lang="en-US" sz="2400" dirty="0">
                <a:solidFill>
                  <a:srgbClr val="404040"/>
                </a:solidFill>
                <a:hlinkClick r:id="rId3"/>
              </a:rPr>
              <a:t>humility of the Incarnation</a:t>
            </a:r>
            <a:r>
              <a:rPr lang="en-US" sz="2400" dirty="0">
                <a:solidFill>
                  <a:srgbClr val="404040"/>
                </a:solidFill>
              </a:rPr>
              <a:t>, but also saw the manger scene, with its animals, as pointing to how all of creation participates in Christmas.</a:t>
            </a:r>
          </a:p>
          <a:p>
            <a:pPr marL="476250" lvl="0" indent="-476250">
              <a:lnSpc>
                <a:spcPct val="100000"/>
              </a:lnSpc>
              <a:defRPr sz="1800">
                <a:solidFill>
                  <a:srgbClr val="000000"/>
                </a:solidFill>
              </a:defRPr>
            </a:pPr>
            <a:r>
              <a:rPr lang="en-US" sz="2400" dirty="0">
                <a:solidFill>
                  <a:srgbClr val="404040"/>
                </a:solidFill>
              </a:rPr>
              <a:t>In failing health, Francis stays in a hermitage in </a:t>
            </a:r>
            <a:r>
              <a:rPr lang="en-US" sz="2400" dirty="0" err="1">
                <a:solidFill>
                  <a:srgbClr val="404040"/>
                </a:solidFill>
              </a:rPr>
              <a:t>Greccio</a:t>
            </a:r>
            <a:r>
              <a:rPr lang="en-US" sz="2400" dirty="0">
                <a:solidFill>
                  <a:srgbClr val="404040"/>
                </a:solidFill>
              </a:rPr>
              <a:t> through the following spring.</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08733" y="1644620"/>
            <a:ext cx="4631711" cy="4937533"/>
          </a:xfrm>
        </p:spPr>
      </p:pic>
      <p:sp>
        <p:nvSpPr>
          <p:cNvPr id="4" name="TextBox 3"/>
          <p:cNvSpPr txBox="1"/>
          <p:nvPr/>
        </p:nvSpPr>
        <p:spPr>
          <a:xfrm>
            <a:off x="11740444" y="6462889"/>
            <a:ext cx="366657" cy="307777"/>
          </a:xfrm>
          <a:prstGeom prst="rect">
            <a:avLst/>
          </a:prstGeom>
          <a:noFill/>
        </p:spPr>
        <p:txBody>
          <a:bodyPr wrap="none" rtlCol="0">
            <a:spAutoFit/>
          </a:bodyPr>
          <a:lstStyle/>
          <a:p>
            <a:fld id="{4550F3BA-A7DA-D442-AF99-EE068496AA0D}" type="slidenum">
              <a:rPr lang="en-US" sz="1400" smtClean="0"/>
              <a:t>35</a:t>
            </a:fld>
            <a:endParaRPr lang="en-US" sz="1400" dirty="0"/>
          </a:p>
        </p:txBody>
      </p:sp>
    </p:spTree>
    <p:extLst>
      <p:ext uri="{BB962C8B-B14F-4D97-AF65-F5344CB8AC3E}">
        <p14:creationId xmlns:p14="http://schemas.microsoft.com/office/powerpoint/2010/main" val="1024575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Mount La Verna</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77340" y="1265005"/>
            <a:ext cx="3909059" cy="5467217"/>
          </a:xfrm>
        </p:spPr>
      </p:pic>
      <p:sp>
        <p:nvSpPr>
          <p:cNvPr id="4" name="Content Placeholder 3"/>
          <p:cNvSpPr>
            <a:spLocks noGrp="1"/>
          </p:cNvSpPr>
          <p:nvPr>
            <p:ph sz="half" idx="2"/>
          </p:nvPr>
        </p:nvSpPr>
        <p:spPr/>
        <p:txBody>
          <a:bodyPr/>
          <a:lstStyle/>
          <a:p>
            <a:pPr lvl="0">
              <a:lnSpc>
                <a:spcPct val="100000"/>
              </a:lnSpc>
              <a:spcBef>
                <a:spcPts val="3400"/>
              </a:spcBef>
              <a:defRPr sz="1800">
                <a:solidFill>
                  <a:srgbClr val="000000"/>
                </a:solidFill>
              </a:defRPr>
            </a:pPr>
            <a:r>
              <a:rPr lang="en-US" sz="2400" dirty="0">
                <a:solidFill>
                  <a:srgbClr val="404040"/>
                </a:solidFill>
              </a:rPr>
              <a:t>By Summer 1224, Francis is well enough to travel to Mount La Verna, where he lives in his mountain hermitage.</a:t>
            </a:r>
          </a:p>
          <a:p>
            <a:pPr lvl="0">
              <a:lnSpc>
                <a:spcPct val="100000"/>
              </a:lnSpc>
              <a:spcBef>
                <a:spcPts val="3400"/>
              </a:spcBef>
              <a:defRPr sz="1800">
                <a:solidFill>
                  <a:srgbClr val="000000"/>
                </a:solidFill>
              </a:defRPr>
            </a:pPr>
            <a:r>
              <a:rPr lang="en-US" sz="2400" dirty="0">
                <a:solidFill>
                  <a:srgbClr val="404040"/>
                </a:solidFill>
              </a:rPr>
              <a:t>Finds himself engaged in spiritual combat with demonic forces.</a:t>
            </a:r>
          </a:p>
          <a:p>
            <a:pPr lvl="0">
              <a:lnSpc>
                <a:spcPct val="100000"/>
              </a:lnSpc>
              <a:spcBef>
                <a:spcPts val="3400"/>
              </a:spcBef>
              <a:defRPr sz="1800">
                <a:solidFill>
                  <a:srgbClr val="000000"/>
                </a:solidFill>
              </a:defRPr>
            </a:pPr>
            <a:r>
              <a:rPr lang="en-US" sz="2400" dirty="0">
                <a:solidFill>
                  <a:srgbClr val="404040"/>
                </a:solidFill>
              </a:rPr>
              <a:t>Francis has vision of a six-winged </a:t>
            </a:r>
            <a:r>
              <a:rPr lang="en-US" sz="2400" dirty="0">
                <a:solidFill>
                  <a:srgbClr val="404040"/>
                </a:solidFill>
                <a:hlinkClick r:id="rId3"/>
              </a:rPr>
              <a:t>seraph</a:t>
            </a:r>
            <a:r>
              <a:rPr lang="en-US" sz="2400" dirty="0">
                <a:solidFill>
                  <a:srgbClr val="404040"/>
                </a:solidFill>
              </a:rPr>
              <a:t> (angel).</a:t>
            </a:r>
          </a:p>
          <a:p>
            <a:pPr marL="0" indent="0">
              <a:buNone/>
            </a:pPr>
            <a:endParaRPr lang="en-US" dirty="0"/>
          </a:p>
        </p:txBody>
      </p:sp>
      <p:sp>
        <p:nvSpPr>
          <p:cNvPr id="3" name="TextBox 2"/>
          <p:cNvSpPr txBox="1"/>
          <p:nvPr/>
        </p:nvSpPr>
        <p:spPr>
          <a:xfrm>
            <a:off x="11601673" y="6362890"/>
            <a:ext cx="366657" cy="307777"/>
          </a:xfrm>
          <a:prstGeom prst="rect">
            <a:avLst/>
          </a:prstGeom>
          <a:noFill/>
        </p:spPr>
        <p:txBody>
          <a:bodyPr wrap="none" rtlCol="0">
            <a:spAutoFit/>
          </a:bodyPr>
          <a:lstStyle/>
          <a:p>
            <a:fld id="{DD0FAEB8-0171-F445-AB11-42E7886FFDB6}" type="slidenum">
              <a:rPr lang="en-US" sz="1400" smtClean="0"/>
              <a:t>36</a:t>
            </a:fld>
            <a:endParaRPr lang="en-US" sz="1400" dirty="0"/>
          </a:p>
        </p:txBody>
      </p:sp>
    </p:spTree>
    <p:extLst>
      <p:ext uri="{BB962C8B-B14F-4D97-AF65-F5344CB8AC3E}">
        <p14:creationId xmlns:p14="http://schemas.microsoft.com/office/powerpoint/2010/main" val="1840003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Stigmata</a:t>
            </a:r>
          </a:p>
        </p:txBody>
      </p:sp>
      <p:sp>
        <p:nvSpPr>
          <p:cNvPr id="3" name="Content Placeholder 2"/>
          <p:cNvSpPr>
            <a:spLocks noGrp="1"/>
          </p:cNvSpPr>
          <p:nvPr>
            <p:ph sz="half" idx="1"/>
          </p:nvPr>
        </p:nvSpPr>
        <p:spPr/>
        <p:txBody>
          <a:bodyPr/>
          <a:lstStyle/>
          <a:p>
            <a:pPr lvl="0">
              <a:lnSpc>
                <a:spcPct val="100000"/>
              </a:lnSpc>
              <a:defRPr sz="1800">
                <a:solidFill>
                  <a:srgbClr val="000000"/>
                </a:solidFill>
              </a:defRPr>
            </a:pPr>
            <a:r>
              <a:rPr lang="en-US" sz="2400" dirty="0">
                <a:solidFill>
                  <a:srgbClr val="404040"/>
                </a:solidFill>
              </a:rPr>
              <a:t>After the vision, Francis begins to manifest the </a:t>
            </a:r>
            <a:r>
              <a:rPr lang="en-US" sz="2400" dirty="0">
                <a:solidFill>
                  <a:srgbClr val="404040"/>
                </a:solidFill>
                <a:hlinkClick r:id="rId2"/>
              </a:rPr>
              <a:t>stigmata</a:t>
            </a:r>
            <a:r>
              <a:rPr lang="en-US" sz="2400" dirty="0">
                <a:solidFill>
                  <a:srgbClr val="404040"/>
                </a:solidFill>
              </a:rPr>
              <a:t> — fleshly protuberances on his palms and feet in the shape of nails, and a suppurating wound on his side.</a:t>
            </a:r>
          </a:p>
          <a:p>
            <a:pPr lvl="0">
              <a:lnSpc>
                <a:spcPct val="100000"/>
              </a:lnSpc>
              <a:defRPr sz="1800">
                <a:solidFill>
                  <a:srgbClr val="000000"/>
                </a:solidFill>
              </a:defRPr>
            </a:pPr>
            <a:r>
              <a:rPr lang="en-US" sz="2400" dirty="0">
                <a:solidFill>
                  <a:srgbClr val="404040"/>
                </a:solidFill>
              </a:rPr>
              <a:t>Out of humility, Francis hides these marks from all but his closest confreres for the rest of his life, though there were many eyewitnesses to them after his death.</a:t>
            </a:r>
          </a:p>
          <a:p>
            <a:pPr marL="0" indent="0">
              <a:lnSpc>
                <a:spcPct val="100000"/>
              </a:lnSpc>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85706" y="1972701"/>
            <a:ext cx="4868094" cy="4204262"/>
          </a:xfrm>
        </p:spPr>
      </p:pic>
      <p:sp>
        <p:nvSpPr>
          <p:cNvPr id="4" name="TextBox 3"/>
          <p:cNvSpPr txBox="1"/>
          <p:nvPr/>
        </p:nvSpPr>
        <p:spPr>
          <a:xfrm>
            <a:off x="11655778" y="6350000"/>
            <a:ext cx="366657" cy="307777"/>
          </a:xfrm>
          <a:prstGeom prst="rect">
            <a:avLst/>
          </a:prstGeom>
          <a:noFill/>
        </p:spPr>
        <p:txBody>
          <a:bodyPr wrap="none" rtlCol="0">
            <a:spAutoFit/>
          </a:bodyPr>
          <a:lstStyle/>
          <a:p>
            <a:fld id="{29E1DED9-A03C-B942-9E08-E3058F399F79}" type="slidenum">
              <a:rPr lang="en-US" sz="1400" smtClean="0"/>
              <a:t>37</a:t>
            </a:fld>
            <a:endParaRPr lang="en-US" sz="1400" dirty="0"/>
          </a:p>
        </p:txBody>
      </p:sp>
    </p:spTree>
    <p:extLst>
      <p:ext uri="{BB962C8B-B14F-4D97-AF65-F5344CB8AC3E}">
        <p14:creationId xmlns:p14="http://schemas.microsoft.com/office/powerpoint/2010/main" val="922196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Assisi</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45920" y="1326004"/>
            <a:ext cx="3233163" cy="4850959"/>
          </a:xfrm>
        </p:spPr>
      </p:pic>
      <p:sp>
        <p:nvSpPr>
          <p:cNvPr id="4" name="Content Placeholder 3"/>
          <p:cNvSpPr>
            <a:spLocks noGrp="1"/>
          </p:cNvSpPr>
          <p:nvPr>
            <p:ph sz="half" idx="2"/>
          </p:nvPr>
        </p:nvSpPr>
        <p:spPr>
          <a:xfrm>
            <a:off x="5798353" y="1825625"/>
            <a:ext cx="5871535" cy="4351338"/>
          </a:xfrm>
        </p:spPr>
        <p:txBody>
          <a:bodyPr>
            <a:normAutofit fontScale="92500" lnSpcReduction="20000"/>
          </a:bodyPr>
          <a:lstStyle/>
          <a:p>
            <a:pPr marL="476250" lvl="0" indent="-476250">
              <a:lnSpc>
                <a:spcPct val="110000"/>
              </a:lnSpc>
              <a:defRPr sz="1800">
                <a:solidFill>
                  <a:srgbClr val="000000"/>
                </a:solidFill>
              </a:defRPr>
            </a:pPr>
            <a:r>
              <a:rPr lang="en-US" sz="2400" dirty="0">
                <a:solidFill>
                  <a:srgbClr val="404040"/>
                </a:solidFill>
              </a:rPr>
              <a:t>In fall 1224, in even worse health, Francis leaves La Verna and returns to a hut attached to San </a:t>
            </a:r>
            <a:r>
              <a:rPr lang="en-US" sz="2400" dirty="0" err="1">
                <a:solidFill>
                  <a:srgbClr val="404040"/>
                </a:solidFill>
              </a:rPr>
              <a:t>Damiano</a:t>
            </a:r>
            <a:r>
              <a:rPr lang="en-US" sz="2400" dirty="0">
                <a:solidFill>
                  <a:srgbClr val="404040"/>
                </a:solidFill>
              </a:rPr>
              <a:t>.</a:t>
            </a:r>
          </a:p>
          <a:p>
            <a:pPr marL="0" lvl="0" indent="0">
              <a:lnSpc>
                <a:spcPct val="110000"/>
              </a:lnSpc>
              <a:buNone/>
              <a:defRPr sz="1800">
                <a:solidFill>
                  <a:srgbClr val="000000"/>
                </a:solidFill>
              </a:defRPr>
            </a:pPr>
            <a:endParaRPr lang="en-US" sz="2400" dirty="0">
              <a:solidFill>
                <a:srgbClr val="404040"/>
              </a:solidFill>
            </a:endParaRPr>
          </a:p>
          <a:p>
            <a:pPr marL="476250" lvl="0" indent="-476250">
              <a:lnSpc>
                <a:spcPct val="110000"/>
              </a:lnSpc>
              <a:defRPr sz="1800">
                <a:solidFill>
                  <a:srgbClr val="000000"/>
                </a:solidFill>
              </a:defRPr>
            </a:pPr>
            <a:r>
              <a:rPr lang="en-US" sz="2400" dirty="0">
                <a:solidFill>
                  <a:srgbClr val="404040"/>
                </a:solidFill>
              </a:rPr>
              <a:t>He writes the first verses of “The Canticle of the Creatures” in the midst of his ill health and a severe eye disease.  It is a poetic expression of praise for God in the midst of suffering.</a:t>
            </a:r>
          </a:p>
          <a:p>
            <a:pPr marL="476250" lvl="0" indent="-476250">
              <a:lnSpc>
                <a:spcPct val="110000"/>
              </a:lnSpc>
              <a:defRPr sz="1800">
                <a:solidFill>
                  <a:srgbClr val="000000"/>
                </a:solidFill>
              </a:defRPr>
            </a:pPr>
            <a:endParaRPr lang="en-US" sz="2400" dirty="0">
              <a:solidFill>
                <a:srgbClr val="404040"/>
              </a:solidFill>
            </a:endParaRPr>
          </a:p>
          <a:p>
            <a:pPr marL="476250" lvl="0" indent="-476250">
              <a:lnSpc>
                <a:spcPct val="110000"/>
              </a:lnSpc>
              <a:defRPr sz="1800">
                <a:solidFill>
                  <a:srgbClr val="000000"/>
                </a:solidFill>
              </a:defRPr>
            </a:pPr>
            <a:r>
              <a:rPr lang="en-US" sz="2400" dirty="0">
                <a:solidFill>
                  <a:srgbClr val="404040"/>
                </a:solidFill>
              </a:rPr>
              <a:t>In June 1225, he heads back to </a:t>
            </a:r>
            <a:r>
              <a:rPr lang="en-US" sz="2400" dirty="0" err="1">
                <a:solidFill>
                  <a:srgbClr val="404040"/>
                </a:solidFill>
              </a:rPr>
              <a:t>Rieti</a:t>
            </a:r>
            <a:r>
              <a:rPr lang="en-US" sz="2400" dirty="0">
                <a:solidFill>
                  <a:srgbClr val="404040"/>
                </a:solidFill>
              </a:rPr>
              <a:t> for medical treatment.</a:t>
            </a:r>
          </a:p>
        </p:txBody>
      </p:sp>
      <p:sp>
        <p:nvSpPr>
          <p:cNvPr id="3" name="TextBox 2"/>
          <p:cNvSpPr txBox="1"/>
          <p:nvPr/>
        </p:nvSpPr>
        <p:spPr>
          <a:xfrm>
            <a:off x="11669889" y="6434667"/>
            <a:ext cx="366657" cy="307777"/>
          </a:xfrm>
          <a:prstGeom prst="rect">
            <a:avLst/>
          </a:prstGeom>
          <a:noFill/>
        </p:spPr>
        <p:txBody>
          <a:bodyPr wrap="none" rtlCol="0">
            <a:spAutoFit/>
          </a:bodyPr>
          <a:lstStyle/>
          <a:p>
            <a:fld id="{7B503A06-BDCA-794C-B5E6-807241E4C817}" type="slidenum">
              <a:rPr lang="en-US" sz="1400" smtClean="0"/>
              <a:t>38</a:t>
            </a:fld>
            <a:endParaRPr lang="en-US" sz="1400" dirty="0"/>
          </a:p>
        </p:txBody>
      </p:sp>
    </p:spTree>
    <p:extLst>
      <p:ext uri="{BB962C8B-B14F-4D97-AF65-F5344CB8AC3E}">
        <p14:creationId xmlns:p14="http://schemas.microsoft.com/office/powerpoint/2010/main" val="1203708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55"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2"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3" dur="2000"/>
                                        <p:tgtEl>
                                          <p:spTgt spid="4">
                                            <p:txEl>
                                              <p:pRg st="0" end="0"/>
                                            </p:txEl>
                                          </p:spTgt>
                                        </p:tgtEl>
                                      </p:cBhvr>
                                    </p:animEffect>
                                  </p:childTnLst>
                                </p:cTn>
                              </p:par>
                            </p:childTnLst>
                          </p:cTn>
                        </p:par>
                        <p:par>
                          <p:cTn id="14" fill="hold">
                            <p:stCondLst>
                              <p:cond delay="4000"/>
                            </p:stCondLst>
                            <p:childTnLst>
                              <p:par>
                                <p:cTn id="15" presetID="55" presetClass="entr" presetSubtype="0"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4">
                                            <p:txEl>
                                              <p:pRg st="2" end="2"/>
                                            </p:txEl>
                                          </p:spTgt>
                                        </p:tgtEl>
                                      </p:cBhvr>
                                    </p:animEffect>
                                  </p:childTnLst>
                                </p:cTn>
                              </p:par>
                            </p:childTnLst>
                          </p:cTn>
                        </p:par>
                        <p:par>
                          <p:cTn id="20" fill="hold">
                            <p:stCondLst>
                              <p:cond delay="6000"/>
                            </p:stCondLst>
                            <p:childTnLst>
                              <p:par>
                                <p:cTn id="21" presetID="55"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4"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5"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Progressively worse</a:t>
            </a:r>
          </a:p>
        </p:txBody>
      </p:sp>
      <p:sp>
        <p:nvSpPr>
          <p:cNvPr id="3" name="Content Placeholder 2"/>
          <p:cNvSpPr>
            <a:spLocks noGrp="1"/>
          </p:cNvSpPr>
          <p:nvPr>
            <p:ph sz="half" idx="1"/>
          </p:nvPr>
        </p:nvSpPr>
        <p:spPr>
          <a:xfrm>
            <a:off x="671100" y="1825625"/>
            <a:ext cx="5181600" cy="4351338"/>
          </a:xfrm>
        </p:spPr>
        <p:txBody>
          <a:bodyPr>
            <a:normAutofit fontScale="92500" lnSpcReduction="20000"/>
          </a:bodyPr>
          <a:lstStyle/>
          <a:p>
            <a:pPr marL="381000" lvl="0" indent="-381000">
              <a:lnSpc>
                <a:spcPct val="150000"/>
              </a:lnSpc>
              <a:defRPr sz="1800">
                <a:solidFill>
                  <a:srgbClr val="000000"/>
                </a:solidFill>
              </a:defRPr>
            </a:pPr>
            <a:r>
              <a:rPr lang="en-US" sz="2400" dirty="0">
                <a:solidFill>
                  <a:srgbClr val="404040"/>
                </a:solidFill>
              </a:rPr>
              <a:t>In </a:t>
            </a:r>
            <a:r>
              <a:rPr lang="en-US" sz="2400" dirty="0" err="1">
                <a:solidFill>
                  <a:srgbClr val="404040"/>
                </a:solidFill>
              </a:rPr>
              <a:t>Rieti</a:t>
            </a:r>
            <a:r>
              <a:rPr lang="en-US" sz="2400" dirty="0">
                <a:solidFill>
                  <a:srgbClr val="404040"/>
                </a:solidFill>
              </a:rPr>
              <a:t>, Francis refuses medical treatment (he was a very difficult patient).</a:t>
            </a:r>
          </a:p>
          <a:p>
            <a:pPr marL="381000" lvl="0" indent="-381000">
              <a:lnSpc>
                <a:spcPct val="150000"/>
              </a:lnSpc>
              <a:defRPr sz="1800">
                <a:solidFill>
                  <a:srgbClr val="000000"/>
                </a:solidFill>
              </a:defRPr>
            </a:pPr>
            <a:r>
              <a:rPr lang="en-US" sz="2400" dirty="0">
                <a:solidFill>
                  <a:srgbClr val="404040"/>
                </a:solidFill>
              </a:rPr>
              <a:t>Finally, Brother Elias has to command Francis under his oath of obedience to receive care.</a:t>
            </a:r>
          </a:p>
          <a:p>
            <a:pPr marL="381000" lvl="0" indent="-381000">
              <a:lnSpc>
                <a:spcPct val="150000"/>
              </a:lnSpc>
              <a:defRPr sz="1800">
                <a:solidFill>
                  <a:srgbClr val="000000"/>
                </a:solidFill>
              </a:defRPr>
            </a:pPr>
            <a:r>
              <a:rPr lang="en-US" sz="2400" dirty="0">
                <a:solidFill>
                  <a:srgbClr val="404040"/>
                </a:solidFill>
              </a:rPr>
              <a:t>His eye disease is treated by cauterizing his eye with a red hot iron poker.  It did not improve his situation.</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47963" y="2194559"/>
            <a:ext cx="5984485" cy="3982403"/>
          </a:xfrm>
        </p:spPr>
      </p:pic>
      <p:sp>
        <p:nvSpPr>
          <p:cNvPr id="4" name="TextBox 3"/>
          <p:cNvSpPr txBox="1"/>
          <p:nvPr/>
        </p:nvSpPr>
        <p:spPr>
          <a:xfrm>
            <a:off x="11613444" y="6488668"/>
            <a:ext cx="366657" cy="307777"/>
          </a:xfrm>
          <a:prstGeom prst="rect">
            <a:avLst/>
          </a:prstGeom>
          <a:noFill/>
        </p:spPr>
        <p:txBody>
          <a:bodyPr wrap="none" rtlCol="0">
            <a:spAutoFit/>
          </a:bodyPr>
          <a:lstStyle/>
          <a:p>
            <a:fld id="{4F2F4794-3D64-6443-9B67-928E14E8DBFD}" type="slidenum">
              <a:rPr lang="en-US" sz="1400" smtClean="0"/>
              <a:t>39</a:t>
            </a:fld>
            <a:endParaRPr lang="en-US" sz="1400" dirty="0"/>
          </a:p>
        </p:txBody>
      </p:sp>
    </p:spTree>
    <p:extLst>
      <p:ext uri="{BB962C8B-B14F-4D97-AF65-F5344CB8AC3E}">
        <p14:creationId xmlns:p14="http://schemas.microsoft.com/office/powerpoint/2010/main" val="227269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72770"/>
            <a:ext cx="9144000" cy="2611781"/>
          </a:xfrm>
        </p:spPr>
        <p:txBody>
          <a:bodyPr>
            <a:noAutofit/>
          </a:bodyPr>
          <a:lstStyle/>
          <a:p>
            <a:pPr algn="just">
              <a:lnSpc>
                <a:spcPct val="100000"/>
              </a:lnSpc>
            </a:pPr>
            <a:r>
              <a:rPr lang="en-US" sz="2800" dirty="0">
                <a:solidFill>
                  <a:schemeClr val="tx1"/>
                </a:solidFill>
              </a:rPr>
              <a:t>This course is designed to offer AFCU Faculty an opportunity to learn some foundational information about the Franciscan Intellectual Tradition and how to incorporate that tradition into courses that they teach. Participants will learn what the FIT is and gain an understanding of resources that offer them and their students a better understanding of the tradition.</a:t>
            </a:r>
          </a:p>
        </p:txBody>
      </p:sp>
      <p:sp>
        <p:nvSpPr>
          <p:cNvPr id="5" name="TextBox 4"/>
          <p:cNvSpPr txBox="1"/>
          <p:nvPr/>
        </p:nvSpPr>
        <p:spPr>
          <a:xfrm>
            <a:off x="11641667" y="6533444"/>
            <a:ext cx="275661" cy="307777"/>
          </a:xfrm>
          <a:prstGeom prst="rect">
            <a:avLst/>
          </a:prstGeom>
          <a:noFill/>
        </p:spPr>
        <p:txBody>
          <a:bodyPr wrap="none" rtlCol="0">
            <a:spAutoFit/>
          </a:bodyPr>
          <a:lstStyle/>
          <a:p>
            <a:fld id="{19152AE9-044C-9A45-9E9B-30DD2C90522F}" type="slidenum">
              <a:rPr lang="en-US" sz="1400" smtClean="0"/>
              <a:t>4</a:t>
            </a:fld>
            <a:endParaRPr lang="en-US" sz="1400" dirty="0"/>
          </a:p>
        </p:txBody>
      </p:sp>
    </p:spTree>
    <p:extLst>
      <p:ext uri="{BB962C8B-B14F-4D97-AF65-F5344CB8AC3E}">
        <p14:creationId xmlns:p14="http://schemas.microsoft.com/office/powerpoint/2010/main" val="25240459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Days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8907" y="1825625"/>
            <a:ext cx="5595723" cy="4140835"/>
          </a:xfrm>
        </p:spPr>
      </p:pic>
      <p:sp>
        <p:nvSpPr>
          <p:cNvPr id="4" name="Content Placeholder 3"/>
          <p:cNvSpPr>
            <a:spLocks noGrp="1"/>
          </p:cNvSpPr>
          <p:nvPr>
            <p:ph sz="half" idx="2"/>
          </p:nvPr>
        </p:nvSpPr>
        <p:spPr>
          <a:xfrm>
            <a:off x="6172199" y="1825625"/>
            <a:ext cx="5469467" cy="4351338"/>
          </a:xfrm>
        </p:spPr>
        <p:txBody>
          <a:bodyPr>
            <a:normAutofit/>
          </a:bodyPr>
          <a:lstStyle/>
          <a:p>
            <a:pPr marL="381000" lvl="0" indent="-381000">
              <a:lnSpc>
                <a:spcPct val="100000"/>
              </a:lnSpc>
              <a:defRPr sz="1800">
                <a:solidFill>
                  <a:srgbClr val="000000"/>
                </a:solidFill>
              </a:defRPr>
            </a:pPr>
            <a:r>
              <a:rPr lang="en-US" sz="2400" dirty="0">
                <a:solidFill>
                  <a:srgbClr val="404040"/>
                </a:solidFill>
              </a:rPr>
              <a:t>In spite of his ill health, visitors come to him for various healing miracles, prayer, and care.</a:t>
            </a:r>
          </a:p>
          <a:p>
            <a:pPr marL="381000" lvl="0" indent="-381000">
              <a:lnSpc>
                <a:spcPct val="100000"/>
              </a:lnSpc>
              <a:defRPr sz="1800">
                <a:solidFill>
                  <a:srgbClr val="000000"/>
                </a:solidFill>
              </a:defRPr>
            </a:pPr>
            <a:r>
              <a:rPr lang="en-US" sz="2400" dirty="0">
                <a:solidFill>
                  <a:srgbClr val="404040"/>
                </a:solidFill>
              </a:rPr>
              <a:t>Francis is moved to Siena, then Celle, and then finally back to Assisi in July 1226. He stays at a newly constructed Franciscan house at </a:t>
            </a:r>
            <a:r>
              <a:rPr lang="en-US" sz="2400" dirty="0" err="1">
                <a:solidFill>
                  <a:srgbClr val="404040"/>
                </a:solidFill>
              </a:rPr>
              <a:t>Begnara</a:t>
            </a:r>
            <a:r>
              <a:rPr lang="en-US" sz="2400" dirty="0">
                <a:solidFill>
                  <a:srgbClr val="404040"/>
                </a:solidFill>
              </a:rPr>
              <a:t>.</a:t>
            </a:r>
          </a:p>
          <a:p>
            <a:pPr marL="381000" lvl="0" indent="-381000">
              <a:lnSpc>
                <a:spcPct val="100000"/>
              </a:lnSpc>
              <a:defRPr sz="1800">
                <a:solidFill>
                  <a:srgbClr val="000000"/>
                </a:solidFill>
              </a:defRPr>
            </a:pPr>
            <a:r>
              <a:rPr lang="en-US" sz="2400" dirty="0">
                <a:solidFill>
                  <a:srgbClr val="404040"/>
                </a:solidFill>
              </a:rPr>
              <a:t>Doctors tell him he is dying and give him just a few months to live.</a:t>
            </a:r>
          </a:p>
        </p:txBody>
      </p:sp>
      <p:sp>
        <p:nvSpPr>
          <p:cNvPr id="3" name="TextBox 2"/>
          <p:cNvSpPr txBox="1"/>
          <p:nvPr/>
        </p:nvSpPr>
        <p:spPr>
          <a:xfrm>
            <a:off x="11641667" y="6448778"/>
            <a:ext cx="366657" cy="307777"/>
          </a:xfrm>
          <a:prstGeom prst="rect">
            <a:avLst/>
          </a:prstGeom>
          <a:noFill/>
        </p:spPr>
        <p:txBody>
          <a:bodyPr wrap="none" rtlCol="0">
            <a:spAutoFit/>
          </a:bodyPr>
          <a:lstStyle/>
          <a:p>
            <a:fld id="{D3364D16-88B6-174E-8FA2-5610B06A8AD7}" type="slidenum">
              <a:rPr lang="en-US" sz="1400" smtClean="0"/>
              <a:t>40</a:t>
            </a:fld>
            <a:endParaRPr lang="en-US" sz="1400" dirty="0"/>
          </a:p>
        </p:txBody>
      </p:sp>
    </p:spTree>
    <p:extLst>
      <p:ext uri="{BB962C8B-B14F-4D97-AF65-F5344CB8AC3E}">
        <p14:creationId xmlns:p14="http://schemas.microsoft.com/office/powerpoint/2010/main" val="275980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Death</a:t>
            </a:r>
          </a:p>
        </p:txBody>
      </p:sp>
      <p:sp>
        <p:nvSpPr>
          <p:cNvPr id="3" name="Content Placeholder 2"/>
          <p:cNvSpPr>
            <a:spLocks noGrp="1"/>
          </p:cNvSpPr>
          <p:nvPr>
            <p:ph sz="half" idx="1"/>
          </p:nvPr>
        </p:nvSpPr>
        <p:spPr/>
        <p:txBody>
          <a:bodyPr>
            <a:normAutofit/>
          </a:bodyPr>
          <a:lstStyle/>
          <a:p>
            <a:pPr marL="381000" lvl="0" indent="-381000">
              <a:lnSpc>
                <a:spcPct val="100000"/>
              </a:lnSpc>
              <a:spcBef>
                <a:spcPts val="3400"/>
              </a:spcBef>
              <a:defRPr sz="1800">
                <a:solidFill>
                  <a:srgbClr val="000000"/>
                </a:solidFill>
              </a:defRPr>
            </a:pPr>
            <a:r>
              <a:rPr lang="en-US" sz="2400" dirty="0">
                <a:solidFill>
                  <a:srgbClr val="404040"/>
                </a:solidFill>
              </a:rPr>
              <a:t>In September 1226, Francis asks to be taken to the </a:t>
            </a:r>
            <a:r>
              <a:rPr lang="en-US" sz="2400" dirty="0" err="1">
                <a:solidFill>
                  <a:srgbClr val="404040"/>
                </a:solidFill>
              </a:rPr>
              <a:t>Portiuncula</a:t>
            </a:r>
            <a:r>
              <a:rPr lang="en-US" sz="2400" dirty="0">
                <a:solidFill>
                  <a:srgbClr val="404040"/>
                </a:solidFill>
              </a:rPr>
              <a:t>, one of the original locations of his Order.</a:t>
            </a:r>
          </a:p>
          <a:p>
            <a:pPr marL="381000" lvl="0" indent="-381000">
              <a:lnSpc>
                <a:spcPct val="100000"/>
              </a:lnSpc>
              <a:spcBef>
                <a:spcPts val="3400"/>
              </a:spcBef>
              <a:defRPr sz="1800">
                <a:solidFill>
                  <a:srgbClr val="000000"/>
                </a:solidFill>
              </a:defRPr>
            </a:pPr>
            <a:r>
              <a:rPr lang="en-US" sz="2400" dirty="0">
                <a:solidFill>
                  <a:srgbClr val="404040"/>
                </a:solidFill>
              </a:rPr>
              <a:t>On his death bed, Francis is surrounded by brothers and priests, but rarely receives outside visitors.</a:t>
            </a:r>
          </a:p>
          <a:p>
            <a:pPr marL="381000" lvl="0" indent="-381000">
              <a:lnSpc>
                <a:spcPct val="100000"/>
              </a:lnSpc>
              <a:spcBef>
                <a:spcPts val="3400"/>
              </a:spcBef>
              <a:defRPr sz="1800">
                <a:solidFill>
                  <a:srgbClr val="000000"/>
                </a:solidFill>
              </a:defRPr>
            </a:pPr>
            <a:r>
              <a:rPr lang="en-US" sz="2400" dirty="0">
                <a:solidFill>
                  <a:srgbClr val="404040"/>
                </a:solidFill>
              </a:rPr>
              <a:t>Francis dies on October 3, 1226.</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19355" y="1825625"/>
            <a:ext cx="5905404" cy="3896453"/>
          </a:xfrm>
        </p:spPr>
      </p:pic>
      <p:sp>
        <p:nvSpPr>
          <p:cNvPr id="4" name="TextBox 3"/>
          <p:cNvSpPr txBox="1"/>
          <p:nvPr/>
        </p:nvSpPr>
        <p:spPr>
          <a:xfrm>
            <a:off x="11706105" y="6419334"/>
            <a:ext cx="366657" cy="307777"/>
          </a:xfrm>
          <a:prstGeom prst="rect">
            <a:avLst/>
          </a:prstGeom>
          <a:noFill/>
        </p:spPr>
        <p:txBody>
          <a:bodyPr wrap="none" rtlCol="0">
            <a:spAutoFit/>
          </a:bodyPr>
          <a:lstStyle/>
          <a:p>
            <a:fld id="{B78679A6-B17B-9C4B-B40B-76FBC3A3993D}" type="slidenum">
              <a:rPr lang="en-US" sz="1400" smtClean="0"/>
              <a:t>41</a:t>
            </a:fld>
            <a:endParaRPr lang="en-US" sz="1400" dirty="0"/>
          </a:p>
        </p:txBody>
      </p:sp>
    </p:spTree>
    <p:extLst>
      <p:ext uri="{BB962C8B-B14F-4D97-AF65-F5344CB8AC3E}">
        <p14:creationId xmlns:p14="http://schemas.microsoft.com/office/powerpoint/2010/main" val="229442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Sainthood</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8731" y="2103120"/>
            <a:ext cx="5662247" cy="3680460"/>
          </a:xfrm>
        </p:spPr>
      </p:pic>
      <p:sp>
        <p:nvSpPr>
          <p:cNvPr id="4" name="Content Placeholder 3"/>
          <p:cNvSpPr>
            <a:spLocks noGrp="1"/>
          </p:cNvSpPr>
          <p:nvPr>
            <p:ph sz="half" idx="2"/>
          </p:nvPr>
        </p:nvSpPr>
        <p:spPr>
          <a:xfrm>
            <a:off x="6466752" y="1825625"/>
            <a:ext cx="4887048" cy="4351338"/>
          </a:xfrm>
        </p:spPr>
        <p:txBody>
          <a:bodyPr>
            <a:normAutofit fontScale="92500" lnSpcReduction="10000"/>
          </a:bodyPr>
          <a:lstStyle/>
          <a:p>
            <a:pPr marL="381000" lvl="0" indent="-381000">
              <a:lnSpc>
                <a:spcPct val="110000"/>
              </a:lnSpc>
              <a:defRPr sz="1800">
                <a:solidFill>
                  <a:srgbClr val="000000"/>
                </a:solidFill>
              </a:defRPr>
            </a:pPr>
            <a:r>
              <a:rPr lang="en-US" sz="2400" dirty="0">
                <a:solidFill>
                  <a:srgbClr val="404040"/>
                </a:solidFill>
              </a:rPr>
              <a:t>His body is carried to Assisi, with a stop by San </a:t>
            </a:r>
            <a:r>
              <a:rPr lang="en-US" sz="2400" dirty="0" err="1">
                <a:solidFill>
                  <a:srgbClr val="404040"/>
                </a:solidFill>
              </a:rPr>
              <a:t>Damiano</a:t>
            </a:r>
            <a:r>
              <a:rPr lang="en-US" sz="2400" dirty="0">
                <a:solidFill>
                  <a:srgbClr val="404040"/>
                </a:solidFill>
              </a:rPr>
              <a:t>, where Clare and her sisters pay their last respects.</a:t>
            </a:r>
          </a:p>
          <a:p>
            <a:pPr marL="381000" lvl="0" indent="-381000">
              <a:lnSpc>
                <a:spcPct val="110000"/>
              </a:lnSpc>
              <a:defRPr sz="1800">
                <a:solidFill>
                  <a:srgbClr val="000000"/>
                </a:solidFill>
              </a:defRPr>
            </a:pPr>
            <a:r>
              <a:rPr lang="en-US" sz="2400" dirty="0">
                <a:solidFill>
                  <a:srgbClr val="404040"/>
                </a:solidFill>
              </a:rPr>
              <a:t>His body remained at the church of San Giorgio for four years, until a basilica was built and his body was permanently interred. </a:t>
            </a:r>
          </a:p>
          <a:p>
            <a:pPr marL="381000" lvl="0" indent="-381000">
              <a:lnSpc>
                <a:spcPct val="110000"/>
              </a:lnSpc>
              <a:defRPr sz="1800">
                <a:solidFill>
                  <a:srgbClr val="000000"/>
                </a:solidFill>
              </a:defRPr>
            </a:pPr>
            <a:r>
              <a:rPr lang="en-US" sz="2400" dirty="0">
                <a:solidFill>
                  <a:srgbClr val="404040"/>
                </a:solidFill>
              </a:rPr>
              <a:t>Cardinal </a:t>
            </a:r>
            <a:r>
              <a:rPr lang="en-US" sz="2400" dirty="0" err="1">
                <a:solidFill>
                  <a:srgbClr val="404040"/>
                </a:solidFill>
              </a:rPr>
              <a:t>Hugolino</a:t>
            </a:r>
            <a:r>
              <a:rPr lang="en-US" sz="2400" dirty="0">
                <a:solidFill>
                  <a:srgbClr val="404040"/>
                </a:solidFill>
              </a:rPr>
              <a:t> is elected pope in March 1227 and as Gregory IX makes Francis a saint in July 1228.</a:t>
            </a:r>
          </a:p>
          <a:p>
            <a:pPr marL="381000" lvl="0" indent="-381000">
              <a:lnSpc>
                <a:spcPct val="110000"/>
              </a:lnSpc>
              <a:defRPr sz="1800">
                <a:solidFill>
                  <a:srgbClr val="000000"/>
                </a:solidFill>
              </a:defRPr>
            </a:pPr>
            <a:r>
              <a:rPr lang="en-US" sz="2400" dirty="0">
                <a:solidFill>
                  <a:srgbClr val="404040"/>
                </a:solidFill>
                <a:hlinkClick r:id="rId3"/>
              </a:rPr>
              <a:t>Webcam of St. Francis's Crypt</a:t>
            </a:r>
            <a:endParaRPr lang="en-US" sz="2400" dirty="0">
              <a:solidFill>
                <a:srgbClr val="404040"/>
              </a:solidFill>
            </a:endParaRPr>
          </a:p>
        </p:txBody>
      </p:sp>
      <p:sp>
        <p:nvSpPr>
          <p:cNvPr id="3" name="TextBox 2"/>
          <p:cNvSpPr txBox="1"/>
          <p:nvPr/>
        </p:nvSpPr>
        <p:spPr>
          <a:xfrm>
            <a:off x="11641667" y="6477000"/>
            <a:ext cx="366657" cy="307777"/>
          </a:xfrm>
          <a:prstGeom prst="rect">
            <a:avLst/>
          </a:prstGeom>
          <a:noFill/>
        </p:spPr>
        <p:txBody>
          <a:bodyPr wrap="none" rtlCol="0">
            <a:spAutoFit/>
          </a:bodyPr>
          <a:lstStyle/>
          <a:p>
            <a:fld id="{91155B04-385B-164D-816D-310FB8E740CA}" type="slidenum">
              <a:rPr lang="en-US" sz="1400" smtClean="0"/>
              <a:t>42</a:t>
            </a:fld>
            <a:endParaRPr lang="en-US" sz="1400" dirty="0"/>
          </a:p>
        </p:txBody>
      </p:sp>
    </p:spTree>
    <p:extLst>
      <p:ext uri="{BB962C8B-B14F-4D97-AF65-F5344CB8AC3E}">
        <p14:creationId xmlns:p14="http://schemas.microsoft.com/office/powerpoint/2010/main" val="1928570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Further Reading</a:t>
            </a:r>
          </a:p>
        </p:txBody>
      </p:sp>
      <p:sp>
        <p:nvSpPr>
          <p:cNvPr id="3" name="Content Placeholder 2"/>
          <p:cNvSpPr>
            <a:spLocks noGrp="1"/>
          </p:cNvSpPr>
          <p:nvPr>
            <p:ph idx="1"/>
          </p:nvPr>
        </p:nvSpPr>
        <p:spPr>
          <a:xfrm>
            <a:off x="838200" y="2426732"/>
            <a:ext cx="10515600" cy="4351338"/>
          </a:xfrm>
        </p:spPr>
        <p:txBody>
          <a:bodyPr/>
          <a:lstStyle/>
          <a:p>
            <a:pPr marL="0" indent="0">
              <a:lnSpc>
                <a:spcPct val="100000"/>
              </a:lnSpc>
              <a:spcBef>
                <a:spcPts val="3400"/>
              </a:spcBef>
              <a:buNone/>
            </a:pPr>
            <a:r>
              <a:rPr lang="en-US" i="1" dirty="0">
                <a:hlinkClick r:id="rId2"/>
              </a:rPr>
              <a:t>Francis of Assisi: The Life</a:t>
            </a:r>
            <a:r>
              <a:rPr lang="en-US" i="1" dirty="0"/>
              <a:t>, </a:t>
            </a:r>
            <a:r>
              <a:rPr lang="en-US" dirty="0"/>
              <a:t>by Augustine Thompson, O.P.</a:t>
            </a:r>
          </a:p>
          <a:p>
            <a:pPr marL="0" indent="0">
              <a:lnSpc>
                <a:spcPct val="100000"/>
              </a:lnSpc>
              <a:spcBef>
                <a:spcPts val="3400"/>
              </a:spcBef>
              <a:buNone/>
            </a:pPr>
            <a:r>
              <a:rPr lang="en-US" i="1" dirty="0">
                <a:hlinkClick r:id="rId3"/>
              </a:rPr>
              <a:t>Francis of Assisi: The Life and Afterlife of Medieval Saint</a:t>
            </a:r>
            <a:r>
              <a:rPr lang="en-US" dirty="0"/>
              <a:t>, by André </a:t>
            </a:r>
            <a:r>
              <a:rPr lang="en-US" dirty="0" err="1"/>
              <a:t>Vauchez</a:t>
            </a:r>
            <a:endParaRPr lang="en-US" dirty="0"/>
          </a:p>
          <a:p>
            <a:pPr marL="0" indent="0">
              <a:lnSpc>
                <a:spcPct val="100000"/>
              </a:lnSpc>
              <a:spcBef>
                <a:spcPts val="3400"/>
              </a:spcBef>
              <a:buNone/>
            </a:pPr>
            <a:r>
              <a:rPr lang="en-US" i="1" dirty="0">
                <a:hlinkClick r:id="rId4"/>
              </a:rPr>
              <a:t>Francis &amp; His Brothers: A Popular History of the Franciscan Friars</a:t>
            </a:r>
            <a:r>
              <a:rPr lang="en-US" b="1" dirty="0"/>
              <a:t>,</a:t>
            </a:r>
            <a:r>
              <a:rPr lang="en-US" dirty="0"/>
              <a:t> by Dominic V. </a:t>
            </a:r>
            <a:r>
              <a:rPr lang="en-US" dirty="0" err="1"/>
              <a:t>Monti</a:t>
            </a:r>
            <a:r>
              <a:rPr lang="en-US" dirty="0"/>
              <a:t>, O.F.M.</a:t>
            </a:r>
          </a:p>
        </p:txBody>
      </p:sp>
      <p:sp>
        <p:nvSpPr>
          <p:cNvPr id="5" name="TextBox 4"/>
          <p:cNvSpPr txBox="1"/>
          <p:nvPr/>
        </p:nvSpPr>
        <p:spPr>
          <a:xfrm>
            <a:off x="9089571" y="2057400"/>
            <a:ext cx="184731" cy="369332"/>
          </a:xfrm>
          <a:prstGeom prst="rect">
            <a:avLst/>
          </a:prstGeom>
          <a:noFill/>
        </p:spPr>
        <p:txBody>
          <a:bodyPr wrap="none" rtlCol="0">
            <a:spAutoFit/>
          </a:bodyPr>
          <a:lstStyle/>
          <a:p>
            <a:endParaRPr lang="en-US"/>
          </a:p>
        </p:txBody>
      </p:sp>
      <p:sp>
        <p:nvSpPr>
          <p:cNvPr id="4" name="TextBox 3"/>
          <p:cNvSpPr txBox="1"/>
          <p:nvPr/>
        </p:nvSpPr>
        <p:spPr>
          <a:xfrm>
            <a:off x="11627556" y="6505222"/>
            <a:ext cx="366657" cy="307777"/>
          </a:xfrm>
          <a:prstGeom prst="rect">
            <a:avLst/>
          </a:prstGeom>
          <a:noFill/>
        </p:spPr>
        <p:txBody>
          <a:bodyPr wrap="none" rtlCol="0">
            <a:spAutoFit/>
          </a:bodyPr>
          <a:lstStyle/>
          <a:p>
            <a:fld id="{1B06F649-8098-EE43-B142-A8F8F8BCC3A2}" type="slidenum">
              <a:rPr lang="en-US" sz="1400" smtClean="0"/>
              <a:t>43</a:t>
            </a:fld>
            <a:endParaRPr lang="en-US" sz="1400" dirty="0"/>
          </a:p>
        </p:txBody>
      </p:sp>
    </p:spTree>
    <p:extLst>
      <p:ext uri="{BB962C8B-B14F-4D97-AF65-F5344CB8AC3E}">
        <p14:creationId xmlns:p14="http://schemas.microsoft.com/office/powerpoint/2010/main" val="11570274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746343"/>
          </a:xfrm>
        </p:spPr>
        <p:txBody>
          <a:bodyPr>
            <a:normAutofit/>
          </a:bodyPr>
          <a:lstStyle/>
          <a:p>
            <a:r>
              <a:rPr lang="en-US" sz="4800" dirty="0"/>
              <a:t>Development of the Franciscan Intellectual Tradition (FIT)</a:t>
            </a:r>
          </a:p>
        </p:txBody>
      </p:sp>
      <p:sp>
        <p:nvSpPr>
          <p:cNvPr id="3" name="Subtitle 2"/>
          <p:cNvSpPr>
            <a:spLocks noGrp="1"/>
          </p:cNvSpPr>
          <p:nvPr>
            <p:ph type="subTitle" idx="1"/>
          </p:nvPr>
        </p:nvSpPr>
        <p:spPr>
          <a:xfrm>
            <a:off x="914400" y="3733800"/>
            <a:ext cx="10574528" cy="2562664"/>
          </a:xfrm>
        </p:spPr>
        <p:txBody>
          <a:bodyPr>
            <a:normAutofit/>
          </a:bodyPr>
          <a:lstStyle/>
          <a:p>
            <a:pPr marL="514350" indent="-514350" algn="l">
              <a:buFont typeface="+mj-lt"/>
              <a:buAutoNum type="romanUcPeriod"/>
            </a:pPr>
            <a:r>
              <a:rPr lang="en-US" dirty="0"/>
              <a:t>Franciscan Movement of Co-Founders Francis and Clare  </a:t>
            </a:r>
          </a:p>
          <a:p>
            <a:pPr marL="514350" indent="-514350" algn="l">
              <a:buFont typeface="+mj-lt"/>
              <a:buAutoNum type="romanUcPeriod"/>
            </a:pPr>
            <a:r>
              <a:rPr lang="en-US" dirty="0"/>
              <a:t>Retrieval of the Franciscan Intellectual Tradition </a:t>
            </a:r>
          </a:p>
          <a:p>
            <a:pPr marL="514350" indent="-514350" algn="l">
              <a:buFont typeface="+mj-lt"/>
              <a:buAutoNum type="romanUcPeriod"/>
            </a:pPr>
            <a:r>
              <a:rPr lang="en-US" dirty="0"/>
              <a:t>Some key contributors of the FIT</a:t>
            </a:r>
          </a:p>
          <a:p>
            <a:pPr marL="514350" indent="-514350" algn="l">
              <a:buFont typeface="+mj-lt"/>
              <a:buAutoNum type="romanUcPeriod"/>
            </a:pPr>
            <a:r>
              <a:rPr lang="en-US" dirty="0"/>
              <a:t>Some key components of the FIT and some "Contemporary Perspectives" on Franciscan Education</a:t>
            </a:r>
          </a:p>
          <a:p>
            <a:endParaRPr lang="en-US" dirty="0"/>
          </a:p>
        </p:txBody>
      </p:sp>
      <p:sp>
        <p:nvSpPr>
          <p:cNvPr id="4" name="Slide Number Placeholder 3"/>
          <p:cNvSpPr>
            <a:spLocks noGrp="1"/>
          </p:cNvSpPr>
          <p:nvPr>
            <p:ph type="sldNum" sz="quarter" idx="4294967295"/>
          </p:nvPr>
        </p:nvSpPr>
        <p:spPr>
          <a:xfrm>
            <a:off x="11488928" y="6471021"/>
            <a:ext cx="582099" cy="365125"/>
          </a:xfrm>
          <a:prstGeom prst="rect">
            <a:avLst/>
          </a:prstGeom>
        </p:spPr>
        <p:txBody>
          <a:bodyPr/>
          <a:lstStyle/>
          <a:p>
            <a:fld id="{997F3594-4405-4A06-B9CD-986FDCBEA221}" type="slidenum">
              <a:rPr lang="en-US" sz="1400" smtClean="0"/>
              <a:pPr/>
              <a:t>44</a:t>
            </a:fld>
            <a:endParaRPr lang="en-US" sz="1400" dirty="0"/>
          </a:p>
        </p:txBody>
      </p:sp>
    </p:spTree>
    <p:extLst>
      <p:ext uri="{BB962C8B-B14F-4D97-AF65-F5344CB8AC3E}">
        <p14:creationId xmlns:p14="http://schemas.microsoft.com/office/powerpoint/2010/main" val="406966643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972800" cy="743712"/>
          </a:xfrm>
        </p:spPr>
        <p:txBody>
          <a:bodyPr>
            <a:noAutofit/>
          </a:bodyPr>
          <a:lstStyle/>
          <a:p>
            <a:pPr marL="0" indent="0"/>
            <a:r>
              <a:rPr lang="en-US" dirty="0"/>
              <a:t>Franciscan </a:t>
            </a:r>
            <a:br>
              <a:rPr lang="en-US" dirty="0"/>
            </a:br>
            <a:r>
              <a:rPr lang="en-US" dirty="0"/>
              <a:t>Educational Approaches</a:t>
            </a:r>
          </a:p>
        </p:txBody>
      </p:sp>
      <p:sp>
        <p:nvSpPr>
          <p:cNvPr id="4" name="Content Placeholder 3"/>
          <p:cNvSpPr>
            <a:spLocks noGrp="1"/>
          </p:cNvSpPr>
          <p:nvPr>
            <p:ph sz="half" idx="1"/>
          </p:nvPr>
        </p:nvSpPr>
        <p:spPr>
          <a:xfrm>
            <a:off x="1117600" y="1591041"/>
            <a:ext cx="10363200" cy="5043442"/>
          </a:xfrm>
        </p:spPr>
        <p:txBody>
          <a:bodyPr>
            <a:noAutofit/>
          </a:bodyPr>
          <a:lstStyle/>
          <a:p>
            <a:endParaRPr lang="en-US" sz="1000" dirty="0"/>
          </a:p>
          <a:p>
            <a:pPr>
              <a:lnSpc>
                <a:spcPct val="100000"/>
              </a:lnSpc>
              <a:spcBef>
                <a:spcPts val="0"/>
              </a:spcBef>
            </a:pPr>
            <a:r>
              <a:rPr lang="en-US" sz="2400" dirty="0"/>
              <a:t>Franciscans in the thick of life’s problems as well as in academic circles to address issues, e.g. Oxford, Paris, Cambridge and Cologne</a:t>
            </a:r>
          </a:p>
          <a:p>
            <a:pPr marL="0" indent="0">
              <a:lnSpc>
                <a:spcPct val="100000"/>
              </a:lnSpc>
              <a:spcBef>
                <a:spcPts val="0"/>
              </a:spcBef>
              <a:buNone/>
            </a:pPr>
            <a:endParaRPr lang="en-US" sz="2400" dirty="0"/>
          </a:p>
          <a:p>
            <a:pPr>
              <a:lnSpc>
                <a:spcPct val="100000"/>
              </a:lnSpc>
              <a:spcBef>
                <a:spcPts val="0"/>
              </a:spcBef>
            </a:pPr>
            <a:r>
              <a:rPr lang="en-US" sz="2400" dirty="0"/>
              <a:t>Franciscans stepped back to reflect and analyze patterns within a distinctive theological perspective </a:t>
            </a:r>
          </a:p>
          <a:p>
            <a:pPr>
              <a:lnSpc>
                <a:spcPct val="100000"/>
              </a:lnSpc>
              <a:spcBef>
                <a:spcPts val="0"/>
              </a:spcBef>
              <a:buNone/>
            </a:pPr>
            <a:endParaRPr lang="en-US" sz="2400" dirty="0"/>
          </a:p>
          <a:p>
            <a:pPr>
              <a:lnSpc>
                <a:spcPct val="100000"/>
              </a:lnSpc>
              <a:spcBef>
                <a:spcPts val="0"/>
              </a:spcBef>
            </a:pPr>
            <a:r>
              <a:rPr lang="en-US" sz="2400" dirty="0"/>
              <a:t>Franciscans exercise freedom and resources to facilitate scientific experimentation</a:t>
            </a:r>
          </a:p>
          <a:p>
            <a:pPr>
              <a:lnSpc>
                <a:spcPct val="100000"/>
              </a:lnSpc>
              <a:spcBef>
                <a:spcPts val="0"/>
              </a:spcBef>
              <a:buNone/>
            </a:pPr>
            <a:endParaRPr lang="en-US" sz="2400" dirty="0"/>
          </a:p>
          <a:p>
            <a:pPr>
              <a:lnSpc>
                <a:spcPct val="100000"/>
              </a:lnSpc>
              <a:spcBef>
                <a:spcPts val="0"/>
              </a:spcBef>
            </a:pPr>
            <a:r>
              <a:rPr lang="en-US" sz="2400" dirty="0"/>
              <a:t>Franciscans  intend to make learning practical and to ever improve daily living</a:t>
            </a:r>
          </a:p>
          <a:p>
            <a:pPr>
              <a:lnSpc>
                <a:spcPct val="100000"/>
              </a:lnSpc>
              <a:spcBef>
                <a:spcPts val="0"/>
              </a:spcBef>
            </a:pPr>
            <a:endParaRPr lang="en-US" sz="2400" dirty="0"/>
          </a:p>
          <a:p>
            <a:pPr>
              <a:lnSpc>
                <a:spcPct val="100000"/>
              </a:lnSpc>
              <a:spcBef>
                <a:spcPts val="0"/>
              </a:spcBef>
            </a:pPr>
            <a:r>
              <a:rPr lang="en-US" sz="2400" dirty="0"/>
              <a:t>FIT invested today at 24 colleges and universities in United States (AFCU members)</a:t>
            </a:r>
          </a:p>
        </p:txBody>
      </p:sp>
      <p:sp>
        <p:nvSpPr>
          <p:cNvPr id="3" name="Slide Number Placeholder 2"/>
          <p:cNvSpPr>
            <a:spLocks noGrp="1"/>
          </p:cNvSpPr>
          <p:nvPr>
            <p:ph type="sldNum" sz="quarter" idx="4294967295"/>
          </p:nvPr>
        </p:nvSpPr>
        <p:spPr>
          <a:xfrm>
            <a:off x="11480800" y="6492875"/>
            <a:ext cx="620585" cy="365125"/>
          </a:xfrm>
          <a:prstGeom prst="rect">
            <a:avLst/>
          </a:prstGeom>
        </p:spPr>
        <p:txBody>
          <a:bodyPr/>
          <a:lstStyle/>
          <a:p>
            <a:fld id="{997F3594-4405-4A06-B9CD-986FDCBEA221}" type="slidenum">
              <a:rPr lang="en-US" sz="1400" smtClean="0"/>
              <a:pPr/>
              <a:t>45</a:t>
            </a:fld>
            <a:endParaRPr lang="en-US" sz="1400" dirty="0"/>
          </a:p>
        </p:txBody>
      </p:sp>
    </p:spTree>
    <p:custDataLst>
      <p:tags r:id="rId1"/>
    </p:custDataLst>
    <p:extLst>
      <p:ext uri="{BB962C8B-B14F-4D97-AF65-F5344CB8AC3E}">
        <p14:creationId xmlns:p14="http://schemas.microsoft.com/office/powerpoint/2010/main" val="3512842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p:cTn id="13"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3" end="3"/>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p:cTn id="19"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5" end="5"/>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p:cTn id="25" dur="2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7" end="7"/>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 calcmode="lin" valueType="num">
                                      <p:cBhvr>
                                        <p:cTn id="31" dur="2000" fill="hold"/>
                                        <p:tgtEl>
                                          <p:spTgt spid="4">
                                            <p:txEl>
                                              <p:pRg st="9" end="9"/>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9" end="9"/>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800" y="1387737"/>
            <a:ext cx="10668000" cy="1731982"/>
          </a:xfrm>
        </p:spPr>
        <p:txBody>
          <a:bodyPr>
            <a:normAutofit fontScale="90000"/>
          </a:bodyPr>
          <a:lstStyle/>
          <a:p>
            <a:r>
              <a:rPr lang="en-US" dirty="0"/>
              <a:t>I. Franciscan Movement Co-Founders </a:t>
            </a:r>
            <a:br>
              <a:rPr lang="en-US" dirty="0"/>
            </a:br>
            <a:r>
              <a:rPr lang="en-US" dirty="0"/>
              <a:t>Francis and Clare  </a:t>
            </a:r>
          </a:p>
        </p:txBody>
      </p:sp>
      <p:sp>
        <p:nvSpPr>
          <p:cNvPr id="3" name="Slide Number Placeholder 2"/>
          <p:cNvSpPr>
            <a:spLocks noGrp="1"/>
          </p:cNvSpPr>
          <p:nvPr>
            <p:ph type="sldNum" sz="quarter" idx="4294967295"/>
          </p:nvPr>
        </p:nvSpPr>
        <p:spPr>
          <a:xfrm>
            <a:off x="11661216" y="6492875"/>
            <a:ext cx="440984" cy="365125"/>
          </a:xfrm>
          <a:prstGeom prst="rect">
            <a:avLst/>
          </a:prstGeom>
        </p:spPr>
        <p:txBody>
          <a:bodyPr/>
          <a:lstStyle/>
          <a:p>
            <a:fld id="{997F3594-4405-4A06-B9CD-986FDCBEA221}" type="slidenum">
              <a:rPr lang="en-US" sz="1400" smtClean="0"/>
              <a:pPr/>
              <a:t>46</a:t>
            </a:fld>
            <a:endParaRPr lang="en-US" sz="1400" dirty="0"/>
          </a:p>
        </p:txBody>
      </p:sp>
      <p:pic>
        <p:nvPicPr>
          <p:cNvPr id="4" name="Picture 2" descr="http://www.franciscansinternational.org/sites/www.franciscansinternational.org/files/images/franclare.jpg"/>
          <p:cNvPicPr>
            <a:picLocks noChangeAspect="1" noChangeArrowheads="1"/>
          </p:cNvPicPr>
          <p:nvPr/>
        </p:nvPicPr>
        <p:blipFill>
          <a:blip r:embed="rId3" cstate="print"/>
          <a:srcRect/>
          <a:stretch>
            <a:fillRect/>
          </a:stretch>
        </p:blipFill>
        <p:spPr bwMode="auto">
          <a:xfrm>
            <a:off x="8128000" y="3733800"/>
            <a:ext cx="3175000" cy="2743200"/>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87526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667512"/>
          </a:xfrm>
        </p:spPr>
        <p:txBody>
          <a:bodyPr>
            <a:normAutofit/>
          </a:bodyPr>
          <a:lstStyle/>
          <a:p>
            <a:r>
              <a:rPr lang="en-US" dirty="0"/>
              <a:t>A Franciscan Movement</a:t>
            </a:r>
          </a:p>
        </p:txBody>
      </p:sp>
      <p:sp>
        <p:nvSpPr>
          <p:cNvPr id="3" name="Content Placeholder 2"/>
          <p:cNvSpPr>
            <a:spLocks noGrp="1"/>
          </p:cNvSpPr>
          <p:nvPr>
            <p:ph sz="half" idx="1"/>
          </p:nvPr>
        </p:nvSpPr>
        <p:spPr>
          <a:xfrm>
            <a:off x="508000" y="1905001"/>
            <a:ext cx="5689600" cy="4678525"/>
          </a:xfrm>
        </p:spPr>
        <p:txBody>
          <a:bodyPr>
            <a:normAutofit lnSpcReduction="10000"/>
          </a:bodyPr>
          <a:lstStyle/>
          <a:p>
            <a:pPr>
              <a:lnSpc>
                <a:spcPct val="110000"/>
              </a:lnSpc>
            </a:pPr>
            <a:r>
              <a:rPr lang="en-US" dirty="0"/>
              <a:t>Francis</a:t>
            </a:r>
          </a:p>
          <a:p>
            <a:pPr lvl="1">
              <a:lnSpc>
                <a:spcPct val="110000"/>
              </a:lnSpc>
            </a:pPr>
            <a:r>
              <a:rPr lang="en-US" dirty="0"/>
              <a:t>Architect</a:t>
            </a:r>
          </a:p>
          <a:p>
            <a:pPr lvl="1">
              <a:lnSpc>
                <a:spcPct val="110000"/>
              </a:lnSpc>
            </a:pPr>
            <a:r>
              <a:rPr lang="en-US" dirty="0"/>
              <a:t>Vernacular theologian</a:t>
            </a:r>
          </a:p>
          <a:p>
            <a:pPr lvl="1">
              <a:lnSpc>
                <a:spcPct val="110000"/>
              </a:lnSpc>
            </a:pPr>
            <a:r>
              <a:rPr lang="en-US" dirty="0"/>
              <a:t>Poet and Song writer</a:t>
            </a:r>
          </a:p>
          <a:p>
            <a:pPr lvl="1">
              <a:lnSpc>
                <a:spcPct val="110000"/>
              </a:lnSpc>
            </a:pPr>
            <a:r>
              <a:rPr lang="en-US" dirty="0"/>
              <a:t>Reverence for environment</a:t>
            </a:r>
          </a:p>
          <a:p>
            <a:pPr>
              <a:lnSpc>
                <a:spcPct val="110000"/>
              </a:lnSpc>
            </a:pPr>
            <a:r>
              <a:rPr lang="en-US" dirty="0"/>
              <a:t>Clare</a:t>
            </a:r>
          </a:p>
          <a:p>
            <a:pPr lvl="1">
              <a:lnSpc>
                <a:spcPct val="110000"/>
              </a:lnSpc>
            </a:pPr>
            <a:r>
              <a:rPr lang="en-US" dirty="0"/>
              <a:t>Gardener and image maker</a:t>
            </a:r>
          </a:p>
          <a:p>
            <a:pPr lvl="1">
              <a:lnSpc>
                <a:spcPct val="110000"/>
              </a:lnSpc>
            </a:pPr>
            <a:r>
              <a:rPr lang="en-US" dirty="0"/>
              <a:t>Incarnational Leader</a:t>
            </a:r>
          </a:p>
          <a:p>
            <a:pPr lvl="1">
              <a:lnSpc>
                <a:spcPct val="110000"/>
              </a:lnSpc>
            </a:pPr>
            <a:r>
              <a:rPr lang="en-US" dirty="0"/>
              <a:t>Mentor and model</a:t>
            </a:r>
          </a:p>
          <a:p>
            <a:pPr lvl="1">
              <a:lnSpc>
                <a:spcPct val="110000"/>
              </a:lnSpc>
            </a:pPr>
            <a:r>
              <a:rPr lang="en-US" dirty="0" err="1"/>
              <a:t>Formator</a:t>
            </a:r>
            <a:r>
              <a:rPr lang="en-US" dirty="0"/>
              <a:t> in contemplative prayer</a:t>
            </a:r>
          </a:p>
          <a:p>
            <a:pPr lvl="1"/>
            <a:endParaRPr lang="en-US" dirty="0"/>
          </a:p>
          <a:p>
            <a:pPr lvl="1"/>
            <a:endParaRPr lang="en-US" dirty="0"/>
          </a:p>
        </p:txBody>
      </p:sp>
      <p:sp>
        <p:nvSpPr>
          <p:cNvPr id="4" name="Content Placeholder 3"/>
          <p:cNvSpPr>
            <a:spLocks noGrp="1"/>
          </p:cNvSpPr>
          <p:nvPr>
            <p:ph sz="half" idx="2"/>
          </p:nvPr>
        </p:nvSpPr>
        <p:spPr>
          <a:xfrm>
            <a:off x="6604000" y="2049008"/>
            <a:ext cx="4978400" cy="4434840"/>
          </a:xfrm>
        </p:spPr>
        <p:txBody>
          <a:bodyPr>
            <a:normAutofit lnSpcReduction="10000"/>
          </a:bodyPr>
          <a:lstStyle/>
          <a:p>
            <a:pPr>
              <a:lnSpc>
                <a:spcPct val="110000"/>
              </a:lnSpc>
            </a:pPr>
            <a:r>
              <a:rPr lang="en-US" sz="2400" dirty="0"/>
              <a:t>“and the Lord, God, gave me brothers…”</a:t>
            </a:r>
          </a:p>
          <a:p>
            <a:pPr>
              <a:lnSpc>
                <a:spcPct val="110000"/>
              </a:lnSpc>
            </a:pPr>
            <a:r>
              <a:rPr lang="en-US" sz="2400" dirty="0"/>
              <a:t>Shaped by the examples of Clare and Francis</a:t>
            </a:r>
          </a:p>
          <a:p>
            <a:pPr>
              <a:lnSpc>
                <a:spcPct val="110000"/>
              </a:lnSpc>
            </a:pPr>
            <a:r>
              <a:rPr lang="en-US" sz="2400" dirty="0"/>
              <a:t>Grounded in the gospels, i.e. evangelical form of life</a:t>
            </a:r>
          </a:p>
          <a:p>
            <a:pPr>
              <a:lnSpc>
                <a:spcPct val="110000"/>
              </a:lnSpc>
            </a:pPr>
            <a:r>
              <a:rPr lang="en-US" sz="2400" dirty="0"/>
              <a:t>Tradition took root in the great medieval universities </a:t>
            </a:r>
          </a:p>
          <a:p>
            <a:pPr>
              <a:lnSpc>
                <a:spcPct val="110000"/>
              </a:lnSpc>
            </a:pPr>
            <a:r>
              <a:rPr lang="en-US" sz="2400" dirty="0"/>
              <a:t>Distinct but not static perspective</a:t>
            </a:r>
          </a:p>
        </p:txBody>
      </p:sp>
      <p:sp>
        <p:nvSpPr>
          <p:cNvPr id="5" name="Slide Number Placeholder 4"/>
          <p:cNvSpPr>
            <a:spLocks noGrp="1"/>
          </p:cNvSpPr>
          <p:nvPr>
            <p:ph type="sldNum" sz="quarter" idx="4294967295"/>
          </p:nvPr>
        </p:nvSpPr>
        <p:spPr>
          <a:xfrm>
            <a:off x="11492600" y="6483848"/>
            <a:ext cx="609600" cy="365125"/>
          </a:xfrm>
          <a:prstGeom prst="rect">
            <a:avLst/>
          </a:prstGeom>
        </p:spPr>
        <p:txBody>
          <a:bodyPr/>
          <a:lstStyle/>
          <a:p>
            <a:fld id="{997F3594-4405-4A06-B9CD-986FDCBEA221}" type="slidenum">
              <a:rPr lang="en-US" sz="1400" smtClean="0"/>
              <a:pPr/>
              <a:t>47</a:t>
            </a:fld>
            <a:endParaRPr lang="en-US" sz="1400" dirty="0"/>
          </a:p>
        </p:txBody>
      </p:sp>
    </p:spTree>
    <p:extLst>
      <p:ext uri="{BB962C8B-B14F-4D97-AF65-F5344CB8AC3E}">
        <p14:creationId xmlns:p14="http://schemas.microsoft.com/office/powerpoint/2010/main" val="3044866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3" dur="1000"/>
                                        <p:tgtEl>
                                          <p:spTgt spid="3">
                                            <p:txEl>
                                              <p:pRg st="1" end="1"/>
                                            </p:txEl>
                                          </p:spTgt>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8" dur="1000"/>
                                        <p:tgtEl>
                                          <p:spTgt spid="3">
                                            <p:txEl>
                                              <p:pRg st="2" end="2"/>
                                            </p:txEl>
                                          </p:spTgt>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4" end="4"/>
                                            </p:txEl>
                                          </p:spTgt>
                                        </p:tgtEl>
                                      </p:cBhvr>
                                    </p:animEffect>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55"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p:cTn id="36"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6" end="6"/>
                                            </p:txEl>
                                          </p:spTgt>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p:cTn id="41"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7" end="7"/>
                                            </p:txEl>
                                          </p:spTgt>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 calcmode="lin" valueType="num">
                                      <p:cBhvr>
                                        <p:cTn id="46"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8" end="8"/>
                                            </p:txEl>
                                          </p:spTgt>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p:cTn id="51"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52"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53" dur="1000"/>
                                        <p:tgtEl>
                                          <p:spTgt spid="3">
                                            <p:txEl>
                                              <p:pRg st="9" end="9"/>
                                            </p:txEl>
                                          </p:spTgt>
                                        </p:tgtEl>
                                      </p:cBhvr>
                                    </p:animEffect>
                                  </p:childTnLst>
                                </p:cTn>
                              </p:par>
                            </p:childTnLst>
                          </p:cTn>
                        </p:par>
                        <p:par>
                          <p:cTn id="54" fill="hold">
                            <p:stCondLst>
                              <p:cond delay="2000"/>
                            </p:stCondLst>
                            <p:childTnLst>
                              <p:par>
                                <p:cTn id="55" presetID="55" presetClass="entr" presetSubtype="0" fill="hold" grpId="0" nodeType="after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 calcmode="lin" valueType="num">
                                      <p:cBhvr>
                                        <p:cTn id="5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5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59" dur="2000"/>
                                        <p:tgtEl>
                                          <p:spTgt spid="4">
                                            <p:txEl>
                                              <p:pRg st="0" end="0"/>
                                            </p:txEl>
                                          </p:spTgt>
                                        </p:tgtEl>
                                      </p:cBhvr>
                                    </p:animEffect>
                                  </p:childTnLst>
                                </p:cTn>
                              </p:par>
                            </p:childTnLst>
                          </p:cTn>
                        </p:par>
                        <p:par>
                          <p:cTn id="60" fill="hold">
                            <p:stCondLst>
                              <p:cond delay="4000"/>
                            </p:stCondLst>
                            <p:childTnLst>
                              <p:par>
                                <p:cTn id="61" presetID="55" presetClass="entr" presetSubtype="0" fill="hold" grpId="0" nodeType="after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anim calcmode="lin" valueType="num">
                                      <p:cBhvr>
                                        <p:cTn id="6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6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65" dur="2000"/>
                                        <p:tgtEl>
                                          <p:spTgt spid="4">
                                            <p:txEl>
                                              <p:pRg st="1" end="1"/>
                                            </p:txEl>
                                          </p:spTgt>
                                        </p:tgtEl>
                                      </p:cBhvr>
                                    </p:animEffect>
                                  </p:childTnLst>
                                </p:cTn>
                              </p:par>
                            </p:childTnLst>
                          </p:cTn>
                        </p:par>
                        <p:par>
                          <p:cTn id="66" fill="hold">
                            <p:stCondLst>
                              <p:cond delay="6000"/>
                            </p:stCondLst>
                            <p:childTnLst>
                              <p:par>
                                <p:cTn id="67" presetID="55" presetClass="entr" presetSubtype="0" fill="hold" grpId="0" nodeType="afterEffect">
                                  <p:stCondLst>
                                    <p:cond delay="0"/>
                                  </p:stCondLst>
                                  <p:childTnLst>
                                    <p:set>
                                      <p:cBhvr>
                                        <p:cTn id="68" dur="1" fill="hold">
                                          <p:stCondLst>
                                            <p:cond delay="0"/>
                                          </p:stCondLst>
                                        </p:cTn>
                                        <p:tgtEl>
                                          <p:spTgt spid="4">
                                            <p:txEl>
                                              <p:pRg st="2" end="2"/>
                                            </p:txEl>
                                          </p:spTgt>
                                        </p:tgtEl>
                                        <p:attrNameLst>
                                          <p:attrName>style.visibility</p:attrName>
                                        </p:attrNameLst>
                                      </p:cBhvr>
                                      <p:to>
                                        <p:strVal val="visible"/>
                                      </p:to>
                                    </p:set>
                                    <p:anim calcmode="lin" valueType="num">
                                      <p:cBhvr>
                                        <p:cTn id="6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7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71" dur="2000"/>
                                        <p:tgtEl>
                                          <p:spTgt spid="4">
                                            <p:txEl>
                                              <p:pRg st="2" end="2"/>
                                            </p:txEl>
                                          </p:spTgt>
                                        </p:tgtEl>
                                      </p:cBhvr>
                                    </p:animEffect>
                                  </p:childTnLst>
                                </p:cTn>
                              </p:par>
                            </p:childTnLst>
                          </p:cTn>
                        </p:par>
                        <p:par>
                          <p:cTn id="72" fill="hold">
                            <p:stCondLst>
                              <p:cond delay="8000"/>
                            </p:stCondLst>
                            <p:childTnLst>
                              <p:par>
                                <p:cTn id="73" presetID="55" presetClass="entr" presetSubtype="0" fill="hold" grpId="0" nodeType="afterEffect">
                                  <p:stCondLst>
                                    <p:cond delay="0"/>
                                  </p:stCondLst>
                                  <p:childTnLst>
                                    <p:set>
                                      <p:cBhvr>
                                        <p:cTn id="74" dur="1" fill="hold">
                                          <p:stCondLst>
                                            <p:cond delay="0"/>
                                          </p:stCondLst>
                                        </p:cTn>
                                        <p:tgtEl>
                                          <p:spTgt spid="4">
                                            <p:txEl>
                                              <p:pRg st="3" end="3"/>
                                            </p:txEl>
                                          </p:spTgt>
                                        </p:tgtEl>
                                        <p:attrNameLst>
                                          <p:attrName>style.visibility</p:attrName>
                                        </p:attrNameLst>
                                      </p:cBhvr>
                                      <p:to>
                                        <p:strVal val="visible"/>
                                      </p:to>
                                    </p:set>
                                    <p:anim calcmode="lin" valueType="num">
                                      <p:cBhvr>
                                        <p:cTn id="7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7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77" dur="2000"/>
                                        <p:tgtEl>
                                          <p:spTgt spid="4">
                                            <p:txEl>
                                              <p:pRg st="3" end="3"/>
                                            </p:txEl>
                                          </p:spTgt>
                                        </p:tgtEl>
                                      </p:cBhvr>
                                    </p:animEffect>
                                  </p:childTnLst>
                                </p:cTn>
                              </p:par>
                            </p:childTnLst>
                          </p:cTn>
                        </p:par>
                        <p:par>
                          <p:cTn id="78" fill="hold">
                            <p:stCondLst>
                              <p:cond delay="10000"/>
                            </p:stCondLst>
                            <p:childTnLst>
                              <p:par>
                                <p:cTn id="79" presetID="55" presetClass="entr" presetSubtype="0" fill="hold" grpId="0" nodeType="afterEffect">
                                  <p:stCondLst>
                                    <p:cond delay="0"/>
                                  </p:stCondLst>
                                  <p:childTnLst>
                                    <p:set>
                                      <p:cBhvr>
                                        <p:cTn id="80" dur="1" fill="hold">
                                          <p:stCondLst>
                                            <p:cond delay="0"/>
                                          </p:stCondLst>
                                        </p:cTn>
                                        <p:tgtEl>
                                          <p:spTgt spid="4">
                                            <p:txEl>
                                              <p:pRg st="4" end="4"/>
                                            </p:txEl>
                                          </p:spTgt>
                                        </p:tgtEl>
                                        <p:attrNameLst>
                                          <p:attrName>style.visibility</p:attrName>
                                        </p:attrNameLst>
                                      </p:cBhvr>
                                      <p:to>
                                        <p:strVal val="visible"/>
                                      </p:to>
                                    </p:set>
                                    <p:anim calcmode="lin" valueType="num">
                                      <p:cBhvr>
                                        <p:cTn id="81"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82"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8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28307" y="6464600"/>
            <a:ext cx="448235" cy="365125"/>
          </a:xfrm>
          <a:prstGeom prst="rect">
            <a:avLst/>
          </a:prstGeom>
        </p:spPr>
        <p:txBody>
          <a:bodyPr/>
          <a:lstStyle/>
          <a:p>
            <a:fld id="{997F3594-4405-4A06-B9CD-986FDCBEA221}" type="slidenum">
              <a:rPr lang="en-US" sz="1400" smtClean="0"/>
              <a:pPr/>
              <a:t>48</a:t>
            </a:fld>
            <a:endParaRPr lang="en-US" sz="1400" dirty="0"/>
          </a:p>
        </p:txBody>
      </p:sp>
      <p:sp>
        <p:nvSpPr>
          <p:cNvPr id="14339" name="Rectangle 3"/>
          <p:cNvSpPr>
            <a:spLocks noGrp="1" noChangeArrowheads="1"/>
          </p:cNvSpPr>
          <p:nvPr>
            <p:ph type="title" idx="4294967295"/>
          </p:nvPr>
        </p:nvSpPr>
        <p:spPr>
          <a:xfrm>
            <a:off x="508000" y="274638"/>
            <a:ext cx="8839200" cy="1143000"/>
          </a:xfrm>
        </p:spPr>
        <p:txBody>
          <a:bodyPr/>
          <a:lstStyle/>
          <a:p>
            <a:pPr eaLnBrk="1" hangingPunct="1"/>
            <a:r>
              <a:rPr lang="en-US" altLang="en-US" sz="3200" u="sng" dirty="0"/>
              <a:t>Francis’s Letter to Brother Anthony</a:t>
            </a:r>
          </a:p>
        </p:txBody>
      </p:sp>
      <p:sp>
        <p:nvSpPr>
          <p:cNvPr id="14340" name="Rectangle 4"/>
          <p:cNvSpPr>
            <a:spLocks noGrp="1" noChangeArrowheads="1"/>
          </p:cNvSpPr>
          <p:nvPr>
            <p:ph type="body" idx="4294967295"/>
          </p:nvPr>
        </p:nvSpPr>
        <p:spPr>
          <a:xfrm>
            <a:off x="5850965" y="1770363"/>
            <a:ext cx="5892800" cy="4876800"/>
          </a:xfrm>
        </p:spPr>
        <p:txBody>
          <a:bodyPr>
            <a:noAutofit/>
          </a:bodyPr>
          <a:lstStyle/>
          <a:p>
            <a:pPr algn="ctr" eaLnBrk="1" hangingPunct="1">
              <a:lnSpc>
                <a:spcPct val="100000"/>
              </a:lnSpc>
              <a:buFontTx/>
              <a:buNone/>
            </a:pPr>
            <a:r>
              <a:rPr lang="en-US" altLang="en-US" sz="2800" i="1" dirty="0"/>
              <a:t>I Brother Francis send wishes of health to Brother Anthony, my bishop. </a:t>
            </a:r>
            <a:r>
              <a:rPr lang="en-US" altLang="en-US" sz="2800" b="1" i="1" dirty="0">
                <a:solidFill>
                  <a:srgbClr val="800000"/>
                </a:solidFill>
              </a:rPr>
              <a:t>It pleases me that you teach sacred theology to the brothers,</a:t>
            </a:r>
            <a:r>
              <a:rPr lang="en-US" altLang="en-US" sz="2800" i="1" dirty="0"/>
              <a:t> as long as in the words of the Rule you "do not extinguish the Spirit of prayer and devotion" with study of this kind.</a:t>
            </a:r>
          </a:p>
        </p:txBody>
      </p:sp>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600200"/>
            <a:ext cx="4769091"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1200" y="6096000"/>
            <a:ext cx="4978400" cy="369332"/>
          </a:xfrm>
          <a:prstGeom prst="rect">
            <a:avLst/>
          </a:prstGeom>
          <a:noFill/>
        </p:spPr>
        <p:txBody>
          <a:bodyPr wrap="square" rtlCol="0">
            <a:spAutoFit/>
          </a:bodyPr>
          <a:lstStyle/>
          <a:p>
            <a:r>
              <a:rPr lang="en-US" dirty="0"/>
              <a:t>Anthony preaching to the brothers</a:t>
            </a:r>
          </a:p>
        </p:txBody>
      </p:sp>
    </p:spTree>
    <p:extLst>
      <p:ext uri="{BB962C8B-B14F-4D97-AF65-F5344CB8AC3E}">
        <p14:creationId xmlns:p14="http://schemas.microsoft.com/office/powerpoint/2010/main" val="3120624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p:cTn id="7" dur="2000" fill="hold"/>
                                        <p:tgtEl>
                                          <p:spTgt spid="14340">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4340">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43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417473" y="6483848"/>
            <a:ext cx="659070" cy="365125"/>
          </a:xfrm>
          <a:prstGeom prst="rect">
            <a:avLst/>
          </a:prstGeom>
        </p:spPr>
        <p:txBody>
          <a:bodyPr/>
          <a:lstStyle/>
          <a:p>
            <a:fld id="{997F3594-4405-4A06-B9CD-986FDCBEA221}" type="slidenum">
              <a:rPr lang="en-US" sz="1400" smtClean="0"/>
              <a:pPr/>
              <a:t>49</a:t>
            </a:fld>
            <a:endParaRPr lang="en-US" sz="1400" dirty="0"/>
          </a:p>
        </p:txBody>
      </p:sp>
      <p:sp>
        <p:nvSpPr>
          <p:cNvPr id="20483" name="Rectangle 3"/>
          <p:cNvSpPr>
            <a:spLocks noGrp="1" noChangeArrowheads="1"/>
          </p:cNvSpPr>
          <p:nvPr>
            <p:ph type="title" idx="4294967295"/>
          </p:nvPr>
        </p:nvSpPr>
        <p:spPr>
          <a:xfrm>
            <a:off x="338666" y="609600"/>
            <a:ext cx="6671733" cy="2057400"/>
          </a:xfrm>
        </p:spPr>
        <p:txBody>
          <a:bodyPr/>
          <a:lstStyle/>
          <a:p>
            <a:pPr eaLnBrk="1" hangingPunct="1"/>
            <a:r>
              <a:rPr lang="en-US" altLang="en-US" sz="3600" dirty="0"/>
              <a:t>Franciscan Intellectual Tradition</a:t>
            </a:r>
            <a:endParaRPr lang="en-US" altLang="en-US" sz="3600" dirty="0">
              <a:solidFill>
                <a:srgbClr val="FF0000"/>
              </a:solidFill>
            </a:endParaRPr>
          </a:p>
        </p:txBody>
      </p:sp>
      <p:sp>
        <p:nvSpPr>
          <p:cNvPr id="20484" name="Rectangle 4"/>
          <p:cNvSpPr>
            <a:spLocks noGrp="1" noChangeArrowheads="1"/>
          </p:cNvSpPr>
          <p:nvPr>
            <p:ph type="body" idx="4294967295"/>
          </p:nvPr>
        </p:nvSpPr>
        <p:spPr>
          <a:xfrm>
            <a:off x="7010399" y="1986844"/>
            <a:ext cx="5181600" cy="4174245"/>
          </a:xfrm>
        </p:spPr>
        <p:txBody>
          <a:bodyPr/>
          <a:lstStyle/>
          <a:p>
            <a:pPr algn="ctr" eaLnBrk="1" hangingPunct="1">
              <a:lnSpc>
                <a:spcPct val="100000"/>
              </a:lnSpc>
              <a:buFontTx/>
              <a:buNone/>
            </a:pPr>
            <a:r>
              <a:rPr lang="en-US" altLang="en-US" sz="2800" dirty="0"/>
              <a:t>A set of values, </a:t>
            </a:r>
            <a:r>
              <a:rPr lang="en-US" altLang="en-US" sz="2800" i="1" dirty="0">
                <a:solidFill>
                  <a:srgbClr val="2A7E2A"/>
                </a:solidFill>
              </a:rPr>
              <a:t>theologically informed,</a:t>
            </a:r>
            <a:r>
              <a:rPr lang="en-US" altLang="en-US" sz="2800" dirty="0"/>
              <a:t> </a:t>
            </a:r>
          </a:p>
          <a:p>
            <a:pPr algn="ctr" eaLnBrk="1" hangingPunct="1">
              <a:lnSpc>
                <a:spcPct val="100000"/>
              </a:lnSpc>
              <a:buFontTx/>
              <a:buNone/>
            </a:pPr>
            <a:r>
              <a:rPr lang="en-US" altLang="en-US" sz="2800" dirty="0"/>
              <a:t>that comprise a </a:t>
            </a:r>
            <a:r>
              <a:rPr lang="en-US" altLang="en-US" sz="2800" i="1" dirty="0">
                <a:solidFill>
                  <a:srgbClr val="2A7E2A"/>
                </a:solidFill>
              </a:rPr>
              <a:t>distinc</a:t>
            </a:r>
            <a:r>
              <a:rPr lang="en-US" altLang="en-US" sz="2800" dirty="0">
                <a:solidFill>
                  <a:srgbClr val="2A7E2A"/>
                </a:solidFill>
              </a:rPr>
              <a:t>t</a:t>
            </a:r>
            <a:r>
              <a:rPr lang="en-US" altLang="en-US" sz="2800" dirty="0"/>
              <a:t> view of the world, </a:t>
            </a:r>
          </a:p>
          <a:p>
            <a:pPr algn="ctr" eaLnBrk="1" hangingPunct="1">
              <a:lnSpc>
                <a:spcPct val="100000"/>
              </a:lnSpc>
              <a:buFontTx/>
              <a:buNone/>
            </a:pPr>
            <a:r>
              <a:rPr lang="en-US" altLang="en-US" sz="2800" dirty="0"/>
              <a:t>one that takes as its basis the theological </a:t>
            </a:r>
            <a:r>
              <a:rPr lang="en-US" altLang="en-US" sz="2800" i="1" dirty="0">
                <a:solidFill>
                  <a:srgbClr val="2A7E2A"/>
                </a:solidFill>
              </a:rPr>
              <a:t>intuitions</a:t>
            </a:r>
            <a:r>
              <a:rPr lang="en-US" altLang="en-US" sz="2800" dirty="0"/>
              <a:t> of </a:t>
            </a:r>
            <a:r>
              <a:rPr lang="en-US" altLang="en-US" sz="2800" dirty="0">
                <a:solidFill>
                  <a:srgbClr val="2A7E2A"/>
                </a:solidFill>
              </a:rPr>
              <a:t>Francis of Assisi </a:t>
            </a:r>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1016000" y="2590801"/>
            <a:ext cx="5080000" cy="2608263"/>
          </a:xfrm>
          <a:prstGeom prst="rect">
            <a:avLst/>
          </a:prstGeom>
          <a:noFill/>
          <a:ln w="79375" cmpd="thickThin">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162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p:cTn id="7" dur="2000" fill="hold"/>
                                        <p:tgtEl>
                                          <p:spTgt spid="2048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048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048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0484">
                                            <p:txEl>
                                              <p:pRg st="1" end="1"/>
                                            </p:txEl>
                                          </p:spTgt>
                                        </p:tgtEl>
                                        <p:attrNameLst>
                                          <p:attrName>style.visibility</p:attrName>
                                        </p:attrNameLst>
                                      </p:cBhvr>
                                      <p:to>
                                        <p:strVal val="visible"/>
                                      </p:to>
                                    </p:set>
                                    <p:anim calcmode="lin" valueType="num">
                                      <p:cBhvr>
                                        <p:cTn id="13" dur="2000" fill="hold"/>
                                        <p:tgtEl>
                                          <p:spTgt spid="2048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2048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2048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20484">
                                            <p:txEl>
                                              <p:pRg st="2" end="2"/>
                                            </p:txEl>
                                          </p:spTgt>
                                        </p:tgtEl>
                                        <p:attrNameLst>
                                          <p:attrName>style.visibility</p:attrName>
                                        </p:attrNameLst>
                                      </p:cBhvr>
                                      <p:to>
                                        <p:strVal val="visible"/>
                                      </p:to>
                                    </p:set>
                                    <p:anim calcmode="lin" valueType="num">
                                      <p:cBhvr>
                                        <p:cTn id="19" dur="2000" fill="hold"/>
                                        <p:tgtEl>
                                          <p:spTgt spid="2048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2048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204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881095"/>
            <a:ext cx="9144000" cy="2075329"/>
          </a:xfrm>
        </p:spPr>
        <p:txBody>
          <a:bodyPr>
            <a:noAutofit/>
          </a:bodyPr>
          <a:lstStyle/>
          <a:p>
            <a:pPr>
              <a:spcBef>
                <a:spcPts val="1600"/>
              </a:spcBef>
            </a:pPr>
            <a:r>
              <a:rPr lang="en-US" sz="2800" cap="small" dirty="0">
                <a:solidFill>
                  <a:srgbClr val="0000FF"/>
                </a:solidFill>
              </a:rPr>
              <a:t>Learning Outcomes</a:t>
            </a:r>
          </a:p>
          <a:p>
            <a:pPr algn="l">
              <a:lnSpc>
                <a:spcPct val="100000"/>
              </a:lnSpc>
              <a:spcBef>
                <a:spcPts val="1600"/>
              </a:spcBef>
            </a:pPr>
            <a:r>
              <a:rPr lang="en-US" dirty="0"/>
              <a:t>The faculty member will be able to:</a:t>
            </a:r>
          </a:p>
          <a:p>
            <a:pPr marL="457200" indent="-457200" algn="l">
              <a:lnSpc>
                <a:spcPct val="100000"/>
              </a:lnSpc>
              <a:spcBef>
                <a:spcPts val="1600"/>
              </a:spcBef>
              <a:buFont typeface="+mj-lt"/>
              <a:buAutoNum type="arabicPeriod"/>
            </a:pPr>
            <a:r>
              <a:rPr lang="en-US" dirty="0"/>
              <a:t>articulate the key elements of the Franciscan Intellectual </a:t>
            </a:r>
            <a:r>
              <a:rPr lang="en-US" dirty="0" smtClean="0"/>
              <a:t>Tradition;</a:t>
            </a:r>
            <a:endParaRPr lang="en-US" dirty="0"/>
          </a:p>
          <a:p>
            <a:pPr marL="457200" indent="-457200" algn="l">
              <a:lnSpc>
                <a:spcPct val="100000"/>
              </a:lnSpc>
              <a:spcBef>
                <a:spcPts val="1600"/>
              </a:spcBef>
              <a:buFont typeface="+mj-lt"/>
              <a:buAutoNum type="arabicPeriod"/>
            </a:pPr>
            <a:r>
              <a:rPr lang="en-US" dirty="0"/>
              <a:t>locate and utilize resources in the Franciscan Intellectual </a:t>
            </a:r>
            <a:r>
              <a:rPr lang="en-US" dirty="0" smtClean="0"/>
              <a:t>Tradition; </a:t>
            </a:r>
            <a:r>
              <a:rPr lang="en-US" dirty="0"/>
              <a:t> </a:t>
            </a:r>
          </a:p>
          <a:p>
            <a:pPr marL="457200" indent="-457200" algn="l">
              <a:lnSpc>
                <a:spcPct val="100000"/>
              </a:lnSpc>
              <a:spcBef>
                <a:spcPts val="1600"/>
              </a:spcBef>
              <a:buFont typeface="+mj-lt"/>
              <a:buAutoNum type="arabicPeriod"/>
            </a:pPr>
            <a:r>
              <a:rPr lang="en-US" dirty="0"/>
              <a:t>identify options for including the Franciscan Intellectual Tradition in a specific course that they </a:t>
            </a:r>
            <a:r>
              <a:rPr lang="en-US" dirty="0" smtClean="0"/>
              <a:t>teach;</a:t>
            </a:r>
            <a:endParaRPr lang="en-US" dirty="0"/>
          </a:p>
          <a:p>
            <a:pPr marL="457200" indent="-457200" algn="l">
              <a:lnSpc>
                <a:spcPct val="100000"/>
              </a:lnSpc>
              <a:spcBef>
                <a:spcPts val="1600"/>
              </a:spcBef>
              <a:buFont typeface="+mj-lt"/>
              <a:buAutoNum type="arabicPeriod"/>
            </a:pPr>
            <a:r>
              <a:rPr lang="en-US" dirty="0"/>
              <a:t>access, share, and collaborate on Franciscan Teaching Resources.</a:t>
            </a:r>
          </a:p>
        </p:txBody>
      </p:sp>
      <p:sp>
        <p:nvSpPr>
          <p:cNvPr id="5" name="TextBox 4"/>
          <p:cNvSpPr txBox="1"/>
          <p:nvPr/>
        </p:nvSpPr>
        <p:spPr>
          <a:xfrm>
            <a:off x="11641667" y="6533444"/>
            <a:ext cx="275661" cy="307777"/>
          </a:xfrm>
          <a:prstGeom prst="rect">
            <a:avLst/>
          </a:prstGeom>
          <a:noFill/>
        </p:spPr>
        <p:txBody>
          <a:bodyPr wrap="none" rtlCol="0">
            <a:spAutoFit/>
          </a:bodyPr>
          <a:lstStyle/>
          <a:p>
            <a:fld id="{19152AE9-044C-9A45-9E9B-30DD2C90522F}" type="slidenum">
              <a:rPr lang="en-US" sz="1400" smtClean="0"/>
              <a:t>5</a:t>
            </a:fld>
            <a:endParaRPr lang="en-US" sz="1400" dirty="0"/>
          </a:p>
        </p:txBody>
      </p:sp>
    </p:spTree>
    <p:extLst>
      <p:ext uri="{BB962C8B-B14F-4D97-AF65-F5344CB8AC3E}">
        <p14:creationId xmlns:p14="http://schemas.microsoft.com/office/powerpoint/2010/main" val="2524045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3" end="3"/>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4" end="4"/>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57200"/>
            <a:ext cx="10341684" cy="1600200"/>
          </a:xfrm>
        </p:spPr>
        <p:txBody>
          <a:bodyPr/>
          <a:lstStyle/>
          <a:p>
            <a:r>
              <a:rPr lang="en-US" sz="2800" dirty="0"/>
              <a:t>Historical Rediscovery</a:t>
            </a:r>
            <a:br>
              <a:rPr lang="en-US" sz="2800" dirty="0"/>
            </a:br>
            <a:r>
              <a:rPr lang="en-US" sz="2800" dirty="0"/>
              <a:t>Part I:  Historically accurate portrait of </a:t>
            </a:r>
            <a:r>
              <a:rPr lang="en-US" sz="2800" b="1" dirty="0"/>
              <a:t>Francis</a:t>
            </a:r>
            <a:endParaRPr lang="en-US" dirty="0"/>
          </a:p>
        </p:txBody>
      </p:sp>
      <p:sp>
        <p:nvSpPr>
          <p:cNvPr id="3" name="Content Placeholder 2"/>
          <p:cNvSpPr>
            <a:spLocks noGrp="1"/>
          </p:cNvSpPr>
          <p:nvPr>
            <p:ph sz="half" idx="1"/>
          </p:nvPr>
        </p:nvSpPr>
        <p:spPr>
          <a:xfrm>
            <a:off x="680116" y="2240280"/>
            <a:ext cx="4876800" cy="3877056"/>
          </a:xfrm>
        </p:spPr>
        <p:txBody>
          <a:bodyPr>
            <a:normAutofit fontScale="85000" lnSpcReduction="20000"/>
          </a:bodyPr>
          <a:lstStyle/>
          <a:p>
            <a:pPr>
              <a:lnSpc>
                <a:spcPct val="110000"/>
              </a:lnSpc>
            </a:pPr>
            <a:r>
              <a:rPr lang="en-US" dirty="0"/>
              <a:t>Francis wrote at least twenty-eight documents and dictated five others</a:t>
            </a:r>
          </a:p>
          <a:p>
            <a:pPr>
              <a:lnSpc>
                <a:spcPct val="110000"/>
              </a:lnSpc>
            </a:pPr>
            <a:r>
              <a:rPr lang="en-US" dirty="0"/>
              <a:t>passionate love for Jesus Christ and the desire to follow him </a:t>
            </a:r>
          </a:p>
          <a:p>
            <a:pPr>
              <a:lnSpc>
                <a:spcPct val="110000"/>
              </a:lnSpc>
            </a:pPr>
            <a:r>
              <a:rPr lang="en-US" dirty="0"/>
              <a:t>contemplative prayer </a:t>
            </a:r>
          </a:p>
          <a:p>
            <a:pPr>
              <a:lnSpc>
                <a:spcPct val="110000"/>
              </a:lnSpc>
            </a:pPr>
            <a:r>
              <a:rPr lang="en-US" dirty="0"/>
              <a:t>ongoing conversion of life</a:t>
            </a:r>
          </a:p>
          <a:p>
            <a:pPr>
              <a:lnSpc>
                <a:spcPct val="110000"/>
              </a:lnSpc>
            </a:pPr>
            <a:r>
              <a:rPr lang="en-US" dirty="0"/>
              <a:t>spirituality of </a:t>
            </a:r>
            <a:r>
              <a:rPr lang="en-US" i="1" dirty="0" err="1"/>
              <a:t>fraternitas</a:t>
            </a:r>
            <a:r>
              <a:rPr lang="en-US" dirty="0"/>
              <a:t> with everyone and everything as sister/brother</a:t>
            </a:r>
          </a:p>
          <a:p>
            <a:endParaRPr lang="en-US" dirty="0"/>
          </a:p>
        </p:txBody>
      </p:sp>
      <p:sp>
        <p:nvSpPr>
          <p:cNvPr id="4" name="Content Placeholder 3"/>
          <p:cNvSpPr>
            <a:spLocks noGrp="1"/>
          </p:cNvSpPr>
          <p:nvPr>
            <p:ph sz="half" idx="2"/>
          </p:nvPr>
        </p:nvSpPr>
        <p:spPr>
          <a:xfrm>
            <a:off x="6087137" y="2245417"/>
            <a:ext cx="5689600" cy="4191000"/>
          </a:xfrm>
        </p:spPr>
        <p:txBody>
          <a:bodyPr>
            <a:normAutofit fontScale="85000" lnSpcReduction="20000"/>
          </a:bodyPr>
          <a:lstStyle/>
          <a:p>
            <a:r>
              <a:rPr lang="en-US" dirty="0"/>
              <a:t>Inspired by itinerancy of Jesus </a:t>
            </a:r>
          </a:p>
          <a:p>
            <a:pPr lvl="1">
              <a:spcBef>
                <a:spcPts val="1100"/>
              </a:spcBef>
            </a:pPr>
            <a:r>
              <a:rPr lang="en-US" dirty="0"/>
              <a:t>devotion to the Incarnation</a:t>
            </a:r>
          </a:p>
          <a:p>
            <a:pPr lvl="1">
              <a:spcBef>
                <a:spcPts val="1100"/>
              </a:spcBef>
            </a:pPr>
            <a:r>
              <a:rPr lang="en-US" dirty="0"/>
              <a:t>love of the Gospel and Eucharist</a:t>
            </a:r>
          </a:p>
          <a:p>
            <a:pPr lvl="1">
              <a:spcBef>
                <a:spcPts val="1100"/>
              </a:spcBef>
            </a:pPr>
            <a:r>
              <a:rPr lang="en-US" dirty="0"/>
              <a:t>spiritual vision of the human family</a:t>
            </a:r>
          </a:p>
          <a:p>
            <a:pPr lvl="1">
              <a:spcBef>
                <a:spcPts val="1100"/>
              </a:spcBef>
            </a:pPr>
            <a:r>
              <a:rPr lang="en-US" dirty="0"/>
              <a:t>public preaching of God’s love and peace </a:t>
            </a:r>
          </a:p>
          <a:p>
            <a:pPr lvl="1">
              <a:spcBef>
                <a:spcPts val="1100"/>
              </a:spcBef>
            </a:pPr>
            <a:r>
              <a:rPr lang="en-US" dirty="0"/>
              <a:t>practice of deeply listening to the Gospel</a:t>
            </a:r>
          </a:p>
          <a:p>
            <a:pPr lvl="1">
              <a:spcBef>
                <a:spcPts val="1100"/>
              </a:spcBef>
            </a:pPr>
            <a:r>
              <a:rPr lang="en-US" dirty="0"/>
              <a:t>receiving the Eucharist</a:t>
            </a:r>
          </a:p>
          <a:p>
            <a:pPr lvl="1">
              <a:spcBef>
                <a:spcPts val="1100"/>
              </a:spcBef>
            </a:pPr>
            <a:r>
              <a:rPr lang="en-US" dirty="0"/>
              <a:t>weaving periods of contemplative prayer in wilderness hermitages with public proclamation of God’s love in the vernacular language</a:t>
            </a:r>
          </a:p>
        </p:txBody>
      </p:sp>
      <p:sp>
        <p:nvSpPr>
          <p:cNvPr id="5" name="Slide Number Placeholder 4"/>
          <p:cNvSpPr>
            <a:spLocks noGrp="1"/>
          </p:cNvSpPr>
          <p:nvPr>
            <p:ph type="sldNum" sz="quarter" idx="4294967295"/>
          </p:nvPr>
        </p:nvSpPr>
        <p:spPr>
          <a:xfrm>
            <a:off x="11648387" y="6477000"/>
            <a:ext cx="428155" cy="365125"/>
          </a:xfrm>
          <a:prstGeom prst="rect">
            <a:avLst/>
          </a:prstGeom>
        </p:spPr>
        <p:txBody>
          <a:bodyPr/>
          <a:lstStyle/>
          <a:p>
            <a:fld id="{997F3594-4405-4A06-B9CD-986FDCBEA221}" type="slidenum">
              <a:rPr lang="en-US" sz="1400" smtClean="0"/>
              <a:pPr/>
              <a:t>50</a:t>
            </a:fld>
            <a:endParaRPr lang="en-US" sz="1400" dirty="0"/>
          </a:p>
        </p:txBody>
      </p:sp>
    </p:spTree>
    <p:extLst>
      <p:ext uri="{BB962C8B-B14F-4D97-AF65-F5344CB8AC3E}">
        <p14:creationId xmlns:p14="http://schemas.microsoft.com/office/powerpoint/2010/main" val="1642000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p:cTn id="3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0" end="0"/>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p:cTn id="4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4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45" dur="2000"/>
                                        <p:tgtEl>
                                          <p:spTgt spid="4">
                                            <p:txEl>
                                              <p:pRg st="1" end="1"/>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p:cTn id="4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5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51" dur="2000"/>
                                        <p:tgtEl>
                                          <p:spTgt spid="4">
                                            <p:txEl>
                                              <p:pRg st="2" end="2"/>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p:cTn id="5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5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57" dur="2000"/>
                                        <p:tgtEl>
                                          <p:spTgt spid="4">
                                            <p:txEl>
                                              <p:pRg st="3" end="3"/>
                                            </p:txEl>
                                          </p:spTgt>
                                        </p:tgtEl>
                                      </p:cBhvr>
                                    </p:animEffect>
                                  </p:childTnLst>
                                </p:cTn>
                              </p:par>
                            </p:childTnLst>
                          </p:cTn>
                        </p:par>
                        <p:par>
                          <p:cTn id="58" fill="hold">
                            <p:stCondLst>
                              <p:cond delay="18000"/>
                            </p:stCondLst>
                            <p:childTnLst>
                              <p:par>
                                <p:cTn id="59" presetID="55" presetClass="entr" presetSubtype="0" fill="hold" nodeType="after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p:cTn id="61"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62"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63" dur="2000"/>
                                        <p:tgtEl>
                                          <p:spTgt spid="4">
                                            <p:txEl>
                                              <p:pRg st="4" end="4"/>
                                            </p:txEl>
                                          </p:spTgt>
                                        </p:tgtEl>
                                      </p:cBhvr>
                                    </p:animEffect>
                                  </p:childTnLst>
                                </p:cTn>
                              </p:par>
                            </p:childTnLst>
                          </p:cTn>
                        </p:par>
                        <p:par>
                          <p:cTn id="64" fill="hold">
                            <p:stCondLst>
                              <p:cond delay="20000"/>
                            </p:stCondLst>
                            <p:childTnLst>
                              <p:par>
                                <p:cTn id="65" presetID="55" presetClass="entr" presetSubtype="0" fill="hold" nodeType="after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anim calcmode="lin" valueType="num">
                                      <p:cBhvr>
                                        <p:cTn id="67"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68"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69" dur="2000"/>
                                        <p:tgtEl>
                                          <p:spTgt spid="4">
                                            <p:txEl>
                                              <p:pRg st="5" end="5"/>
                                            </p:txEl>
                                          </p:spTgt>
                                        </p:tgtEl>
                                      </p:cBhvr>
                                    </p:animEffect>
                                  </p:childTnLst>
                                </p:cTn>
                              </p:par>
                            </p:childTnLst>
                          </p:cTn>
                        </p:par>
                        <p:par>
                          <p:cTn id="70" fill="hold">
                            <p:stCondLst>
                              <p:cond delay="22000"/>
                            </p:stCondLst>
                            <p:childTnLst>
                              <p:par>
                                <p:cTn id="71" presetID="55" presetClass="entr" presetSubtype="0" fill="hold" nodeType="afterEffect">
                                  <p:stCondLst>
                                    <p:cond delay="0"/>
                                  </p:stCondLst>
                                  <p:childTnLst>
                                    <p:set>
                                      <p:cBhvr>
                                        <p:cTn id="72" dur="1" fill="hold">
                                          <p:stCondLst>
                                            <p:cond delay="0"/>
                                          </p:stCondLst>
                                        </p:cTn>
                                        <p:tgtEl>
                                          <p:spTgt spid="4">
                                            <p:txEl>
                                              <p:pRg st="6" end="6"/>
                                            </p:txEl>
                                          </p:spTgt>
                                        </p:tgtEl>
                                        <p:attrNameLst>
                                          <p:attrName>style.visibility</p:attrName>
                                        </p:attrNameLst>
                                      </p:cBhvr>
                                      <p:to>
                                        <p:strVal val="visible"/>
                                      </p:to>
                                    </p:set>
                                    <p:anim calcmode="lin" valueType="num">
                                      <p:cBhvr>
                                        <p:cTn id="73" dur="2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74" dur="2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75" dur="2000"/>
                                        <p:tgtEl>
                                          <p:spTgt spid="4">
                                            <p:txEl>
                                              <p:pRg st="6" end="6"/>
                                            </p:txEl>
                                          </p:spTgt>
                                        </p:tgtEl>
                                      </p:cBhvr>
                                    </p:animEffect>
                                  </p:childTnLst>
                                </p:cTn>
                              </p:par>
                            </p:childTnLst>
                          </p:cTn>
                        </p:par>
                        <p:par>
                          <p:cTn id="76" fill="hold">
                            <p:stCondLst>
                              <p:cond delay="24000"/>
                            </p:stCondLst>
                            <p:childTnLst>
                              <p:par>
                                <p:cTn id="77" presetID="55" presetClass="entr" presetSubtype="0" fill="hold" nodeType="afterEffect">
                                  <p:stCondLst>
                                    <p:cond delay="0"/>
                                  </p:stCondLst>
                                  <p:childTnLst>
                                    <p:set>
                                      <p:cBhvr>
                                        <p:cTn id="78" dur="1" fill="hold">
                                          <p:stCondLst>
                                            <p:cond delay="0"/>
                                          </p:stCondLst>
                                        </p:cTn>
                                        <p:tgtEl>
                                          <p:spTgt spid="4">
                                            <p:txEl>
                                              <p:pRg st="7" end="7"/>
                                            </p:txEl>
                                          </p:spTgt>
                                        </p:tgtEl>
                                        <p:attrNameLst>
                                          <p:attrName>style.visibility</p:attrName>
                                        </p:attrNameLst>
                                      </p:cBhvr>
                                      <p:to>
                                        <p:strVal val="visible"/>
                                      </p:to>
                                    </p:set>
                                    <p:anim calcmode="lin" valueType="num">
                                      <p:cBhvr>
                                        <p:cTn id="79" dur="2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80" dur="2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81"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1770" y="2240280"/>
            <a:ext cx="4876800" cy="3877056"/>
          </a:xfrm>
        </p:spPr>
        <p:txBody>
          <a:bodyPr>
            <a:normAutofit fontScale="55000" lnSpcReduction="20000"/>
          </a:bodyPr>
          <a:lstStyle/>
          <a:p>
            <a:pPr lvl="0" eaLnBrk="0" fontAlgn="base" hangingPunct="0">
              <a:lnSpc>
                <a:spcPct val="120000"/>
              </a:lnSpc>
              <a:spcBef>
                <a:spcPts val="1200"/>
              </a:spcBef>
              <a:spcAft>
                <a:spcPct val="0"/>
              </a:spcAft>
            </a:pPr>
            <a:r>
              <a:rPr lang="en-US" sz="3200" dirty="0">
                <a:cs typeface="Times New Roman" pitchFamily="18" charset="0"/>
              </a:rPr>
              <a:t>Born into a noble family dominated by women</a:t>
            </a:r>
          </a:p>
          <a:p>
            <a:pPr lvl="0" eaLnBrk="0" fontAlgn="base" hangingPunct="0">
              <a:lnSpc>
                <a:spcPct val="120000"/>
              </a:lnSpc>
              <a:spcBef>
                <a:spcPts val="1200"/>
              </a:spcBef>
              <a:spcAft>
                <a:spcPct val="0"/>
              </a:spcAft>
            </a:pPr>
            <a:r>
              <a:rPr lang="en-US" sz="3200" dirty="0">
                <a:cs typeface="Times New Roman" pitchFamily="18" charset="0"/>
              </a:rPr>
              <a:t>Clare joins Francis and the brothers at </a:t>
            </a:r>
            <a:r>
              <a:rPr lang="en-US" sz="3200" dirty="0" err="1">
                <a:cs typeface="Times New Roman" pitchFamily="18" charset="0"/>
              </a:rPr>
              <a:t>Portiuncola</a:t>
            </a:r>
            <a:endParaRPr lang="en-US" sz="3200" dirty="0">
              <a:cs typeface="Times New Roman" pitchFamily="18" charset="0"/>
            </a:endParaRPr>
          </a:p>
          <a:p>
            <a:pPr eaLnBrk="0" fontAlgn="base" hangingPunct="0">
              <a:lnSpc>
                <a:spcPct val="120000"/>
              </a:lnSpc>
              <a:spcBef>
                <a:spcPts val="1200"/>
              </a:spcBef>
              <a:spcAft>
                <a:spcPct val="0"/>
              </a:spcAft>
            </a:pPr>
            <a:r>
              <a:rPr lang="en-US" sz="3200" dirty="0">
                <a:cs typeface="Times New Roman" pitchFamily="18" charset="0"/>
              </a:rPr>
              <a:t>Clare is enclosed at San Damiano; accepts the duties of abbess </a:t>
            </a:r>
          </a:p>
          <a:p>
            <a:pPr eaLnBrk="0" fontAlgn="base" hangingPunct="0">
              <a:lnSpc>
                <a:spcPct val="120000"/>
              </a:lnSpc>
              <a:spcBef>
                <a:spcPts val="1200"/>
              </a:spcBef>
              <a:spcAft>
                <a:spcPct val="0"/>
              </a:spcAft>
            </a:pPr>
            <a:r>
              <a:rPr lang="en-US" sz="3200" dirty="0">
                <a:solidFill>
                  <a:schemeClr val="tx1"/>
                </a:solidFill>
                <a:cs typeface="Times New Roman" pitchFamily="18" charset="0"/>
              </a:rPr>
              <a:t>Clare thwarts off the invading Saracens to save San Damiano Convent and the city of Assisi</a:t>
            </a:r>
          </a:p>
          <a:p>
            <a:pPr lvl="0" eaLnBrk="0" fontAlgn="base" hangingPunct="0">
              <a:lnSpc>
                <a:spcPct val="120000"/>
              </a:lnSpc>
              <a:spcBef>
                <a:spcPts val="1200"/>
              </a:spcBef>
              <a:spcAft>
                <a:spcPct val="0"/>
              </a:spcAft>
            </a:pPr>
            <a:r>
              <a:rPr lang="en-US" sz="3200" dirty="0">
                <a:cs typeface="Times New Roman" pitchFamily="18" charset="0"/>
              </a:rPr>
              <a:t>Records of multiple healings</a:t>
            </a:r>
          </a:p>
          <a:p>
            <a:pPr lvl="0" eaLnBrk="0" fontAlgn="base" hangingPunct="0">
              <a:lnSpc>
                <a:spcPct val="120000"/>
              </a:lnSpc>
              <a:spcBef>
                <a:spcPts val="1200"/>
              </a:spcBef>
              <a:spcAft>
                <a:spcPct val="0"/>
              </a:spcAft>
            </a:pPr>
            <a:r>
              <a:rPr lang="en-US" sz="3200" dirty="0">
                <a:cs typeface="Times New Roman" pitchFamily="18" charset="0"/>
              </a:rPr>
              <a:t>Described as Co-Founder of Franciscan movement more than Francis’ “little plant”</a:t>
            </a:r>
            <a:br>
              <a:rPr lang="en-US" sz="3200" dirty="0">
                <a:cs typeface="Times New Roman" pitchFamily="18" charset="0"/>
              </a:rPr>
            </a:br>
            <a:endParaRPr lang="en-US" sz="3200" dirty="0"/>
          </a:p>
          <a:p>
            <a:endParaRPr lang="en-US" dirty="0"/>
          </a:p>
        </p:txBody>
      </p:sp>
      <p:sp>
        <p:nvSpPr>
          <p:cNvPr id="4" name="Content Placeholder 3"/>
          <p:cNvSpPr>
            <a:spLocks noGrp="1"/>
          </p:cNvSpPr>
          <p:nvPr>
            <p:ph sz="half" idx="2"/>
          </p:nvPr>
        </p:nvSpPr>
        <p:spPr>
          <a:xfrm>
            <a:off x="6062476" y="2286000"/>
            <a:ext cx="5689600" cy="4191000"/>
          </a:xfrm>
        </p:spPr>
        <p:txBody>
          <a:bodyPr>
            <a:normAutofit fontScale="55000" lnSpcReduction="20000"/>
          </a:bodyPr>
          <a:lstStyle/>
          <a:p>
            <a:r>
              <a:rPr lang="en-US" dirty="0"/>
              <a:t> </a:t>
            </a:r>
            <a:r>
              <a:rPr lang="en-US" sz="3300" dirty="0"/>
              <a:t>Spirituality</a:t>
            </a:r>
          </a:p>
          <a:p>
            <a:pPr lvl="1"/>
            <a:r>
              <a:rPr lang="en-US" sz="2500" dirty="0"/>
              <a:t>Incarnational leadership as sister</a:t>
            </a:r>
          </a:p>
          <a:p>
            <a:pPr lvl="1"/>
            <a:r>
              <a:rPr lang="en-US" sz="2500" dirty="0"/>
              <a:t>Contemplative prayer: gaze, consider, contemplate as desire to imitate</a:t>
            </a:r>
          </a:p>
          <a:p>
            <a:pPr lvl="1"/>
            <a:r>
              <a:rPr lang="en-US" sz="2500" dirty="0"/>
              <a:t>Grounded in Eucharist</a:t>
            </a:r>
          </a:p>
          <a:p>
            <a:pPr lvl="1"/>
            <a:r>
              <a:rPr lang="en-US" sz="2500" dirty="0"/>
              <a:t>Lived poverty daily</a:t>
            </a:r>
          </a:p>
          <a:p>
            <a:pPr>
              <a:spcBef>
                <a:spcPts val="2200"/>
              </a:spcBef>
            </a:pPr>
            <a:r>
              <a:rPr lang="en-US" sz="3300" dirty="0"/>
              <a:t>Writings</a:t>
            </a:r>
          </a:p>
          <a:p>
            <a:pPr lvl="1"/>
            <a:r>
              <a:rPr lang="en-US" sz="2500" dirty="0"/>
              <a:t>Five letters (4 to Agnes of Prague)</a:t>
            </a:r>
          </a:p>
          <a:p>
            <a:pPr lvl="1"/>
            <a:r>
              <a:rPr lang="en-US" sz="2500" dirty="0"/>
              <a:t>Request for the </a:t>
            </a:r>
            <a:r>
              <a:rPr lang="en-US" sz="2500" i="1" dirty="0"/>
              <a:t>Privilege of Poverty</a:t>
            </a:r>
          </a:p>
          <a:p>
            <a:pPr lvl="1"/>
            <a:r>
              <a:rPr lang="en-US" sz="2500" i="1" dirty="0"/>
              <a:t>Testament</a:t>
            </a:r>
          </a:p>
          <a:p>
            <a:pPr lvl="1"/>
            <a:r>
              <a:rPr lang="en-US" sz="2500" dirty="0"/>
              <a:t>Approved Rule (Form of Life)written by Clare (</a:t>
            </a:r>
            <a:r>
              <a:rPr lang="en-US" sz="2500" dirty="0" err="1"/>
              <a:t>Ch</a:t>
            </a:r>
            <a:r>
              <a:rPr lang="en-US" sz="2500" dirty="0"/>
              <a:t> VI Francis piece)</a:t>
            </a:r>
          </a:p>
        </p:txBody>
      </p:sp>
      <p:sp>
        <p:nvSpPr>
          <p:cNvPr id="5" name="Slide Number Placeholder 4"/>
          <p:cNvSpPr>
            <a:spLocks noGrp="1"/>
          </p:cNvSpPr>
          <p:nvPr>
            <p:ph type="sldNum" sz="quarter" idx="4294967295"/>
          </p:nvPr>
        </p:nvSpPr>
        <p:spPr>
          <a:xfrm>
            <a:off x="11480800" y="6477000"/>
            <a:ext cx="556441" cy="365125"/>
          </a:xfrm>
          <a:prstGeom prst="rect">
            <a:avLst/>
          </a:prstGeom>
        </p:spPr>
        <p:txBody>
          <a:bodyPr/>
          <a:lstStyle/>
          <a:p>
            <a:fld id="{997F3594-4405-4A06-B9CD-986FDCBEA221}" type="slidenum">
              <a:rPr lang="en-US" sz="1400" smtClean="0"/>
              <a:pPr/>
              <a:t>51</a:t>
            </a:fld>
            <a:endParaRPr lang="en-US" sz="1400" dirty="0"/>
          </a:p>
        </p:txBody>
      </p:sp>
      <p:sp>
        <p:nvSpPr>
          <p:cNvPr id="6" name="Title 1"/>
          <p:cNvSpPr txBox="1">
            <a:spLocks/>
          </p:cNvSpPr>
          <p:nvPr/>
        </p:nvSpPr>
        <p:spPr>
          <a:xfrm>
            <a:off x="914401" y="457200"/>
            <a:ext cx="10341684"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Historical Rediscovery</a:t>
            </a:r>
            <a:br>
              <a:rPr lang="en-US" sz="2800" dirty="0"/>
            </a:br>
            <a:r>
              <a:rPr lang="en-US" sz="2800" dirty="0"/>
              <a:t>Part I:  Historically accurate portrait of </a:t>
            </a:r>
            <a:r>
              <a:rPr lang="en-US" sz="2800" b="1" dirty="0"/>
              <a:t>Clare</a:t>
            </a:r>
            <a:endParaRPr lang="en-US" dirty="0"/>
          </a:p>
        </p:txBody>
      </p:sp>
    </p:spTree>
    <p:extLst>
      <p:ext uri="{BB962C8B-B14F-4D97-AF65-F5344CB8AC3E}">
        <p14:creationId xmlns:p14="http://schemas.microsoft.com/office/powerpoint/2010/main" val="1982550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p:cTn id="43"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44"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45" dur="2000"/>
                                        <p:tgtEl>
                                          <p:spTgt spid="4">
                                            <p:txEl>
                                              <p:pRg st="0" end="0"/>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p:cTn id="49"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50"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51" dur="2000"/>
                                        <p:tgtEl>
                                          <p:spTgt spid="4">
                                            <p:txEl>
                                              <p:pRg st="1" end="1"/>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p:cTn id="55"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56"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57" dur="2000"/>
                                        <p:tgtEl>
                                          <p:spTgt spid="4">
                                            <p:txEl>
                                              <p:pRg st="2" end="2"/>
                                            </p:txEl>
                                          </p:spTgt>
                                        </p:tgtEl>
                                      </p:cBhvr>
                                    </p:animEffect>
                                  </p:childTnLst>
                                </p:cTn>
                              </p:par>
                            </p:childTnLst>
                          </p:cTn>
                        </p:par>
                        <p:par>
                          <p:cTn id="58" fill="hold">
                            <p:stCondLst>
                              <p:cond delay="18000"/>
                            </p:stCondLst>
                            <p:childTnLst>
                              <p:par>
                                <p:cTn id="59" presetID="55" presetClass="entr" presetSubtype="0" fill="hold" nodeType="after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p:cTn id="61"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62"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63" dur="2000"/>
                                        <p:tgtEl>
                                          <p:spTgt spid="4">
                                            <p:txEl>
                                              <p:pRg st="3" end="3"/>
                                            </p:txEl>
                                          </p:spTgt>
                                        </p:tgtEl>
                                      </p:cBhvr>
                                    </p:animEffect>
                                  </p:childTnLst>
                                </p:cTn>
                              </p:par>
                            </p:childTnLst>
                          </p:cTn>
                        </p:par>
                        <p:par>
                          <p:cTn id="64" fill="hold">
                            <p:stCondLst>
                              <p:cond delay="20000"/>
                            </p:stCondLst>
                            <p:childTnLst>
                              <p:par>
                                <p:cTn id="65" presetID="55" presetClass="entr" presetSubtype="0" fill="hold" nodeType="after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p:cTn id="67"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68"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69" dur="2000"/>
                                        <p:tgtEl>
                                          <p:spTgt spid="4">
                                            <p:txEl>
                                              <p:pRg st="4" end="4"/>
                                            </p:txEl>
                                          </p:spTgt>
                                        </p:tgtEl>
                                      </p:cBhvr>
                                    </p:animEffect>
                                  </p:childTnLst>
                                </p:cTn>
                              </p:par>
                            </p:childTnLst>
                          </p:cTn>
                        </p:par>
                        <p:par>
                          <p:cTn id="70" fill="hold">
                            <p:stCondLst>
                              <p:cond delay="22000"/>
                            </p:stCondLst>
                            <p:childTnLst>
                              <p:par>
                                <p:cTn id="71" presetID="55" presetClass="entr" presetSubtype="0" fill="hold" nodeType="after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 calcmode="lin" valueType="num">
                                      <p:cBhvr>
                                        <p:cTn id="73"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74"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75" dur="2000"/>
                                        <p:tgtEl>
                                          <p:spTgt spid="4">
                                            <p:txEl>
                                              <p:pRg st="5" end="5"/>
                                            </p:txEl>
                                          </p:spTgt>
                                        </p:tgtEl>
                                      </p:cBhvr>
                                    </p:animEffect>
                                  </p:childTnLst>
                                </p:cTn>
                              </p:par>
                            </p:childTnLst>
                          </p:cTn>
                        </p:par>
                        <p:par>
                          <p:cTn id="76" fill="hold">
                            <p:stCondLst>
                              <p:cond delay="24000"/>
                            </p:stCondLst>
                            <p:childTnLst>
                              <p:par>
                                <p:cTn id="77" presetID="55" presetClass="entr" presetSubtype="0" fill="hold" nodeType="afterEffect">
                                  <p:stCondLst>
                                    <p:cond delay="0"/>
                                  </p:stCondLst>
                                  <p:childTnLst>
                                    <p:set>
                                      <p:cBhvr>
                                        <p:cTn id="78" dur="1" fill="hold">
                                          <p:stCondLst>
                                            <p:cond delay="0"/>
                                          </p:stCondLst>
                                        </p:cTn>
                                        <p:tgtEl>
                                          <p:spTgt spid="4">
                                            <p:txEl>
                                              <p:pRg st="6" end="6"/>
                                            </p:txEl>
                                          </p:spTgt>
                                        </p:tgtEl>
                                        <p:attrNameLst>
                                          <p:attrName>style.visibility</p:attrName>
                                        </p:attrNameLst>
                                      </p:cBhvr>
                                      <p:to>
                                        <p:strVal val="visible"/>
                                      </p:to>
                                    </p:set>
                                    <p:anim calcmode="lin" valueType="num">
                                      <p:cBhvr>
                                        <p:cTn id="79" dur="2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80" dur="2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81" dur="2000"/>
                                        <p:tgtEl>
                                          <p:spTgt spid="4">
                                            <p:txEl>
                                              <p:pRg st="6" end="6"/>
                                            </p:txEl>
                                          </p:spTgt>
                                        </p:tgtEl>
                                      </p:cBhvr>
                                    </p:animEffect>
                                  </p:childTnLst>
                                </p:cTn>
                              </p:par>
                            </p:childTnLst>
                          </p:cTn>
                        </p:par>
                        <p:par>
                          <p:cTn id="82" fill="hold">
                            <p:stCondLst>
                              <p:cond delay="26000"/>
                            </p:stCondLst>
                            <p:childTnLst>
                              <p:par>
                                <p:cTn id="83" presetID="55" presetClass="entr" presetSubtype="0" fill="hold" nodeType="afterEffect">
                                  <p:stCondLst>
                                    <p:cond delay="0"/>
                                  </p:stCondLst>
                                  <p:childTnLst>
                                    <p:set>
                                      <p:cBhvr>
                                        <p:cTn id="84" dur="1" fill="hold">
                                          <p:stCondLst>
                                            <p:cond delay="0"/>
                                          </p:stCondLst>
                                        </p:cTn>
                                        <p:tgtEl>
                                          <p:spTgt spid="4">
                                            <p:txEl>
                                              <p:pRg st="7" end="7"/>
                                            </p:txEl>
                                          </p:spTgt>
                                        </p:tgtEl>
                                        <p:attrNameLst>
                                          <p:attrName>style.visibility</p:attrName>
                                        </p:attrNameLst>
                                      </p:cBhvr>
                                      <p:to>
                                        <p:strVal val="visible"/>
                                      </p:to>
                                    </p:set>
                                    <p:anim calcmode="lin" valueType="num">
                                      <p:cBhvr>
                                        <p:cTn id="85" dur="2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86" dur="2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87" dur="2000"/>
                                        <p:tgtEl>
                                          <p:spTgt spid="4">
                                            <p:txEl>
                                              <p:pRg st="7" end="7"/>
                                            </p:txEl>
                                          </p:spTgt>
                                        </p:tgtEl>
                                      </p:cBhvr>
                                    </p:animEffect>
                                  </p:childTnLst>
                                </p:cTn>
                              </p:par>
                            </p:childTnLst>
                          </p:cTn>
                        </p:par>
                        <p:par>
                          <p:cTn id="88" fill="hold">
                            <p:stCondLst>
                              <p:cond delay="28000"/>
                            </p:stCondLst>
                            <p:childTnLst>
                              <p:par>
                                <p:cTn id="89" presetID="55" presetClass="entr" presetSubtype="0" fill="hold" nodeType="afterEffect">
                                  <p:stCondLst>
                                    <p:cond delay="0"/>
                                  </p:stCondLst>
                                  <p:childTnLst>
                                    <p:set>
                                      <p:cBhvr>
                                        <p:cTn id="90" dur="1" fill="hold">
                                          <p:stCondLst>
                                            <p:cond delay="0"/>
                                          </p:stCondLst>
                                        </p:cTn>
                                        <p:tgtEl>
                                          <p:spTgt spid="4">
                                            <p:txEl>
                                              <p:pRg st="8" end="8"/>
                                            </p:txEl>
                                          </p:spTgt>
                                        </p:tgtEl>
                                        <p:attrNameLst>
                                          <p:attrName>style.visibility</p:attrName>
                                        </p:attrNameLst>
                                      </p:cBhvr>
                                      <p:to>
                                        <p:strVal val="visible"/>
                                      </p:to>
                                    </p:set>
                                    <p:anim calcmode="lin" valueType="num">
                                      <p:cBhvr>
                                        <p:cTn id="91" dur="2000" fill="hold"/>
                                        <p:tgtEl>
                                          <p:spTgt spid="4">
                                            <p:txEl>
                                              <p:pRg st="8" end="8"/>
                                            </p:txEl>
                                          </p:spTgt>
                                        </p:tgtEl>
                                        <p:attrNameLst>
                                          <p:attrName>ppt_w</p:attrName>
                                        </p:attrNameLst>
                                      </p:cBhvr>
                                      <p:tavLst>
                                        <p:tav tm="0">
                                          <p:val>
                                            <p:strVal val="#ppt_w*0.70"/>
                                          </p:val>
                                        </p:tav>
                                        <p:tav tm="100000">
                                          <p:val>
                                            <p:strVal val="#ppt_w"/>
                                          </p:val>
                                        </p:tav>
                                      </p:tavLst>
                                    </p:anim>
                                    <p:anim calcmode="lin" valueType="num">
                                      <p:cBhvr>
                                        <p:cTn id="92" dur="2000" fill="hold"/>
                                        <p:tgtEl>
                                          <p:spTgt spid="4">
                                            <p:txEl>
                                              <p:pRg st="8" end="8"/>
                                            </p:txEl>
                                          </p:spTgt>
                                        </p:tgtEl>
                                        <p:attrNameLst>
                                          <p:attrName>ppt_h</p:attrName>
                                        </p:attrNameLst>
                                      </p:cBhvr>
                                      <p:tavLst>
                                        <p:tav tm="0">
                                          <p:val>
                                            <p:strVal val="#ppt_h"/>
                                          </p:val>
                                        </p:tav>
                                        <p:tav tm="100000">
                                          <p:val>
                                            <p:strVal val="#ppt_h"/>
                                          </p:val>
                                        </p:tav>
                                      </p:tavLst>
                                    </p:anim>
                                    <p:animEffect transition="in" filter="fade">
                                      <p:cBhvr>
                                        <p:cTn id="93" dur="2000"/>
                                        <p:tgtEl>
                                          <p:spTgt spid="4">
                                            <p:txEl>
                                              <p:pRg st="8" end="8"/>
                                            </p:txEl>
                                          </p:spTgt>
                                        </p:tgtEl>
                                      </p:cBhvr>
                                    </p:animEffect>
                                  </p:childTnLst>
                                </p:cTn>
                              </p:par>
                            </p:childTnLst>
                          </p:cTn>
                        </p:par>
                        <p:par>
                          <p:cTn id="94" fill="hold">
                            <p:stCondLst>
                              <p:cond delay="30000"/>
                            </p:stCondLst>
                            <p:childTnLst>
                              <p:par>
                                <p:cTn id="95" presetID="55" presetClass="entr" presetSubtype="0" fill="hold" nodeType="afterEffect">
                                  <p:stCondLst>
                                    <p:cond delay="0"/>
                                  </p:stCondLst>
                                  <p:childTnLst>
                                    <p:set>
                                      <p:cBhvr>
                                        <p:cTn id="96" dur="1" fill="hold">
                                          <p:stCondLst>
                                            <p:cond delay="0"/>
                                          </p:stCondLst>
                                        </p:cTn>
                                        <p:tgtEl>
                                          <p:spTgt spid="4">
                                            <p:txEl>
                                              <p:pRg st="9" end="9"/>
                                            </p:txEl>
                                          </p:spTgt>
                                        </p:tgtEl>
                                        <p:attrNameLst>
                                          <p:attrName>style.visibility</p:attrName>
                                        </p:attrNameLst>
                                      </p:cBhvr>
                                      <p:to>
                                        <p:strVal val="visible"/>
                                      </p:to>
                                    </p:set>
                                    <p:anim calcmode="lin" valueType="num">
                                      <p:cBhvr>
                                        <p:cTn id="97" dur="2000" fill="hold"/>
                                        <p:tgtEl>
                                          <p:spTgt spid="4">
                                            <p:txEl>
                                              <p:pRg st="9" end="9"/>
                                            </p:txEl>
                                          </p:spTgt>
                                        </p:tgtEl>
                                        <p:attrNameLst>
                                          <p:attrName>ppt_w</p:attrName>
                                        </p:attrNameLst>
                                      </p:cBhvr>
                                      <p:tavLst>
                                        <p:tav tm="0">
                                          <p:val>
                                            <p:strVal val="#ppt_w*0.70"/>
                                          </p:val>
                                        </p:tav>
                                        <p:tav tm="100000">
                                          <p:val>
                                            <p:strVal val="#ppt_w"/>
                                          </p:val>
                                        </p:tav>
                                      </p:tavLst>
                                    </p:anim>
                                    <p:anim calcmode="lin" valueType="num">
                                      <p:cBhvr>
                                        <p:cTn id="98" dur="2000" fill="hold"/>
                                        <p:tgtEl>
                                          <p:spTgt spid="4">
                                            <p:txEl>
                                              <p:pRg st="9" end="9"/>
                                            </p:txEl>
                                          </p:spTgt>
                                        </p:tgtEl>
                                        <p:attrNameLst>
                                          <p:attrName>ppt_h</p:attrName>
                                        </p:attrNameLst>
                                      </p:cBhvr>
                                      <p:tavLst>
                                        <p:tav tm="0">
                                          <p:val>
                                            <p:strVal val="#ppt_h"/>
                                          </p:val>
                                        </p:tav>
                                        <p:tav tm="100000">
                                          <p:val>
                                            <p:strVal val="#ppt_h"/>
                                          </p:val>
                                        </p:tav>
                                      </p:tavLst>
                                    </p:anim>
                                    <p:animEffect transition="in" filter="fade">
                                      <p:cBhvr>
                                        <p:cTn id="99"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2378074"/>
          </a:xfrm>
        </p:spPr>
        <p:txBody>
          <a:bodyPr/>
          <a:lstStyle/>
          <a:p>
            <a:r>
              <a:rPr lang="en-US" sz="4000" dirty="0"/>
              <a:t>The Franciscan Intellectual Tradition</a:t>
            </a:r>
          </a:p>
        </p:txBody>
      </p:sp>
      <p:sp>
        <p:nvSpPr>
          <p:cNvPr id="2" name="Content Placeholder 1"/>
          <p:cNvSpPr>
            <a:spLocks noGrp="1"/>
          </p:cNvSpPr>
          <p:nvPr>
            <p:ph idx="1"/>
          </p:nvPr>
        </p:nvSpPr>
        <p:spPr>
          <a:xfrm>
            <a:off x="838200" y="2514600"/>
            <a:ext cx="10515600" cy="3662363"/>
          </a:xfrm>
        </p:spPr>
        <p:txBody>
          <a:bodyPr/>
          <a:lstStyle/>
          <a:p>
            <a:pPr marL="342900" indent="-342900">
              <a:lnSpc>
                <a:spcPct val="100000"/>
              </a:lnSpc>
              <a:buFont typeface="Wingdings" pitchFamily="2" charset="2"/>
              <a:buChar char="Ø"/>
            </a:pPr>
            <a:r>
              <a:rPr lang="en-US" dirty="0"/>
              <a:t>rooted in Gospels</a:t>
            </a:r>
          </a:p>
          <a:p>
            <a:pPr marL="342900" indent="-342900">
              <a:lnSpc>
                <a:spcPct val="100000"/>
              </a:lnSpc>
              <a:spcBef>
                <a:spcPts val="2200"/>
              </a:spcBef>
              <a:buFont typeface="Wingdings" pitchFamily="2" charset="2"/>
              <a:buChar char="Ø"/>
            </a:pPr>
            <a:r>
              <a:rPr lang="en-US" dirty="0"/>
              <a:t>reflected in Book of Scripture and “Book of Nature”</a:t>
            </a:r>
          </a:p>
          <a:p>
            <a:pPr marL="342900" indent="-342900">
              <a:lnSpc>
                <a:spcPct val="100000"/>
              </a:lnSpc>
              <a:spcBef>
                <a:spcPts val="2200"/>
              </a:spcBef>
              <a:buFont typeface="Wingdings" pitchFamily="2" charset="2"/>
              <a:buChar char="Ø"/>
            </a:pPr>
            <a:r>
              <a:rPr lang="en-US" dirty="0"/>
              <a:t>praxis for love, virtue, and moral living</a:t>
            </a:r>
          </a:p>
          <a:p>
            <a:pPr marL="342900" indent="-342900">
              <a:lnSpc>
                <a:spcPct val="100000"/>
              </a:lnSpc>
              <a:spcBef>
                <a:spcPts val="2200"/>
              </a:spcBef>
              <a:buFont typeface="Wingdings" pitchFamily="2" charset="2"/>
              <a:buChar char="Ø"/>
            </a:pPr>
            <a:r>
              <a:rPr lang="en-US" dirty="0"/>
              <a:t>articulates a vision for living, loving, and knowing into the future</a:t>
            </a:r>
          </a:p>
        </p:txBody>
      </p:sp>
      <p:sp>
        <p:nvSpPr>
          <p:cNvPr id="3" name="Slide Number Placeholder 2"/>
          <p:cNvSpPr>
            <a:spLocks noGrp="1"/>
          </p:cNvSpPr>
          <p:nvPr>
            <p:ph type="sldNum" sz="quarter" idx="4294967295"/>
          </p:nvPr>
        </p:nvSpPr>
        <p:spPr>
          <a:xfrm>
            <a:off x="11609902" y="6492875"/>
            <a:ext cx="492298" cy="365125"/>
          </a:xfrm>
          <a:prstGeom prst="rect">
            <a:avLst/>
          </a:prstGeom>
        </p:spPr>
        <p:txBody>
          <a:bodyPr/>
          <a:lstStyle/>
          <a:p>
            <a:fld id="{997F3594-4405-4A06-B9CD-986FDCBEA221}" type="slidenum">
              <a:rPr lang="en-US" sz="1400" smtClean="0"/>
              <a:pPr/>
              <a:t>52</a:t>
            </a:fld>
            <a:endParaRPr lang="en-US" sz="1400" dirty="0"/>
          </a:p>
        </p:txBody>
      </p:sp>
    </p:spTree>
    <p:extLst>
      <p:ext uri="{BB962C8B-B14F-4D97-AF65-F5344CB8AC3E}">
        <p14:creationId xmlns:p14="http://schemas.microsoft.com/office/powerpoint/2010/main" val="2770378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1122363"/>
            <a:ext cx="9144000" cy="1840970"/>
          </a:xfrm>
        </p:spPr>
        <p:txBody>
          <a:bodyPr>
            <a:normAutofit fontScale="90000"/>
          </a:bodyPr>
          <a:lstStyle/>
          <a:p>
            <a:r>
              <a:rPr lang="en-US" dirty="0"/>
              <a:t>II. RETRIEVAL of the Franciscan Intellectual Tradition</a:t>
            </a:r>
          </a:p>
        </p:txBody>
      </p:sp>
      <p:sp>
        <p:nvSpPr>
          <p:cNvPr id="2" name="Slide Number Placeholder 1"/>
          <p:cNvSpPr>
            <a:spLocks noGrp="1"/>
          </p:cNvSpPr>
          <p:nvPr>
            <p:ph type="sldNum" sz="quarter" idx="4294967295"/>
          </p:nvPr>
        </p:nvSpPr>
        <p:spPr>
          <a:xfrm>
            <a:off x="11494443" y="6517187"/>
            <a:ext cx="594927" cy="365125"/>
          </a:xfrm>
          <a:prstGeom prst="rect">
            <a:avLst/>
          </a:prstGeom>
        </p:spPr>
        <p:txBody>
          <a:bodyPr/>
          <a:lstStyle/>
          <a:p>
            <a:fld id="{997F3594-4405-4A06-B9CD-986FDCBEA221}" type="slidenum">
              <a:rPr lang="en-US" sz="1400" smtClean="0"/>
              <a:pPr/>
              <a:t>53</a:t>
            </a:fld>
            <a:endParaRPr lang="en-US" sz="1400" dirty="0"/>
          </a:p>
        </p:txBody>
      </p:sp>
      <p:pic>
        <p:nvPicPr>
          <p:cNvPr id="1028" name="Picture 4" descr="http://ecx.images-amazon.com/images/I/51V8ZZVpXTL._SY344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416">
            <a:off x="5177836" y="3958314"/>
            <a:ext cx="2007481" cy="2305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anciscanpublications.com/wp-content/uploads/wpsc/product_images/97815765923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51887">
            <a:off x="8446971" y="3632729"/>
            <a:ext cx="2301627" cy="26211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n0.monasterygreetings.com/images/uploads/itemC03_250_x_2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919" y="3439584"/>
            <a:ext cx="4184651" cy="3138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485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684000" y="6458193"/>
            <a:ext cx="508000" cy="365125"/>
          </a:xfrm>
          <a:prstGeom prst="rect">
            <a:avLst/>
          </a:prstGeom>
        </p:spPr>
        <p:txBody>
          <a:bodyPr/>
          <a:lstStyle/>
          <a:p>
            <a:fld id="{997F3594-4405-4A06-B9CD-986FDCBEA221}" type="slidenum">
              <a:rPr lang="en-US" sz="1400" smtClean="0"/>
              <a:pPr/>
              <a:t>54</a:t>
            </a:fld>
            <a:endParaRPr lang="en-US" sz="1400" dirty="0"/>
          </a:p>
        </p:txBody>
      </p:sp>
      <p:graphicFrame>
        <p:nvGraphicFramePr>
          <p:cNvPr id="3" name="Table 2"/>
          <p:cNvGraphicFramePr>
            <a:graphicFrameLocks noGrp="1"/>
          </p:cNvGraphicFramePr>
          <p:nvPr>
            <p:extLst>
              <p:ext uri="{D42A27DB-BD31-4B8C-83A1-F6EECF244321}">
                <p14:modId xmlns:p14="http://schemas.microsoft.com/office/powerpoint/2010/main" val="3683539561"/>
              </p:ext>
            </p:extLst>
          </p:nvPr>
        </p:nvGraphicFramePr>
        <p:xfrm>
          <a:off x="302742" y="1268090"/>
          <a:ext cx="11684000" cy="5190103"/>
        </p:xfrm>
        <a:graphic>
          <a:graphicData uri="http://schemas.openxmlformats.org/drawingml/2006/table">
            <a:tbl>
              <a:tblPr firstRow="1" bandRow="1">
                <a:tableStyleId>{5C22544A-7EE6-4342-B048-85BDC9FD1C3A}</a:tableStyleId>
              </a:tblPr>
              <a:tblGrid>
                <a:gridCol w="2921000">
                  <a:extLst>
                    <a:ext uri="{9D8B030D-6E8A-4147-A177-3AD203B41FA5}">
                      <a16:colId xmlns:a16="http://schemas.microsoft.com/office/drawing/2014/main" xmlns="" val="20000"/>
                    </a:ext>
                  </a:extLst>
                </a:gridCol>
                <a:gridCol w="2921000">
                  <a:extLst>
                    <a:ext uri="{9D8B030D-6E8A-4147-A177-3AD203B41FA5}">
                      <a16:colId xmlns:a16="http://schemas.microsoft.com/office/drawing/2014/main" xmlns="" val="20001"/>
                    </a:ext>
                  </a:extLst>
                </a:gridCol>
                <a:gridCol w="2921000">
                  <a:extLst>
                    <a:ext uri="{9D8B030D-6E8A-4147-A177-3AD203B41FA5}">
                      <a16:colId xmlns:a16="http://schemas.microsoft.com/office/drawing/2014/main" xmlns="" val="20002"/>
                    </a:ext>
                  </a:extLst>
                </a:gridCol>
                <a:gridCol w="2921000">
                  <a:extLst>
                    <a:ext uri="{9D8B030D-6E8A-4147-A177-3AD203B41FA5}">
                      <a16:colId xmlns:a16="http://schemas.microsoft.com/office/drawing/2014/main" xmlns="" val="20003"/>
                    </a:ext>
                  </a:extLst>
                </a:gridCol>
              </a:tblGrid>
              <a:tr h="442038">
                <a:tc>
                  <a:txBody>
                    <a:bodyPr/>
                    <a:lstStyle/>
                    <a:p>
                      <a:r>
                        <a:rPr lang="en-US" dirty="0"/>
                        <a:t>1879</a:t>
                      </a:r>
                    </a:p>
                  </a:txBody>
                  <a:tcPr marL="121920" marR="121920"/>
                </a:tc>
                <a:tc>
                  <a:txBody>
                    <a:bodyPr/>
                    <a:lstStyle/>
                    <a:p>
                      <a:r>
                        <a:rPr lang="en-US" dirty="0"/>
                        <a:t>1917</a:t>
                      </a:r>
                    </a:p>
                  </a:txBody>
                  <a:tcPr marL="121920" marR="121920"/>
                </a:tc>
                <a:tc>
                  <a:txBody>
                    <a:bodyPr/>
                    <a:lstStyle/>
                    <a:p>
                      <a:r>
                        <a:rPr lang="en-US" dirty="0"/>
                        <a:t>1966</a:t>
                      </a:r>
                    </a:p>
                  </a:txBody>
                  <a:tcPr marL="121920" marR="121920"/>
                </a:tc>
                <a:tc>
                  <a:txBody>
                    <a:bodyPr/>
                    <a:lstStyle/>
                    <a:p>
                      <a:r>
                        <a:rPr lang="en-US" dirty="0"/>
                        <a:t>1993</a:t>
                      </a:r>
                    </a:p>
                  </a:txBody>
                  <a:tcPr marL="121920" marR="121920"/>
                </a:tc>
                <a:extLst>
                  <a:ext uri="{0D108BD9-81ED-4DB2-BD59-A6C34878D82A}">
                    <a16:rowId xmlns:a16="http://schemas.microsoft.com/office/drawing/2014/main" xmlns="" val="10000"/>
                  </a:ext>
                </a:extLst>
              </a:tr>
              <a:tr h="772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dirty="0"/>
                        <a:t>Leo XIII in </a:t>
                      </a:r>
                      <a:r>
                        <a:rPr lang="en-US" altLang="en-US" sz="1600" b="1" i="1" dirty="0" err="1">
                          <a:solidFill>
                            <a:srgbClr val="A86400"/>
                          </a:solidFill>
                        </a:rPr>
                        <a:t>Aeterni</a:t>
                      </a:r>
                      <a:r>
                        <a:rPr lang="en-US" altLang="en-US" sz="1600" b="1" i="1" dirty="0">
                          <a:solidFill>
                            <a:srgbClr val="A86400"/>
                          </a:solidFill>
                        </a:rPr>
                        <a:t> </a:t>
                      </a:r>
                      <a:r>
                        <a:rPr lang="en-US" altLang="en-US" sz="1600" b="1" i="1" dirty="0" err="1">
                          <a:solidFill>
                            <a:srgbClr val="A86400"/>
                          </a:solidFill>
                        </a:rPr>
                        <a:t>Patris</a:t>
                      </a:r>
                      <a:r>
                        <a:rPr lang="en-US" altLang="en-US" sz="1600" dirty="0"/>
                        <a:t> gives “pride of place” to Thomism</a:t>
                      </a:r>
                    </a:p>
                  </a:txBody>
                  <a:tcPr marL="121920" marR="121920"/>
                </a:tc>
                <a:tc>
                  <a:txBody>
                    <a:bodyPr/>
                    <a:lstStyle/>
                    <a:p>
                      <a:pPr algn="ctr" eaLnBrk="1" hangingPunct="1"/>
                      <a:r>
                        <a:rPr lang="en-US" altLang="en-US" sz="2000" b="1" dirty="0">
                          <a:solidFill>
                            <a:srgbClr val="A86400"/>
                          </a:solidFill>
                        </a:rPr>
                        <a:t>Code of Canon Law revised</a:t>
                      </a:r>
                    </a:p>
                  </a:txBody>
                  <a:tcPr marL="121920" marR="121920"/>
                </a:tc>
                <a:tc gridSpan="2">
                  <a:txBody>
                    <a:bodyPr/>
                    <a:lstStyle/>
                    <a:p>
                      <a:pPr algn="ctr"/>
                      <a:r>
                        <a:rPr lang="en-US" sz="2400" dirty="0"/>
                        <a:t>Ecclesial nod!</a:t>
                      </a:r>
                    </a:p>
                  </a:txBody>
                  <a:tcPr marL="121920" marR="121920"/>
                </a:tc>
                <a:tc hMerge="1">
                  <a:txBody>
                    <a:bodyPr/>
                    <a:lstStyle/>
                    <a:p>
                      <a:endParaRPr lang="en-US" dirty="0"/>
                    </a:p>
                  </a:txBody>
                  <a:tcPr/>
                </a:tc>
                <a:extLst>
                  <a:ext uri="{0D108BD9-81ED-4DB2-BD59-A6C34878D82A}">
                    <a16:rowId xmlns:a16="http://schemas.microsoft.com/office/drawing/2014/main" xmlns="" val="10001"/>
                  </a:ext>
                </a:extLst>
              </a:tr>
              <a:tr h="3975531">
                <a:tc>
                  <a:txBody>
                    <a:bodyPr/>
                    <a:lstStyle/>
                    <a:p>
                      <a:pPr>
                        <a:spcBef>
                          <a:spcPct val="50000"/>
                        </a:spcBef>
                      </a:pPr>
                      <a:r>
                        <a:rPr lang="en-US" altLang="en-US" sz="1600" dirty="0"/>
                        <a:t>- “spread the teachings of Thomas far and wide for the defense and beauty of the Catholic faith, for the good of society and the advantage of all the sciences” </a:t>
                      </a:r>
                    </a:p>
                    <a:p>
                      <a:pPr>
                        <a:spcBef>
                          <a:spcPct val="50000"/>
                        </a:spcBef>
                      </a:pPr>
                      <a:r>
                        <a:rPr lang="en-US" altLang="en-US" sz="1600" dirty="0"/>
                        <a:t>-“those who assail it will always be suspected of    error”</a:t>
                      </a:r>
                    </a:p>
                    <a:p>
                      <a:pPr>
                        <a:spcBef>
                          <a:spcPct val="50000"/>
                        </a:spcBef>
                      </a:pPr>
                      <a:r>
                        <a:rPr lang="en-US" altLang="en-US" sz="1600" dirty="0"/>
                        <a:t>-bound by statutes of Benedictines, Carmelites,   Augustinians, Jesuits</a:t>
                      </a:r>
                    </a:p>
                    <a:p>
                      <a:endParaRPr lang="en-US" sz="1400" dirty="0"/>
                    </a:p>
                  </a:txBody>
                  <a:tcPr marL="121920" marR="121920"/>
                </a:tc>
                <a:tc>
                  <a:txBody>
                    <a:bodyPr/>
                    <a:lstStyle/>
                    <a:p>
                      <a:pPr eaLnBrk="1" hangingPunct="1"/>
                      <a:r>
                        <a:rPr lang="en-US" altLang="en-US" sz="1600" dirty="0"/>
                        <a:t>- Explicit affirmation of methods, teaching, and principles of the Angelic Doctor</a:t>
                      </a:r>
                    </a:p>
                    <a:p>
                      <a:pPr eaLnBrk="1" hangingPunct="1"/>
                      <a:endParaRPr lang="en-US" altLang="en-US" sz="1600" dirty="0"/>
                    </a:p>
                    <a:p>
                      <a:pPr eaLnBrk="1" hangingPunct="1"/>
                      <a:r>
                        <a:rPr lang="en-US" altLang="en-US" sz="1600" dirty="0"/>
                        <a:t>- Thomism is the carrier of Catholic Orthodoxy</a:t>
                      </a:r>
                    </a:p>
                    <a:p>
                      <a:pPr eaLnBrk="1" hangingPunct="1"/>
                      <a:endParaRPr lang="en-US" altLang="en-US" sz="1600" dirty="0"/>
                    </a:p>
                    <a:p>
                      <a:pPr eaLnBrk="1" hangingPunct="1"/>
                      <a:r>
                        <a:rPr lang="en-US" altLang="en-US" sz="1600" dirty="0"/>
                        <a:t>- Franciscans trained as </a:t>
                      </a:r>
                      <a:r>
                        <a:rPr lang="en-US" altLang="en-US" sz="1600" dirty="0" err="1"/>
                        <a:t>Thomists</a:t>
                      </a:r>
                      <a:endParaRPr lang="en-US" altLang="en-US" sz="1600" dirty="0"/>
                    </a:p>
                  </a:txBody>
                  <a:tcPr marL="121920" marR="121920"/>
                </a:tc>
                <a:tc>
                  <a:txBody>
                    <a:bodyPr/>
                    <a:lstStyle/>
                    <a:p>
                      <a:r>
                        <a:rPr lang="en-US" altLang="en-US" sz="1600" dirty="0"/>
                        <a:t>Paul VI Apostolic Letter – </a:t>
                      </a:r>
                      <a:r>
                        <a:rPr lang="en-US" altLang="en-US" sz="1600" b="1" i="1" dirty="0">
                          <a:solidFill>
                            <a:srgbClr val="A86400"/>
                          </a:solidFill>
                        </a:rPr>
                        <a:t>Alma </a:t>
                      </a:r>
                      <a:r>
                        <a:rPr lang="en-US" altLang="en-US" sz="1600" b="1" i="1" dirty="0" err="1">
                          <a:solidFill>
                            <a:srgbClr val="A86400"/>
                          </a:solidFill>
                        </a:rPr>
                        <a:t>Parens</a:t>
                      </a:r>
                      <a:endParaRPr lang="en-US" altLang="en-US" sz="1600" dirty="0"/>
                    </a:p>
                    <a:p>
                      <a:endParaRPr lang="en-US" altLang="en-US" sz="1600" dirty="0"/>
                    </a:p>
                    <a:p>
                      <a:r>
                        <a:rPr lang="en-US" altLang="en-US" sz="1600" dirty="0"/>
                        <a:t>“Scotus develops to its full height the Gospel truth which St. John the Evangelist and St. Paul understood to be pre-eminent in the divine plan of salvation”</a:t>
                      </a:r>
                    </a:p>
                    <a:p>
                      <a:endParaRPr lang="en-US" sz="1600" dirty="0"/>
                    </a:p>
                  </a:txBody>
                  <a:tcPr marL="121920" marR="121920"/>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600" b="0" dirty="0"/>
                        <a:t>Beatification of John Duns Scotus</a:t>
                      </a:r>
                      <a:endParaRPr lang="en-US" sz="1600" b="0" dirty="0"/>
                    </a:p>
                    <a:p>
                      <a:pPr>
                        <a:spcBef>
                          <a:spcPct val="50000"/>
                        </a:spcBef>
                      </a:pPr>
                      <a:r>
                        <a:rPr lang="en-US" altLang="en-US" sz="1600" dirty="0"/>
                        <a:t>Pope John Paul II</a:t>
                      </a:r>
                    </a:p>
                    <a:p>
                      <a:pPr>
                        <a:spcBef>
                          <a:spcPct val="50000"/>
                        </a:spcBef>
                      </a:pPr>
                      <a:r>
                        <a:rPr lang="en-US" altLang="en-US" sz="1600" dirty="0"/>
                        <a:t>“The teachings of Scotus energetically builds up the church, sustaining her in her urgent mission of the new evangelization of the people of the earth”</a:t>
                      </a:r>
                    </a:p>
                    <a:p>
                      <a:endParaRPr lang="en-US" dirty="0"/>
                    </a:p>
                  </a:txBody>
                  <a:tcPr marL="121920" marR="121920"/>
                </a:tc>
                <a:extLst>
                  <a:ext uri="{0D108BD9-81ED-4DB2-BD59-A6C34878D82A}">
                    <a16:rowId xmlns:a16="http://schemas.microsoft.com/office/drawing/2014/main" xmlns="" val="10002"/>
                  </a:ext>
                </a:extLst>
              </a:tr>
            </a:tbl>
          </a:graphicData>
        </a:graphic>
      </p:graphicFrame>
      <p:sp>
        <p:nvSpPr>
          <p:cNvPr id="4" name="TextBox 3"/>
          <p:cNvSpPr txBox="1"/>
          <p:nvPr/>
        </p:nvSpPr>
        <p:spPr>
          <a:xfrm>
            <a:off x="3759200" y="211574"/>
            <a:ext cx="4165600" cy="400110"/>
          </a:xfrm>
          <a:prstGeom prst="rect">
            <a:avLst/>
          </a:prstGeom>
          <a:noFill/>
        </p:spPr>
        <p:txBody>
          <a:bodyPr wrap="square" rtlCol="0">
            <a:spAutoFit/>
          </a:bodyPr>
          <a:lstStyle/>
          <a:p>
            <a:pPr algn="ctr"/>
            <a:r>
              <a:rPr lang="en-US" sz="2000" dirty="0"/>
              <a:t>Overcoming History</a:t>
            </a:r>
          </a:p>
        </p:txBody>
      </p:sp>
    </p:spTree>
    <p:extLst>
      <p:ext uri="{BB962C8B-B14F-4D97-AF65-F5344CB8AC3E}">
        <p14:creationId xmlns:p14="http://schemas.microsoft.com/office/powerpoint/2010/main" val="8775997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514" y="1002420"/>
            <a:ext cx="10341684" cy="1054250"/>
          </a:xfrm>
        </p:spPr>
        <p:txBody>
          <a:bodyPr>
            <a:normAutofit/>
          </a:bodyPr>
          <a:lstStyle/>
          <a:p>
            <a:r>
              <a:rPr lang="en-US" sz="3200" dirty="0"/>
              <a:t>Commission on the Franciscan Intellectual Tradition</a:t>
            </a:r>
            <a:br>
              <a:rPr lang="en-US" sz="3200" dirty="0"/>
            </a:br>
            <a:r>
              <a:rPr lang="en-US" sz="3200" dirty="0"/>
              <a:t>Retrieval (2001!)</a:t>
            </a:r>
          </a:p>
        </p:txBody>
      </p:sp>
      <p:sp>
        <p:nvSpPr>
          <p:cNvPr id="3" name="Text Placeholder 2"/>
          <p:cNvSpPr>
            <a:spLocks noGrp="1"/>
          </p:cNvSpPr>
          <p:nvPr>
            <p:ph sz="half" idx="1"/>
          </p:nvPr>
        </p:nvSpPr>
        <p:spPr>
          <a:xfrm>
            <a:off x="838200" y="2324714"/>
            <a:ext cx="5181600" cy="3738563"/>
          </a:xfrm>
        </p:spPr>
        <p:txBody>
          <a:bodyPr>
            <a:noAutofit/>
          </a:bodyPr>
          <a:lstStyle/>
          <a:p>
            <a:pPr>
              <a:lnSpc>
                <a:spcPct val="100000"/>
              </a:lnSpc>
            </a:pPr>
            <a:r>
              <a:rPr lang="en-US" sz="2000" dirty="0"/>
              <a:t>“Our purpose in retrieving and revitalizing the tradition is thus subordinate to our mission to give people hope, speak to their fears, and present a coherent intellectual pathway which strengthens faith and encourages just action for our neighbors.”</a:t>
            </a:r>
          </a:p>
        </p:txBody>
      </p:sp>
      <p:sp>
        <p:nvSpPr>
          <p:cNvPr id="5" name="Content Placeholder 4"/>
          <p:cNvSpPr>
            <a:spLocks noGrp="1"/>
          </p:cNvSpPr>
          <p:nvPr>
            <p:ph sz="half" idx="2"/>
          </p:nvPr>
        </p:nvSpPr>
        <p:spPr>
          <a:xfrm>
            <a:off x="6172200" y="2276389"/>
            <a:ext cx="5181600" cy="4480180"/>
          </a:xfrm>
        </p:spPr>
        <p:txBody>
          <a:bodyPr>
            <a:noAutofit/>
          </a:bodyPr>
          <a:lstStyle/>
          <a:p>
            <a:pPr>
              <a:lnSpc>
                <a:spcPct val="120000"/>
              </a:lnSpc>
              <a:spcBef>
                <a:spcPts val="400"/>
              </a:spcBef>
            </a:pPr>
            <a:r>
              <a:rPr lang="en-US" sz="2000" dirty="0"/>
              <a:t>understand the beauty and the wealth of our intellectual tradition</a:t>
            </a:r>
          </a:p>
          <a:p>
            <a:pPr>
              <a:lnSpc>
                <a:spcPct val="120000"/>
              </a:lnSpc>
              <a:spcBef>
                <a:spcPts val="400"/>
              </a:spcBef>
            </a:pPr>
            <a:r>
              <a:rPr lang="en-US" sz="2000" dirty="0"/>
              <a:t>help the Church see this tradition as valid and meaningful for today’s society </a:t>
            </a:r>
          </a:p>
          <a:p>
            <a:pPr>
              <a:lnSpc>
                <a:spcPct val="120000"/>
              </a:lnSpc>
              <a:spcBef>
                <a:spcPts val="400"/>
              </a:spcBef>
            </a:pPr>
            <a:r>
              <a:rPr lang="en-US" sz="2000" dirty="0"/>
              <a:t>look seriously at the preeminence of charity, and the use of charity in our teaching of theology to those who have difficulty in belief…focus on the ecumenical ramifications of this primacy of charity</a:t>
            </a:r>
          </a:p>
          <a:p>
            <a:pPr>
              <a:lnSpc>
                <a:spcPct val="120000"/>
              </a:lnSpc>
              <a:spcBef>
                <a:spcPts val="400"/>
              </a:spcBef>
            </a:pPr>
            <a:r>
              <a:rPr lang="en-US" sz="2000" dirty="0"/>
              <a:t>look seriously again at the primacy of Christ and the motives of the Incarnation</a:t>
            </a:r>
          </a:p>
          <a:p>
            <a:endParaRPr lang="en-US" sz="2000" dirty="0"/>
          </a:p>
        </p:txBody>
      </p:sp>
      <p:sp>
        <p:nvSpPr>
          <p:cNvPr id="4" name="Slide Number Placeholder 3"/>
          <p:cNvSpPr>
            <a:spLocks noGrp="1"/>
          </p:cNvSpPr>
          <p:nvPr>
            <p:ph type="sldNum" sz="quarter" idx="4294967295"/>
          </p:nvPr>
        </p:nvSpPr>
        <p:spPr>
          <a:xfrm>
            <a:off x="11661215" y="6492875"/>
            <a:ext cx="415327" cy="365125"/>
          </a:xfrm>
          <a:prstGeom prst="rect">
            <a:avLst/>
          </a:prstGeom>
        </p:spPr>
        <p:txBody>
          <a:bodyPr/>
          <a:lstStyle/>
          <a:p>
            <a:fld id="{997F3594-4405-4A06-B9CD-986FDCBEA221}" type="slidenum">
              <a:rPr lang="en-US" sz="1400" smtClean="0"/>
              <a:pPr/>
              <a:t>55</a:t>
            </a:fld>
            <a:endParaRPr lang="en-US" sz="1400" dirty="0"/>
          </a:p>
        </p:txBody>
      </p:sp>
    </p:spTree>
    <p:extLst>
      <p:ext uri="{BB962C8B-B14F-4D97-AF65-F5344CB8AC3E}">
        <p14:creationId xmlns:p14="http://schemas.microsoft.com/office/powerpoint/2010/main" val="106310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5">
                                            <p:txEl>
                                              <p:pRg st="0" end="0"/>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5">
                                            <p:txEl>
                                              <p:pRg st="1" end="1"/>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5">
                                            <p:txEl>
                                              <p:pRg st="2" end="2"/>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2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2" dur="2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3"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Retrieval</a:t>
            </a:r>
            <a:r>
              <a:rPr lang="en-US" sz="2400" dirty="0"/>
              <a:t/>
            </a:r>
            <a:br>
              <a:rPr lang="en-US" sz="2400" dirty="0"/>
            </a:br>
            <a:r>
              <a:rPr lang="en-US" sz="2400" dirty="0"/>
              <a:t>Part II:  Re-examination of Franciscan Tradition</a:t>
            </a:r>
            <a:endParaRPr lang="en-US" dirty="0"/>
          </a:p>
        </p:txBody>
      </p:sp>
      <p:sp>
        <p:nvSpPr>
          <p:cNvPr id="3" name="Content Placeholder 2"/>
          <p:cNvSpPr>
            <a:spLocks noGrp="1"/>
          </p:cNvSpPr>
          <p:nvPr>
            <p:ph sz="half" idx="1"/>
          </p:nvPr>
        </p:nvSpPr>
        <p:spPr>
          <a:xfrm>
            <a:off x="914400" y="1733349"/>
            <a:ext cx="5181600" cy="4267200"/>
          </a:xfrm>
        </p:spPr>
        <p:txBody>
          <a:bodyPr>
            <a:normAutofit fontScale="85000" lnSpcReduction="20000"/>
          </a:bodyPr>
          <a:lstStyle/>
          <a:p>
            <a:pPr marL="0" indent="0">
              <a:lnSpc>
                <a:spcPct val="110000"/>
              </a:lnSpc>
              <a:buNone/>
            </a:pPr>
            <a:r>
              <a:rPr lang="en-US" dirty="0"/>
              <a:t>Since 1993, the focus of Franciscan scholarship has expanded to</a:t>
            </a:r>
          </a:p>
          <a:p>
            <a:pPr marL="0" indent="0">
              <a:lnSpc>
                <a:spcPct val="110000"/>
              </a:lnSpc>
              <a:buNone/>
            </a:pPr>
            <a:endParaRPr lang="en-US" sz="1100" dirty="0"/>
          </a:p>
          <a:p>
            <a:pPr>
              <a:lnSpc>
                <a:spcPct val="110000"/>
              </a:lnSpc>
            </a:pPr>
            <a:r>
              <a:rPr lang="en-US" dirty="0"/>
              <a:t>investigate how Francis’s religious intuition has shaped the practice of Franciscan</a:t>
            </a:r>
          </a:p>
          <a:p>
            <a:pPr>
              <a:lnSpc>
                <a:spcPct val="110000"/>
              </a:lnSpc>
            </a:pPr>
            <a:r>
              <a:rPr lang="en-US" dirty="0"/>
              <a:t>spirituality as a broad tradition in diverse expressions: in living, prayer, preaching,</a:t>
            </a:r>
          </a:p>
          <a:p>
            <a:pPr>
              <a:lnSpc>
                <a:spcPct val="110000"/>
              </a:lnSpc>
            </a:pPr>
            <a:r>
              <a:rPr lang="en-US" dirty="0"/>
              <a:t>thinking, and acting for the past eight centuries across the world</a:t>
            </a:r>
          </a:p>
          <a:p>
            <a:endParaRPr lang="en-US" dirty="0"/>
          </a:p>
        </p:txBody>
      </p:sp>
      <p:sp>
        <p:nvSpPr>
          <p:cNvPr id="4" name="Content Placeholder 3"/>
          <p:cNvSpPr>
            <a:spLocks noGrp="1"/>
          </p:cNvSpPr>
          <p:nvPr>
            <p:ph sz="half" idx="2"/>
          </p:nvPr>
        </p:nvSpPr>
        <p:spPr>
          <a:xfrm>
            <a:off x="6197600" y="2681715"/>
            <a:ext cx="5283200" cy="3795285"/>
          </a:xfrm>
        </p:spPr>
        <p:txBody>
          <a:bodyPr>
            <a:normAutofit fontScale="85000" lnSpcReduction="20000"/>
          </a:bodyPr>
          <a:lstStyle/>
          <a:p>
            <a:pPr>
              <a:lnSpc>
                <a:spcPct val="120000"/>
              </a:lnSpc>
            </a:pPr>
            <a:r>
              <a:rPr lang="en-US" dirty="0"/>
              <a:t>open up fresh perspectives on how to live out the Franciscan stance today</a:t>
            </a:r>
          </a:p>
          <a:p>
            <a:pPr>
              <a:lnSpc>
                <a:spcPct val="120000"/>
              </a:lnSpc>
            </a:pPr>
            <a:r>
              <a:rPr lang="en-US" dirty="0"/>
              <a:t>most surprising rediscovery—was the recognition of a distinctly Franciscan approach to philosophy, theology, and now, more broadly, to the intellectual life</a:t>
            </a:r>
          </a:p>
          <a:p>
            <a:pPr>
              <a:lnSpc>
                <a:spcPct val="120000"/>
              </a:lnSpc>
            </a:pPr>
            <a:r>
              <a:rPr lang="en-US" dirty="0"/>
              <a:t>Identifying distinctive Order/sponsor particularity</a:t>
            </a:r>
          </a:p>
        </p:txBody>
      </p:sp>
      <p:sp>
        <p:nvSpPr>
          <p:cNvPr id="5" name="Slide Number Placeholder 4"/>
          <p:cNvSpPr>
            <a:spLocks noGrp="1"/>
          </p:cNvSpPr>
          <p:nvPr>
            <p:ph type="sldNum" sz="quarter" idx="4294967295"/>
          </p:nvPr>
        </p:nvSpPr>
        <p:spPr>
          <a:xfrm>
            <a:off x="11609901" y="6477000"/>
            <a:ext cx="479470" cy="365125"/>
          </a:xfrm>
          <a:prstGeom prst="rect">
            <a:avLst/>
          </a:prstGeom>
        </p:spPr>
        <p:txBody>
          <a:bodyPr/>
          <a:lstStyle/>
          <a:p>
            <a:fld id="{997F3594-4405-4A06-B9CD-986FDCBEA221}" type="slidenum">
              <a:rPr lang="en-US" sz="1400" smtClean="0"/>
              <a:pPr/>
              <a:t>56</a:t>
            </a:fld>
            <a:endParaRPr lang="en-US" sz="1400" dirty="0"/>
          </a:p>
        </p:txBody>
      </p:sp>
    </p:spTree>
    <p:extLst>
      <p:ext uri="{BB962C8B-B14F-4D97-AF65-F5344CB8AC3E}">
        <p14:creationId xmlns:p14="http://schemas.microsoft.com/office/powerpoint/2010/main" val="3779035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2" end="2"/>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3" end="3"/>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4" end="4"/>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0" end="0"/>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1" end="1"/>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p:cTn id="3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000" y="914400"/>
            <a:ext cx="10871200" cy="1246186"/>
          </a:xfrm>
        </p:spPr>
        <p:txBody>
          <a:bodyPr>
            <a:normAutofit fontScale="90000"/>
          </a:bodyPr>
          <a:lstStyle/>
          <a:p>
            <a:r>
              <a:rPr lang="en-US" sz="2400" b="1" dirty="0"/>
              <a:t>Retrieval</a:t>
            </a:r>
            <a:r>
              <a:rPr lang="en-US" b="1" dirty="0"/>
              <a:t> </a:t>
            </a:r>
            <a:r>
              <a:rPr lang="en-US" dirty="0"/>
              <a:t/>
            </a:r>
            <a:br>
              <a:rPr lang="en-US" dirty="0"/>
            </a:br>
            <a:r>
              <a:rPr lang="en-US" sz="2400" dirty="0"/>
              <a:t>Part III:  Encouraging application in institutions/classroom</a:t>
            </a:r>
            <a:br>
              <a:rPr lang="en-US" sz="2400" dirty="0"/>
            </a:br>
            <a:endParaRPr lang="en-US" sz="4000" dirty="0"/>
          </a:p>
        </p:txBody>
      </p:sp>
      <p:sp>
        <p:nvSpPr>
          <p:cNvPr id="3" name="Content Placeholder 2"/>
          <p:cNvSpPr>
            <a:spLocks noGrp="1"/>
          </p:cNvSpPr>
          <p:nvPr>
            <p:ph sz="half" idx="1"/>
          </p:nvPr>
        </p:nvSpPr>
        <p:spPr>
          <a:xfrm>
            <a:off x="562151" y="2286000"/>
            <a:ext cx="5080000" cy="4267200"/>
          </a:xfrm>
        </p:spPr>
        <p:txBody>
          <a:bodyPr>
            <a:normAutofit fontScale="70000" lnSpcReduction="20000"/>
          </a:bodyPr>
          <a:lstStyle/>
          <a:p>
            <a:pPr>
              <a:lnSpc>
                <a:spcPct val="120000"/>
              </a:lnSpc>
              <a:spcBef>
                <a:spcPts val="2800"/>
              </a:spcBef>
            </a:pPr>
            <a:r>
              <a:rPr lang="en-US" dirty="0"/>
              <a:t>FIT might seem counterintuitive to popular “poor man from Assisi”</a:t>
            </a:r>
          </a:p>
          <a:p>
            <a:pPr>
              <a:lnSpc>
                <a:spcPct val="120000"/>
              </a:lnSpc>
              <a:spcBef>
                <a:spcPts val="2800"/>
              </a:spcBef>
            </a:pPr>
            <a:r>
              <a:rPr lang="en-US" dirty="0"/>
              <a:t>creative continuity through institutionalization rather than the purity of Francis’s primitive vision corrupted by academic institutions</a:t>
            </a:r>
          </a:p>
          <a:p>
            <a:pPr>
              <a:lnSpc>
                <a:spcPct val="120000"/>
              </a:lnSpc>
              <a:spcBef>
                <a:spcPts val="2800"/>
              </a:spcBef>
            </a:pPr>
            <a:r>
              <a:rPr lang="en-US" dirty="0"/>
              <a:t>purpose is not merely to mimic Francis</a:t>
            </a:r>
          </a:p>
          <a:p>
            <a:pPr>
              <a:lnSpc>
                <a:spcPct val="120000"/>
              </a:lnSpc>
              <a:spcBef>
                <a:spcPts val="2800"/>
              </a:spcBef>
            </a:pPr>
            <a:r>
              <a:rPr lang="en-US" dirty="0"/>
              <a:t>FIT is a philosophical and theological expression of the Catholic faith</a:t>
            </a:r>
          </a:p>
          <a:p>
            <a:pPr>
              <a:spcBef>
                <a:spcPts val="2800"/>
              </a:spcBef>
            </a:pPr>
            <a:endParaRPr lang="en-US" dirty="0"/>
          </a:p>
        </p:txBody>
      </p:sp>
      <p:sp>
        <p:nvSpPr>
          <p:cNvPr id="4" name="Content Placeholder 3"/>
          <p:cNvSpPr>
            <a:spLocks noGrp="1"/>
          </p:cNvSpPr>
          <p:nvPr>
            <p:ph sz="half" idx="2"/>
          </p:nvPr>
        </p:nvSpPr>
        <p:spPr>
          <a:xfrm>
            <a:off x="6036487" y="2286000"/>
            <a:ext cx="5486400" cy="4267200"/>
          </a:xfrm>
        </p:spPr>
        <p:txBody>
          <a:bodyPr>
            <a:normAutofit fontScale="70000" lnSpcReduction="20000"/>
          </a:bodyPr>
          <a:lstStyle/>
          <a:p>
            <a:pPr marL="0" indent="0">
              <a:lnSpc>
                <a:spcPct val="120000"/>
              </a:lnSpc>
              <a:buNone/>
            </a:pPr>
            <a:r>
              <a:rPr lang="en-US" sz="2900" dirty="0"/>
              <a:t>FIT complements the other two major intellectual traditions within western Catholicism, the Augustinian and </a:t>
            </a:r>
            <a:r>
              <a:rPr lang="en-US" sz="2900" dirty="0" err="1"/>
              <a:t>Thomistic</a:t>
            </a:r>
            <a:r>
              <a:rPr lang="en-US" sz="2900" dirty="0"/>
              <a:t> (or Dominican)</a:t>
            </a:r>
          </a:p>
          <a:p>
            <a:pPr>
              <a:lnSpc>
                <a:spcPct val="120000"/>
              </a:lnSpc>
              <a:spcBef>
                <a:spcPts val="1200"/>
              </a:spcBef>
            </a:pPr>
            <a:r>
              <a:rPr lang="en-US" sz="2900" dirty="0"/>
              <a:t>All three respect the fundamental teachings of Scripture, tradition, and magisterium. </a:t>
            </a:r>
          </a:p>
          <a:p>
            <a:pPr>
              <a:lnSpc>
                <a:spcPct val="120000"/>
              </a:lnSpc>
            </a:pPr>
            <a:r>
              <a:rPr lang="en-US" sz="2900" dirty="0"/>
              <a:t>All three traditions have received the blessings of popes and scholars</a:t>
            </a:r>
          </a:p>
          <a:p>
            <a:pPr>
              <a:lnSpc>
                <a:spcPct val="120000"/>
              </a:lnSpc>
            </a:pPr>
            <a:r>
              <a:rPr lang="en-US" sz="2900" dirty="0"/>
              <a:t>All reinforce each other on the essential elements of the one Catholic faith yet in their diverse interpretive approaches, they complement each other</a:t>
            </a:r>
          </a:p>
          <a:p>
            <a:endParaRPr lang="en-US" dirty="0"/>
          </a:p>
        </p:txBody>
      </p:sp>
      <p:sp>
        <p:nvSpPr>
          <p:cNvPr id="5" name="Slide Number Placeholder 4"/>
          <p:cNvSpPr>
            <a:spLocks noGrp="1"/>
          </p:cNvSpPr>
          <p:nvPr>
            <p:ph type="sldNum" sz="quarter" idx="4294967295"/>
          </p:nvPr>
        </p:nvSpPr>
        <p:spPr>
          <a:xfrm>
            <a:off x="11594200" y="6467973"/>
            <a:ext cx="508000" cy="365125"/>
          </a:xfrm>
          <a:prstGeom prst="rect">
            <a:avLst/>
          </a:prstGeom>
        </p:spPr>
        <p:txBody>
          <a:bodyPr/>
          <a:lstStyle/>
          <a:p>
            <a:fld id="{997F3594-4405-4A06-B9CD-986FDCBEA221}" type="slidenum">
              <a:rPr lang="en-US" sz="1400" smtClean="0"/>
              <a:pPr/>
              <a:t>57</a:t>
            </a:fld>
            <a:endParaRPr lang="en-US" sz="1400" dirty="0"/>
          </a:p>
        </p:txBody>
      </p:sp>
    </p:spTree>
    <p:extLst>
      <p:ext uri="{BB962C8B-B14F-4D97-AF65-F5344CB8AC3E}">
        <p14:creationId xmlns:p14="http://schemas.microsoft.com/office/powerpoint/2010/main" val="3842055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p:cTn id="31"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0" end="0"/>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p:cTn id="3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1" end="1"/>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p:cTn id="4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4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45" dur="2000"/>
                                        <p:tgtEl>
                                          <p:spTgt spid="4">
                                            <p:txEl>
                                              <p:pRg st="2" end="2"/>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p:cTn id="49"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50"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51"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68800" y="1709740"/>
            <a:ext cx="6978651" cy="1300161"/>
          </a:xfrm>
        </p:spPr>
        <p:txBody>
          <a:bodyPr/>
          <a:lstStyle/>
          <a:p>
            <a:r>
              <a:rPr lang="en-US" dirty="0"/>
              <a:t>Reflection</a:t>
            </a:r>
          </a:p>
        </p:txBody>
      </p:sp>
      <p:sp>
        <p:nvSpPr>
          <p:cNvPr id="6" name="Text Placeholder 5"/>
          <p:cNvSpPr>
            <a:spLocks noGrp="1"/>
          </p:cNvSpPr>
          <p:nvPr>
            <p:ph type="body" idx="1"/>
          </p:nvPr>
        </p:nvSpPr>
        <p:spPr>
          <a:xfrm>
            <a:off x="932331" y="3657600"/>
            <a:ext cx="10312996" cy="2514600"/>
          </a:xfrm>
        </p:spPr>
        <p:txBody>
          <a:bodyPr>
            <a:normAutofit/>
          </a:bodyPr>
          <a:lstStyle/>
          <a:p>
            <a:r>
              <a:rPr lang="en-US" sz="3600" dirty="0"/>
              <a:t>How can you continue the retrieval by incorporating the FIT into your classes?</a:t>
            </a:r>
          </a:p>
        </p:txBody>
      </p:sp>
      <p:sp>
        <p:nvSpPr>
          <p:cNvPr id="2" name="Slide Number Placeholder 1"/>
          <p:cNvSpPr>
            <a:spLocks noGrp="1"/>
          </p:cNvSpPr>
          <p:nvPr>
            <p:ph type="sldNum" sz="quarter" idx="4294967295"/>
          </p:nvPr>
        </p:nvSpPr>
        <p:spPr>
          <a:xfrm>
            <a:off x="11532929" y="6492875"/>
            <a:ext cx="569270" cy="365125"/>
          </a:xfrm>
          <a:prstGeom prst="rect">
            <a:avLst/>
          </a:prstGeom>
        </p:spPr>
        <p:txBody>
          <a:bodyPr/>
          <a:lstStyle/>
          <a:p>
            <a:fld id="{997F3594-4405-4A06-B9CD-986FDCBEA221}" type="slidenum">
              <a:rPr lang="en-US" sz="1400" smtClean="0"/>
              <a:pPr/>
              <a:t>58</a:t>
            </a:fld>
            <a:endParaRPr lang="en-US" sz="1400" dirty="0"/>
          </a:p>
        </p:txBody>
      </p:sp>
      <p:pic>
        <p:nvPicPr>
          <p:cNvPr id="13314" name="Picture 2" descr="http://img.mynewsletterbuilder.com/userdata/chandrac/images/Road_to_Assisi.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11" y="152400"/>
            <a:ext cx="35941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1320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1200" y="914400"/>
            <a:ext cx="8528424" cy="1731982"/>
          </a:xfrm>
        </p:spPr>
        <p:txBody>
          <a:bodyPr>
            <a:normAutofit/>
          </a:bodyPr>
          <a:lstStyle/>
          <a:p>
            <a:r>
              <a:rPr lang="en-US" dirty="0"/>
              <a:t>III. KEY CONTRIBUTORS</a:t>
            </a:r>
          </a:p>
        </p:txBody>
      </p:sp>
      <p:sp>
        <p:nvSpPr>
          <p:cNvPr id="3" name="Text Placeholder 2"/>
          <p:cNvSpPr>
            <a:spLocks noGrp="1"/>
          </p:cNvSpPr>
          <p:nvPr>
            <p:ph type="subTitle" idx="1"/>
          </p:nvPr>
        </p:nvSpPr>
        <p:spPr>
          <a:xfrm>
            <a:off x="3251200" y="3962400"/>
            <a:ext cx="8534400" cy="1752600"/>
          </a:xfrm>
        </p:spPr>
        <p:txBody>
          <a:bodyPr>
            <a:noAutofit/>
          </a:bodyPr>
          <a:lstStyle/>
          <a:p>
            <a:r>
              <a:rPr lang="en-US" sz="1600" i="1" dirty="0"/>
              <a:t>Those like ourselves who are immediate heirs of the tradition</a:t>
            </a:r>
          </a:p>
          <a:p>
            <a:r>
              <a:rPr lang="en-US" sz="1600" i="1" dirty="0"/>
              <a:t>inspired by the spirituality of Francis [and Clare] might better see ourselves</a:t>
            </a:r>
          </a:p>
          <a:p>
            <a:r>
              <a:rPr lang="en-US" sz="1600" i="1" dirty="0"/>
              <a:t>as responsible stewards of a treasure that has much to offer for the healing</a:t>
            </a:r>
          </a:p>
          <a:p>
            <a:r>
              <a:rPr lang="en-US" sz="1600" i="1" dirty="0"/>
              <a:t>of humanity and of the world at large.</a:t>
            </a:r>
          </a:p>
          <a:p>
            <a:r>
              <a:rPr lang="en-US" sz="1600" dirty="0"/>
              <a:t>Zachary Hayes O.F.M.</a:t>
            </a:r>
          </a:p>
          <a:p>
            <a:r>
              <a:rPr lang="fr-FR" sz="1600" dirty="0"/>
              <a:t>Bonaventure Fest, 2003, Aston, PA</a:t>
            </a:r>
            <a:endParaRPr lang="en-US" sz="1600" dirty="0"/>
          </a:p>
        </p:txBody>
      </p:sp>
      <p:sp>
        <p:nvSpPr>
          <p:cNvPr id="4" name="Slide Number Placeholder 3"/>
          <p:cNvSpPr>
            <a:spLocks noGrp="1"/>
          </p:cNvSpPr>
          <p:nvPr>
            <p:ph type="sldNum" sz="quarter" idx="4294967295"/>
          </p:nvPr>
        </p:nvSpPr>
        <p:spPr>
          <a:xfrm>
            <a:off x="11513793" y="6492875"/>
            <a:ext cx="543613" cy="365125"/>
          </a:xfrm>
          <a:prstGeom prst="rect">
            <a:avLst/>
          </a:prstGeom>
        </p:spPr>
        <p:txBody>
          <a:bodyPr/>
          <a:lstStyle/>
          <a:p>
            <a:fld id="{997F3594-4405-4A06-B9CD-986FDCBEA221}" type="slidenum">
              <a:rPr lang="en-US" sz="1400" smtClean="0"/>
              <a:pPr/>
              <a:t>59</a:t>
            </a:fld>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0"/>
            <a:ext cx="22242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1641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4506" y="1389529"/>
            <a:ext cx="10590788" cy="2450353"/>
          </a:xfrm>
        </p:spPr>
        <p:txBody>
          <a:bodyPr>
            <a:noAutofit/>
          </a:bodyPr>
          <a:lstStyle/>
          <a:p>
            <a:r>
              <a:rPr lang="en-US" cap="small" dirty="0"/>
              <a:t>Course Outline</a:t>
            </a:r>
          </a:p>
          <a:p>
            <a:pPr algn="l">
              <a:lnSpc>
                <a:spcPct val="100000"/>
              </a:lnSpc>
              <a:spcBef>
                <a:spcPts val="2200"/>
              </a:spcBef>
              <a:tabLst>
                <a:tab pos="1885950" algn="l"/>
              </a:tabLst>
            </a:pPr>
            <a:r>
              <a:rPr lang="en-US" dirty="0"/>
              <a:t>The course is organized into the following modules.</a:t>
            </a:r>
          </a:p>
          <a:p>
            <a:pPr algn="l">
              <a:lnSpc>
                <a:spcPct val="100000"/>
              </a:lnSpc>
              <a:spcBef>
                <a:spcPts val="2200"/>
              </a:spcBef>
              <a:tabLst>
                <a:tab pos="1885950" algn="l"/>
              </a:tabLst>
            </a:pPr>
            <a:r>
              <a:rPr lang="en-US" dirty="0"/>
              <a:t>Module I:	Saint Francis: A Brief Look into His Life (Slides 8-43)</a:t>
            </a:r>
          </a:p>
          <a:p>
            <a:pPr algn="l">
              <a:lnSpc>
                <a:spcPct val="100000"/>
              </a:lnSpc>
              <a:tabLst>
                <a:tab pos="1885950" algn="l"/>
              </a:tabLst>
            </a:pPr>
            <a:r>
              <a:rPr lang="en-US" dirty="0"/>
              <a:t>Module II:	Development of the Franciscan Intellectual Tradition (Slides 44-86)</a:t>
            </a:r>
          </a:p>
          <a:p>
            <a:pPr algn="l">
              <a:lnSpc>
                <a:spcPct val="100000"/>
              </a:lnSpc>
              <a:tabLst>
                <a:tab pos="1885950" algn="l"/>
              </a:tabLst>
            </a:pPr>
            <a:r>
              <a:rPr lang="en-US" dirty="0"/>
              <a:t>Module III:	Saint Francis as a Student and Teacher (Slides 87-103)</a:t>
            </a:r>
          </a:p>
          <a:p>
            <a:pPr algn="l">
              <a:lnSpc>
                <a:spcPct val="100000"/>
              </a:lnSpc>
              <a:tabLst>
                <a:tab pos="1885950" algn="l"/>
              </a:tabLst>
            </a:pPr>
            <a:r>
              <a:rPr lang="en-US" dirty="0"/>
              <a:t>Module IV:	Francis as a “Vernacular Theologian” (Slides 104-127)</a:t>
            </a:r>
          </a:p>
          <a:p>
            <a:pPr algn="l">
              <a:lnSpc>
                <a:spcPct val="100000"/>
              </a:lnSpc>
              <a:tabLst>
                <a:tab pos="1885950" algn="l"/>
              </a:tabLst>
            </a:pPr>
            <a:r>
              <a:rPr lang="en-US" dirty="0"/>
              <a:t>Module V:	Sample Courses Utilizing the FIT (Slides 128-143)</a:t>
            </a:r>
          </a:p>
          <a:p>
            <a:pPr algn="l">
              <a:lnSpc>
                <a:spcPct val="100000"/>
              </a:lnSpc>
              <a:tabLst>
                <a:tab pos="1885950" algn="l"/>
              </a:tabLst>
            </a:pPr>
            <a:r>
              <a:rPr lang="en-US" dirty="0"/>
              <a:t>Module VI:	Developing Learning Activities (Slides 144-177)</a:t>
            </a:r>
          </a:p>
        </p:txBody>
      </p:sp>
      <p:sp>
        <p:nvSpPr>
          <p:cNvPr id="5" name="TextBox 4"/>
          <p:cNvSpPr txBox="1"/>
          <p:nvPr/>
        </p:nvSpPr>
        <p:spPr>
          <a:xfrm>
            <a:off x="11641667" y="6533444"/>
            <a:ext cx="275661" cy="307777"/>
          </a:xfrm>
          <a:prstGeom prst="rect">
            <a:avLst/>
          </a:prstGeom>
          <a:noFill/>
        </p:spPr>
        <p:txBody>
          <a:bodyPr wrap="none" rtlCol="0">
            <a:spAutoFit/>
          </a:bodyPr>
          <a:lstStyle/>
          <a:p>
            <a:fld id="{19152AE9-044C-9A45-9E9B-30DD2C90522F}" type="slidenum">
              <a:rPr lang="en-US" sz="1400" smtClean="0"/>
              <a:t>6</a:t>
            </a:fld>
            <a:endParaRPr lang="en-US" sz="1400" dirty="0"/>
          </a:p>
        </p:txBody>
      </p:sp>
    </p:spTree>
    <p:extLst>
      <p:ext uri="{BB962C8B-B14F-4D97-AF65-F5344CB8AC3E}">
        <p14:creationId xmlns:p14="http://schemas.microsoft.com/office/powerpoint/2010/main" val="312359721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13592"/>
            <a:ext cx="10972800" cy="1066800"/>
          </a:xfrm>
        </p:spPr>
        <p:txBody>
          <a:bodyPr>
            <a:noAutofit/>
          </a:bodyPr>
          <a:lstStyle/>
          <a:p>
            <a:r>
              <a:rPr lang="en-US" sz="4000" dirty="0"/>
              <a:t>Primary Franciscan Contributors </a:t>
            </a:r>
          </a:p>
        </p:txBody>
      </p:sp>
      <p:sp>
        <p:nvSpPr>
          <p:cNvPr id="3" name="Content Placeholder 2"/>
          <p:cNvSpPr>
            <a:spLocks noGrp="1"/>
          </p:cNvSpPr>
          <p:nvPr>
            <p:ph sz="half" idx="1"/>
          </p:nvPr>
        </p:nvSpPr>
        <p:spPr>
          <a:xfrm>
            <a:off x="609600" y="1642024"/>
            <a:ext cx="11277600" cy="4910139"/>
          </a:xfrm>
        </p:spPr>
        <p:txBody>
          <a:bodyPr>
            <a:normAutofit fontScale="25000" lnSpcReduction="20000"/>
          </a:bodyPr>
          <a:lstStyle/>
          <a:p>
            <a:pPr>
              <a:lnSpc>
                <a:spcPct val="120000"/>
              </a:lnSpc>
            </a:pPr>
            <a:r>
              <a:rPr lang="en-US" sz="6400" b="1" dirty="0"/>
              <a:t>Anthony of Padua </a:t>
            </a:r>
            <a:r>
              <a:rPr lang="en-US" sz="6400" dirty="0"/>
              <a:t>1195-1231 Teacher of the Gospels, preacher</a:t>
            </a:r>
            <a:endParaRPr lang="en-US" sz="6400" b="1" dirty="0"/>
          </a:p>
          <a:p>
            <a:pPr>
              <a:lnSpc>
                <a:spcPct val="120000"/>
              </a:lnSpc>
            </a:pPr>
            <a:r>
              <a:rPr lang="en-US" sz="6400" b="1" dirty="0"/>
              <a:t>Bonaventure of </a:t>
            </a:r>
            <a:r>
              <a:rPr lang="en-US" sz="6400" b="1" dirty="0" err="1"/>
              <a:t>Bagnoregio</a:t>
            </a:r>
            <a:r>
              <a:rPr lang="en-US" sz="6400" b="1" dirty="0"/>
              <a:t> </a:t>
            </a:r>
            <a:r>
              <a:rPr lang="en-US" sz="6400" dirty="0"/>
              <a:t>1217-1274 Teacher, commentaries of Scripture emphasis on “literal” </a:t>
            </a:r>
            <a:r>
              <a:rPr lang="en-US" sz="6400" dirty="0" err="1"/>
              <a:t>vs</a:t>
            </a:r>
            <a:r>
              <a:rPr lang="en-US" sz="6400" dirty="0"/>
              <a:t> “allegorical” sense, meaning of history (</a:t>
            </a:r>
            <a:r>
              <a:rPr lang="en-US" sz="6400" i="1" dirty="0"/>
              <a:t>Collations on </a:t>
            </a:r>
            <a:r>
              <a:rPr lang="en-US" sz="6400" i="1" dirty="0" err="1"/>
              <a:t>Hexameron</a:t>
            </a:r>
            <a:r>
              <a:rPr lang="en-US" sz="6400" dirty="0"/>
              <a:t>) </a:t>
            </a:r>
          </a:p>
          <a:p>
            <a:pPr>
              <a:lnSpc>
                <a:spcPct val="120000"/>
              </a:lnSpc>
            </a:pPr>
            <a:r>
              <a:rPr lang="en-US" sz="6400" b="1" dirty="0"/>
              <a:t>Roger Bacon </a:t>
            </a:r>
            <a:r>
              <a:rPr lang="en-US" sz="6400" dirty="0"/>
              <a:t>1214-1294 Teacher, studies optics, light, philosopher for emphasis on empirical methods, sciences as preparation for theology, credited as one of the earliest European advocates of the modern scientific method</a:t>
            </a:r>
          </a:p>
          <a:p>
            <a:pPr>
              <a:lnSpc>
                <a:spcPct val="120000"/>
              </a:lnSpc>
            </a:pPr>
            <a:r>
              <a:rPr lang="en-US" sz="6400" b="1" dirty="0"/>
              <a:t>John Duns </a:t>
            </a:r>
            <a:r>
              <a:rPr lang="en-US" sz="6400" b="1" dirty="0" err="1"/>
              <a:t>Scotus</a:t>
            </a:r>
            <a:r>
              <a:rPr lang="en-US" sz="6400" b="1" dirty="0"/>
              <a:t> </a:t>
            </a:r>
            <a:r>
              <a:rPr lang="en-US" sz="6400" dirty="0"/>
              <a:t>1266-1308 Philosopher and theologian left a mark on the nature of human freedom and dignity of human person: “</a:t>
            </a:r>
            <a:r>
              <a:rPr lang="en-US" sz="6400" dirty="0" err="1"/>
              <a:t>haecceitas</a:t>
            </a:r>
            <a:r>
              <a:rPr lang="en-US" sz="6400" dirty="0"/>
              <a:t>”</a:t>
            </a:r>
          </a:p>
          <a:p>
            <a:pPr>
              <a:lnSpc>
                <a:spcPct val="120000"/>
              </a:lnSpc>
            </a:pPr>
            <a:r>
              <a:rPr lang="en-US" sz="6400" b="1" dirty="0"/>
              <a:t>William of Ockham </a:t>
            </a:r>
            <a:r>
              <a:rPr lang="en-US" sz="6400" dirty="0"/>
              <a:t>1288-1348 Teacher contributes principle of economy known as “Ockham's Razor” (do not multiply entities without necessity)</a:t>
            </a:r>
          </a:p>
          <a:p>
            <a:pPr>
              <a:lnSpc>
                <a:spcPct val="120000"/>
              </a:lnSpc>
              <a:spcBef>
                <a:spcPts val="0"/>
              </a:spcBef>
            </a:pPr>
            <a:endParaRPr lang="en-US" sz="6400" dirty="0"/>
          </a:p>
          <a:p>
            <a:pPr>
              <a:lnSpc>
                <a:spcPct val="120000"/>
              </a:lnSpc>
            </a:pPr>
            <a:r>
              <a:rPr lang="en-US" sz="6400" b="1" dirty="0" err="1"/>
              <a:t>Haymo</a:t>
            </a:r>
            <a:r>
              <a:rPr lang="en-US" sz="6400" b="1" dirty="0"/>
              <a:t> of </a:t>
            </a:r>
            <a:r>
              <a:rPr lang="en-US" sz="6400" b="1" dirty="0" err="1"/>
              <a:t>Faversham</a:t>
            </a:r>
            <a:r>
              <a:rPr lang="en-US" sz="6400" b="1" dirty="0"/>
              <a:t> </a:t>
            </a:r>
            <a:r>
              <a:rPr lang="en-US" sz="6400" dirty="0"/>
              <a:t>1175-1244 Teacher, Master of Divinity </a:t>
            </a:r>
          </a:p>
          <a:p>
            <a:pPr>
              <a:lnSpc>
                <a:spcPct val="120000"/>
              </a:lnSpc>
            </a:pPr>
            <a:r>
              <a:rPr lang="en-US" sz="6400" b="1" dirty="0"/>
              <a:t>Alexander of Hales </a:t>
            </a:r>
            <a:r>
              <a:rPr lang="en-US" sz="6400" dirty="0"/>
              <a:t>1185-1245 Teacher, exceptional lecturer, author of </a:t>
            </a:r>
            <a:r>
              <a:rPr lang="en-US" sz="6400" i="1" dirty="0"/>
              <a:t>Summa </a:t>
            </a:r>
            <a:r>
              <a:rPr lang="en-US" sz="6400" i="1" dirty="0" err="1"/>
              <a:t>Theologiae</a:t>
            </a:r>
            <a:r>
              <a:rPr lang="en-US" sz="6400" dirty="0"/>
              <a:t> </a:t>
            </a:r>
          </a:p>
          <a:p>
            <a:pPr>
              <a:lnSpc>
                <a:spcPct val="120000"/>
              </a:lnSpc>
            </a:pPr>
            <a:r>
              <a:rPr lang="en-US" sz="6400" b="1" dirty="0"/>
              <a:t>John </a:t>
            </a:r>
            <a:r>
              <a:rPr lang="en-US" sz="6400" b="1" dirty="0" err="1"/>
              <a:t>Peckham</a:t>
            </a:r>
            <a:r>
              <a:rPr lang="en-US" sz="6400" b="1" dirty="0"/>
              <a:t> </a:t>
            </a:r>
            <a:r>
              <a:rPr lang="en-US" sz="6400" dirty="0"/>
              <a:t>1225-1292 Poet, philosopher, and theologian, Archbishop of Canterbury debated T. Aquinas </a:t>
            </a:r>
          </a:p>
          <a:p>
            <a:pPr>
              <a:lnSpc>
                <a:spcPct val="120000"/>
              </a:lnSpc>
            </a:pPr>
            <a:r>
              <a:rPr lang="en-US" sz="6400" b="1" dirty="0"/>
              <a:t>Peter John </a:t>
            </a:r>
            <a:r>
              <a:rPr lang="en-US" sz="6400" b="1" dirty="0" err="1"/>
              <a:t>Olivi</a:t>
            </a:r>
            <a:r>
              <a:rPr lang="en-US" sz="6400" b="1" dirty="0"/>
              <a:t> </a:t>
            </a:r>
            <a:r>
              <a:rPr lang="en-US" sz="6400" dirty="0"/>
              <a:t>1248-1298 Commentaries on Scripture, on Franciscan way of life, on poverty of Christ</a:t>
            </a:r>
          </a:p>
          <a:p>
            <a:pPr>
              <a:lnSpc>
                <a:spcPct val="120000"/>
              </a:lnSpc>
            </a:pPr>
            <a:r>
              <a:rPr lang="en-US" sz="6400" b="1" dirty="0">
                <a:solidFill>
                  <a:schemeClr val="tx1"/>
                </a:solidFill>
              </a:rPr>
              <a:t>Angela of </a:t>
            </a:r>
            <a:r>
              <a:rPr lang="en-US" sz="6400" b="1" dirty="0" err="1">
                <a:solidFill>
                  <a:schemeClr val="tx1"/>
                </a:solidFill>
              </a:rPr>
              <a:t>Foligno</a:t>
            </a:r>
            <a:r>
              <a:rPr lang="en-US" sz="6400" b="1" dirty="0">
                <a:solidFill>
                  <a:schemeClr val="tx1"/>
                </a:solidFill>
              </a:rPr>
              <a:t> </a:t>
            </a:r>
            <a:r>
              <a:rPr lang="en-US" sz="6400" dirty="0">
                <a:solidFill>
                  <a:schemeClr val="tx1"/>
                </a:solidFill>
              </a:rPr>
              <a:t>1248-1309 Teacher of Theologians, Mystic</a:t>
            </a:r>
          </a:p>
          <a:p>
            <a:endParaRPr lang="en-US" sz="2000" dirty="0"/>
          </a:p>
          <a:p>
            <a:pPr>
              <a:buNone/>
            </a:pPr>
            <a:endParaRPr lang="en-US" sz="1200" dirty="0"/>
          </a:p>
        </p:txBody>
      </p:sp>
      <p:sp>
        <p:nvSpPr>
          <p:cNvPr id="4" name="Slide Number Placeholder 3"/>
          <p:cNvSpPr>
            <a:spLocks noGrp="1"/>
          </p:cNvSpPr>
          <p:nvPr>
            <p:ph type="sldNum" sz="quarter" idx="4294967295"/>
          </p:nvPr>
        </p:nvSpPr>
        <p:spPr>
          <a:xfrm>
            <a:off x="11492600" y="6526214"/>
            <a:ext cx="609600" cy="365125"/>
          </a:xfrm>
          <a:prstGeom prst="rect">
            <a:avLst/>
          </a:prstGeom>
        </p:spPr>
        <p:txBody>
          <a:bodyPr/>
          <a:lstStyle/>
          <a:p>
            <a:fld id="{997F3594-4405-4A06-B9CD-986FDCBEA221}" type="slidenum">
              <a:rPr lang="en-US" sz="1400" smtClean="0"/>
              <a:pPr/>
              <a:t>60</a:t>
            </a:fld>
            <a:endParaRPr lang="en-US" sz="1400" dirty="0"/>
          </a:p>
        </p:txBody>
      </p:sp>
    </p:spTree>
    <p:custDataLst>
      <p:tags r:id="rId1"/>
    </p:custDataLst>
    <p:extLst>
      <p:ext uri="{BB962C8B-B14F-4D97-AF65-F5344CB8AC3E}">
        <p14:creationId xmlns:p14="http://schemas.microsoft.com/office/powerpoint/2010/main" val="194447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2000"/>
                                        <p:tgtEl>
                                          <p:spTgt spid="3">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2000"/>
                                        <p:tgtEl>
                                          <p:spTgt spid="3">
                                            <p:txEl>
                                              <p:pRg st="4" end="4"/>
                                            </p:txEl>
                                          </p:spTgt>
                                        </p:tgtEl>
                                      </p:cBhvr>
                                    </p:animEffect>
                                  </p:childTnLst>
                                </p:cTn>
                              </p:par>
                            </p:childTnLst>
                          </p:cTn>
                        </p:par>
                        <p:par>
                          <p:cTn id="30" fill="hold">
                            <p:stCondLst>
                              <p:cond delay="2000"/>
                            </p:stCondLst>
                            <p:childTnLst>
                              <p:par>
                                <p:cTn id="31" presetID="55"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5" dur="2000"/>
                                        <p:tgtEl>
                                          <p:spTgt spid="3">
                                            <p:txEl>
                                              <p:pRg st="6" end="6"/>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p:cTn id="38"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9"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0" dur="2000"/>
                                        <p:tgtEl>
                                          <p:spTgt spid="3">
                                            <p:txEl>
                                              <p:pRg st="7" end="7"/>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p:cTn id="43"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8" end="8"/>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 calcmode="lin" valueType="num">
                                      <p:cBhvr>
                                        <p:cTn id="48" dur="2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49" dur="2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50" dur="2000"/>
                                        <p:tgtEl>
                                          <p:spTgt spid="3">
                                            <p:txEl>
                                              <p:pRg st="9" end="9"/>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p:cTn id="53" dur="2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54" dur="2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55"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28038"/>
            <a:ext cx="10972800" cy="1192212"/>
          </a:xfrm>
        </p:spPr>
        <p:txBody>
          <a:bodyPr>
            <a:noAutofit/>
          </a:bodyPr>
          <a:lstStyle/>
          <a:p>
            <a:r>
              <a:rPr lang="en-US" sz="3600" dirty="0"/>
              <a:t>Secondary Franciscan Contributors </a:t>
            </a:r>
          </a:p>
        </p:txBody>
      </p:sp>
      <p:sp>
        <p:nvSpPr>
          <p:cNvPr id="3" name="Content Placeholder 2"/>
          <p:cNvSpPr>
            <a:spLocks noGrp="1"/>
          </p:cNvSpPr>
          <p:nvPr>
            <p:ph sz="half" idx="1"/>
          </p:nvPr>
        </p:nvSpPr>
        <p:spPr>
          <a:xfrm>
            <a:off x="609600" y="1915397"/>
            <a:ext cx="11277600" cy="4572000"/>
          </a:xfrm>
        </p:spPr>
        <p:txBody>
          <a:bodyPr>
            <a:normAutofit/>
          </a:bodyPr>
          <a:lstStyle/>
          <a:p>
            <a:pPr>
              <a:lnSpc>
                <a:spcPct val="100000"/>
              </a:lnSpc>
            </a:pPr>
            <a:r>
              <a:rPr lang="en-US" sz="1800" b="1" dirty="0"/>
              <a:t>Bartholomew de Glanville </a:t>
            </a:r>
            <a:r>
              <a:rPr lang="en-US" sz="1800" dirty="0"/>
              <a:t>1220-1240 </a:t>
            </a:r>
            <a:r>
              <a:rPr lang="en-US" sz="1800" b="1" dirty="0" err="1" smtClean="0">
                <a:solidFill>
                  <a:schemeClr val="tx2">
                    <a:lumMod val="75000"/>
                  </a:schemeClr>
                </a:solidFill>
              </a:rPr>
              <a:t>encyclopedist</a:t>
            </a:r>
            <a:r>
              <a:rPr lang="en-US" sz="1800" dirty="0" smtClean="0"/>
              <a:t> </a:t>
            </a:r>
            <a:r>
              <a:rPr lang="en-US" sz="1800" dirty="0"/>
              <a:t>writing a 19-volume encyclopedia </a:t>
            </a:r>
            <a:r>
              <a:rPr lang="en-US" sz="1800" i="1" dirty="0"/>
              <a:t>On the Properties of Things</a:t>
            </a:r>
            <a:r>
              <a:rPr lang="en-US" sz="1800" dirty="0"/>
              <a:t> and was the first to make readily available the views of Greek, Jewish, and Arabic scholars on medical and scientific subjects </a:t>
            </a:r>
          </a:p>
          <a:p>
            <a:pPr>
              <a:lnSpc>
                <a:spcPct val="100000"/>
              </a:lnSpc>
            </a:pPr>
            <a:r>
              <a:rPr lang="en-US" sz="1800" b="1" dirty="0" err="1"/>
              <a:t>Bernardine</a:t>
            </a:r>
            <a:r>
              <a:rPr lang="en-US" sz="1800" b="1" dirty="0"/>
              <a:t> of Siena </a:t>
            </a:r>
            <a:r>
              <a:rPr lang="en-US" sz="1800" dirty="0"/>
              <a:t>1380-1444 Business and banking, “economy of gift”, notion of “just profit” founder of </a:t>
            </a:r>
            <a:r>
              <a:rPr lang="en-US" sz="1800" b="1" dirty="0">
                <a:solidFill>
                  <a:schemeClr val="tx2">
                    <a:lumMod val="75000"/>
                  </a:schemeClr>
                </a:solidFill>
              </a:rPr>
              <a:t>pawnshops</a:t>
            </a:r>
            <a:r>
              <a:rPr lang="en-US" sz="1800" dirty="0"/>
              <a:t> for the poor </a:t>
            </a:r>
          </a:p>
          <a:p>
            <a:pPr>
              <a:lnSpc>
                <a:spcPct val="100000"/>
              </a:lnSpc>
            </a:pPr>
            <a:r>
              <a:rPr lang="en-US" sz="1800" b="1" dirty="0"/>
              <a:t>Luca </a:t>
            </a:r>
            <a:r>
              <a:rPr lang="en-US" sz="1800" b="1" dirty="0" err="1"/>
              <a:t>Pacioli</a:t>
            </a:r>
            <a:r>
              <a:rPr lang="en-US" sz="1800" b="1" dirty="0"/>
              <a:t> </a:t>
            </a:r>
            <a:r>
              <a:rPr lang="en-US" sz="1800" dirty="0"/>
              <a:t>1445-1517 Mathematician documents and spreads double entry </a:t>
            </a:r>
            <a:r>
              <a:rPr lang="en-US" sz="1800" b="1" dirty="0">
                <a:solidFill>
                  <a:schemeClr val="tx2">
                    <a:lumMod val="75000"/>
                  </a:schemeClr>
                </a:solidFill>
              </a:rPr>
              <a:t>bookkeeping</a:t>
            </a:r>
            <a:r>
              <a:rPr lang="en-US" sz="1800" dirty="0"/>
              <a:t> system of debits and credits to organize finances and break out of cycle of poverty</a:t>
            </a:r>
          </a:p>
          <a:p>
            <a:pPr>
              <a:lnSpc>
                <a:spcPct val="100000"/>
              </a:lnSpc>
            </a:pPr>
            <a:r>
              <a:rPr lang="en-US" sz="1800" b="1" dirty="0"/>
              <a:t>Bernardino de </a:t>
            </a:r>
            <a:r>
              <a:rPr lang="en-US" sz="1800" b="1" dirty="0" err="1"/>
              <a:t>Sahagún</a:t>
            </a:r>
            <a:r>
              <a:rPr lang="en-US" sz="1800" b="1" dirty="0"/>
              <a:t> </a:t>
            </a:r>
            <a:r>
              <a:rPr lang="en-US" sz="1800" dirty="0"/>
              <a:t>1499-1590 New world missionary and </a:t>
            </a:r>
            <a:r>
              <a:rPr lang="en-US" sz="1800" b="1" dirty="0">
                <a:solidFill>
                  <a:schemeClr val="tx2">
                    <a:lumMod val="75000"/>
                  </a:schemeClr>
                </a:solidFill>
              </a:rPr>
              <a:t>anthropologist</a:t>
            </a:r>
            <a:r>
              <a:rPr lang="en-US" sz="1800" dirty="0"/>
              <a:t> compiled information about Aztec religion and culture and of the </a:t>
            </a:r>
            <a:r>
              <a:rPr lang="en-US" sz="1800" i="1" dirty="0" err="1"/>
              <a:t>Historia</a:t>
            </a:r>
            <a:r>
              <a:rPr lang="en-US" sz="1800" i="1" dirty="0"/>
              <a:t> general de </a:t>
            </a:r>
            <a:r>
              <a:rPr lang="en-US" sz="1800" i="1" dirty="0" err="1"/>
              <a:t>las</a:t>
            </a:r>
            <a:r>
              <a:rPr lang="en-US" sz="1800" i="1" dirty="0"/>
              <a:t> </a:t>
            </a:r>
            <a:r>
              <a:rPr lang="en-US" sz="1800" i="1" dirty="0" err="1"/>
              <a:t>cosas</a:t>
            </a:r>
            <a:r>
              <a:rPr lang="en-US" sz="1800" i="1" dirty="0"/>
              <a:t> de Nueva </a:t>
            </a:r>
            <a:r>
              <a:rPr lang="en-US" sz="1800" i="1" dirty="0" err="1"/>
              <a:t>España</a:t>
            </a:r>
            <a:r>
              <a:rPr lang="en-US" sz="1800" dirty="0"/>
              <a:t> , regarded as being one of the "fathers of </a:t>
            </a:r>
            <a:r>
              <a:rPr lang="en-US" sz="1800" b="1" dirty="0">
                <a:solidFill>
                  <a:schemeClr val="tx2">
                    <a:lumMod val="75000"/>
                  </a:schemeClr>
                </a:solidFill>
              </a:rPr>
              <a:t>ethnography</a:t>
            </a:r>
            <a:r>
              <a:rPr lang="en-US" sz="1800" dirty="0"/>
              <a:t>" and creator of the first encyclopedia of the new world</a:t>
            </a:r>
          </a:p>
          <a:p>
            <a:pPr>
              <a:lnSpc>
                <a:spcPct val="100000"/>
              </a:lnSpc>
            </a:pPr>
            <a:endParaRPr lang="en-US" sz="1400" dirty="0"/>
          </a:p>
          <a:p>
            <a:pPr>
              <a:lnSpc>
                <a:spcPct val="100000"/>
              </a:lnSpc>
              <a:spcBef>
                <a:spcPts val="0"/>
              </a:spcBef>
            </a:pPr>
            <a:r>
              <a:rPr lang="en-US" sz="1600" b="1" dirty="0"/>
              <a:t>Ramon Lull </a:t>
            </a:r>
            <a:r>
              <a:rPr lang="en-US" sz="1600" dirty="0"/>
              <a:t>1232-1315 Linguist and founder of School of Languages, encyclopedic work</a:t>
            </a:r>
          </a:p>
          <a:p>
            <a:pPr>
              <a:lnSpc>
                <a:spcPct val="100000"/>
              </a:lnSpc>
              <a:spcBef>
                <a:spcPts val="0"/>
              </a:spcBef>
            </a:pPr>
            <a:r>
              <a:rPr lang="en-US" sz="1600" b="1" dirty="0"/>
              <a:t>Bernardino de Laredo </a:t>
            </a:r>
            <a:r>
              <a:rPr lang="en-US" sz="1600" dirty="0"/>
              <a:t>1492-1540 Pharmacist, physician</a:t>
            </a:r>
          </a:p>
          <a:p>
            <a:pPr>
              <a:lnSpc>
                <a:spcPct val="100000"/>
              </a:lnSpc>
              <a:spcBef>
                <a:spcPts val="0"/>
              </a:spcBef>
            </a:pPr>
            <a:r>
              <a:rPr lang="en-US" sz="1600" b="1" dirty="0"/>
              <a:t>Vincenzo </a:t>
            </a:r>
            <a:r>
              <a:rPr lang="en-US" sz="1600" b="1" dirty="0" err="1"/>
              <a:t>Coronelli</a:t>
            </a:r>
            <a:r>
              <a:rPr lang="en-US" sz="1600" b="1" dirty="0"/>
              <a:t> </a:t>
            </a:r>
            <a:r>
              <a:rPr lang="en-US" sz="1600" dirty="0"/>
              <a:t>1650-1718 Cosmographer , Engineer provides first description of known world</a:t>
            </a:r>
          </a:p>
          <a:p>
            <a:pPr>
              <a:lnSpc>
                <a:spcPct val="100000"/>
              </a:lnSpc>
              <a:spcBef>
                <a:spcPts val="0"/>
              </a:spcBef>
            </a:pPr>
            <a:r>
              <a:rPr lang="en-US" sz="1600" b="1" dirty="0"/>
              <a:t>Laurent </a:t>
            </a:r>
            <a:r>
              <a:rPr lang="en-US" sz="1600" b="1" dirty="0" err="1"/>
              <a:t>Receveur</a:t>
            </a:r>
            <a:r>
              <a:rPr lang="en-US" sz="1600" b="1" dirty="0"/>
              <a:t> </a:t>
            </a:r>
            <a:r>
              <a:rPr lang="en-US" sz="1600" dirty="0"/>
              <a:t>1757-1788 Geologist , Botanist travels three years around the globe collecting specimens</a:t>
            </a:r>
          </a:p>
        </p:txBody>
      </p:sp>
      <p:sp>
        <p:nvSpPr>
          <p:cNvPr id="4" name="Slide Number Placeholder 3"/>
          <p:cNvSpPr>
            <a:spLocks noGrp="1"/>
          </p:cNvSpPr>
          <p:nvPr>
            <p:ph type="sldNum" sz="quarter" idx="4294967295"/>
          </p:nvPr>
        </p:nvSpPr>
        <p:spPr>
          <a:xfrm>
            <a:off x="11466942" y="6492875"/>
            <a:ext cx="609600" cy="365125"/>
          </a:xfrm>
          <a:prstGeom prst="rect">
            <a:avLst/>
          </a:prstGeom>
        </p:spPr>
        <p:txBody>
          <a:bodyPr/>
          <a:lstStyle/>
          <a:p>
            <a:fld id="{997F3594-4405-4A06-B9CD-986FDCBEA221}" type="slidenum">
              <a:rPr lang="en-US" sz="1400" smtClean="0"/>
              <a:pPr/>
              <a:t>61</a:t>
            </a:fld>
            <a:endParaRPr lang="en-US" sz="1400" dirty="0"/>
          </a:p>
        </p:txBody>
      </p:sp>
    </p:spTree>
    <p:custDataLst>
      <p:tags r:id="rId1"/>
    </p:custDataLst>
    <p:extLst>
      <p:ext uri="{BB962C8B-B14F-4D97-AF65-F5344CB8AC3E}">
        <p14:creationId xmlns:p14="http://schemas.microsoft.com/office/powerpoint/2010/main" val="2165054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2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2000"/>
                                        <p:tgtEl>
                                          <p:spTgt spid="3">
                                            <p:txEl>
                                              <p:pRg st="3" end="3"/>
                                            </p:txEl>
                                          </p:spTgt>
                                        </p:tgtEl>
                                      </p:cBhvr>
                                    </p:animEffect>
                                  </p:childTnLst>
                                </p:cTn>
                              </p:par>
                            </p:childTnLst>
                          </p:cTn>
                        </p:par>
                        <p:par>
                          <p:cTn id="25" fill="hold">
                            <p:stCondLst>
                              <p:cond delay="2000"/>
                            </p:stCondLst>
                            <p:childTnLst>
                              <p:par>
                                <p:cTn id="26" presetID="55"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9"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0" dur="2000"/>
                                        <p:tgtEl>
                                          <p:spTgt spid="3">
                                            <p:txEl>
                                              <p:pRg st="5" end="5"/>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5" dur="2000"/>
                                        <p:tgtEl>
                                          <p:spTgt spid="3">
                                            <p:txEl>
                                              <p:pRg st="6" end="6"/>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p:cTn id="38"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9"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0" dur="2000"/>
                                        <p:tgtEl>
                                          <p:spTgt spid="3">
                                            <p:txEl>
                                              <p:pRg st="7" end="7"/>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p:cTn id="43"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602" y="574807"/>
            <a:ext cx="5486400" cy="685800"/>
          </a:xfrm>
        </p:spPr>
        <p:txBody>
          <a:bodyPr>
            <a:noAutofit/>
          </a:bodyPr>
          <a:lstStyle/>
          <a:p>
            <a:r>
              <a:rPr lang="en-US" sz="3600" dirty="0"/>
              <a:t>Contemporary Franciscan Contributors </a:t>
            </a:r>
          </a:p>
        </p:txBody>
      </p:sp>
      <p:sp>
        <p:nvSpPr>
          <p:cNvPr id="3" name="Content Placeholder 2"/>
          <p:cNvSpPr>
            <a:spLocks noGrp="1"/>
          </p:cNvSpPr>
          <p:nvPr>
            <p:ph sz="half" idx="1"/>
          </p:nvPr>
        </p:nvSpPr>
        <p:spPr>
          <a:xfrm>
            <a:off x="609600" y="2133600"/>
            <a:ext cx="10668000" cy="4572000"/>
          </a:xfrm>
        </p:spPr>
        <p:txBody>
          <a:bodyPr>
            <a:normAutofit/>
          </a:bodyPr>
          <a:lstStyle/>
          <a:p>
            <a:pPr>
              <a:lnSpc>
                <a:spcPct val="100000"/>
              </a:lnSpc>
              <a:tabLst>
                <a:tab pos="685800" algn="l"/>
              </a:tabLst>
            </a:pPr>
            <a:r>
              <a:rPr lang="en-US" altLang="en-US" sz="2000" b="1" dirty="0">
                <a:solidFill>
                  <a:srgbClr val="000000"/>
                </a:solidFill>
                <a:cs typeface="Times New Roman" pitchFamily="18" charset="0"/>
              </a:rPr>
              <a:t>Joe Chinnici, OFM</a:t>
            </a:r>
          </a:p>
          <a:p>
            <a:pPr lvl="1">
              <a:lnSpc>
                <a:spcPct val="100000"/>
              </a:lnSpc>
              <a:tabLst>
                <a:tab pos="685800" algn="l"/>
              </a:tabLst>
            </a:pPr>
            <a:r>
              <a:rPr lang="en-US" altLang="en-US" sz="2000" dirty="0">
                <a:solidFill>
                  <a:srgbClr val="000000"/>
                </a:solidFill>
                <a:cs typeface="Times New Roman" pitchFamily="18" charset="0"/>
              </a:rPr>
              <a:t>The </a:t>
            </a:r>
            <a:r>
              <a:rPr lang="en-US" altLang="en-US" sz="2000" i="1" dirty="0">
                <a:solidFill>
                  <a:srgbClr val="000000"/>
                </a:solidFill>
                <a:cs typeface="Times New Roman" pitchFamily="18" charset="0"/>
              </a:rPr>
              <a:t>vital</a:t>
            </a:r>
            <a:r>
              <a:rPr lang="en-US" altLang="en-US" sz="2000" dirty="0">
                <a:solidFill>
                  <a:srgbClr val="000000"/>
                </a:solidFill>
                <a:cs typeface="Times New Roman" pitchFamily="18" charset="0"/>
              </a:rPr>
              <a:t> time for the recovery of our Franciscan intellectual tradition in its </a:t>
            </a:r>
            <a:r>
              <a:rPr lang="en-US" altLang="en-US" sz="2000" i="1" dirty="0">
                <a:solidFill>
                  <a:srgbClr val="000000"/>
                </a:solidFill>
                <a:cs typeface="Times New Roman" pitchFamily="18" charset="0"/>
              </a:rPr>
              <a:t>compatibility</a:t>
            </a:r>
            <a:r>
              <a:rPr lang="en-US" altLang="en-US" sz="2000" dirty="0">
                <a:solidFill>
                  <a:srgbClr val="000000"/>
                </a:solidFill>
                <a:cs typeface="Times New Roman" pitchFamily="18" charset="0"/>
              </a:rPr>
              <a:t> with elements of </a:t>
            </a:r>
            <a:endParaRPr lang="en-US" altLang="en-US" sz="2000" dirty="0">
              <a:solidFill>
                <a:srgbClr val="000000"/>
              </a:solidFill>
            </a:endParaRPr>
          </a:p>
          <a:p>
            <a:pPr lvl="2">
              <a:lnSpc>
                <a:spcPct val="100000"/>
              </a:lnSpc>
              <a:tabLst>
                <a:tab pos="685800" algn="l"/>
              </a:tabLst>
            </a:pPr>
            <a:r>
              <a:rPr lang="en-US" altLang="en-US" dirty="0">
                <a:solidFill>
                  <a:srgbClr val="A86400"/>
                </a:solidFill>
                <a:cs typeface="Times New Roman" pitchFamily="18" charset="0"/>
              </a:rPr>
              <a:t>postmodern thought</a:t>
            </a:r>
            <a:endParaRPr lang="en-US" altLang="en-US" dirty="0">
              <a:solidFill>
                <a:srgbClr val="A86400"/>
              </a:solidFill>
            </a:endParaRPr>
          </a:p>
          <a:p>
            <a:pPr lvl="2">
              <a:lnSpc>
                <a:spcPct val="100000"/>
              </a:lnSpc>
              <a:tabLst>
                <a:tab pos="685800" algn="l"/>
              </a:tabLst>
            </a:pPr>
            <a:r>
              <a:rPr lang="en-US" altLang="en-US" dirty="0">
                <a:solidFill>
                  <a:srgbClr val="A86400"/>
                </a:solidFill>
                <a:cs typeface="Times New Roman" pitchFamily="18" charset="0"/>
              </a:rPr>
              <a:t>affinity for science</a:t>
            </a:r>
            <a:endParaRPr lang="en-US" altLang="en-US" dirty="0">
              <a:solidFill>
                <a:srgbClr val="A86400"/>
              </a:solidFill>
            </a:endParaRPr>
          </a:p>
          <a:p>
            <a:pPr lvl="2">
              <a:lnSpc>
                <a:spcPct val="100000"/>
              </a:lnSpc>
              <a:tabLst>
                <a:tab pos="685800" algn="l"/>
              </a:tabLst>
            </a:pPr>
            <a:r>
              <a:rPr lang="en-US" altLang="en-US" dirty="0">
                <a:solidFill>
                  <a:srgbClr val="A86400"/>
                </a:solidFill>
                <a:cs typeface="Times New Roman" pitchFamily="18" charset="0"/>
              </a:rPr>
              <a:t>valuation of creation</a:t>
            </a:r>
            <a:endParaRPr lang="en-US" altLang="en-US" dirty="0">
              <a:solidFill>
                <a:srgbClr val="A86400"/>
              </a:solidFill>
            </a:endParaRPr>
          </a:p>
          <a:p>
            <a:pPr lvl="2">
              <a:lnSpc>
                <a:spcPct val="100000"/>
              </a:lnSpc>
              <a:tabLst>
                <a:tab pos="685800" algn="l"/>
              </a:tabLst>
            </a:pPr>
            <a:r>
              <a:rPr lang="en-US" altLang="en-US" dirty="0">
                <a:solidFill>
                  <a:srgbClr val="A86400"/>
                </a:solidFill>
                <a:cs typeface="Times New Roman" pitchFamily="18" charset="0"/>
              </a:rPr>
              <a:t>focus on freedom and the person</a:t>
            </a:r>
          </a:p>
          <a:p>
            <a:pPr>
              <a:lnSpc>
                <a:spcPct val="100000"/>
              </a:lnSpc>
              <a:tabLst>
                <a:tab pos="457200" algn="l"/>
              </a:tabLst>
            </a:pPr>
            <a:r>
              <a:rPr lang="en-US" altLang="en-US" sz="2000" b="1" dirty="0">
                <a:solidFill>
                  <a:srgbClr val="000000"/>
                </a:solidFill>
                <a:cs typeface="Times New Roman" pitchFamily="18" charset="0"/>
              </a:rPr>
              <a:t>Bill Short OFM</a:t>
            </a:r>
          </a:p>
          <a:p>
            <a:pPr lvl="1">
              <a:lnSpc>
                <a:spcPct val="100000"/>
              </a:lnSpc>
              <a:tabLst>
                <a:tab pos="457200" algn="l"/>
              </a:tabLst>
            </a:pPr>
            <a:r>
              <a:rPr lang="en-US" altLang="en-US" sz="2000" dirty="0">
                <a:solidFill>
                  <a:srgbClr val="000000"/>
                </a:solidFill>
                <a:cs typeface="Times New Roman" pitchFamily="18" charset="0"/>
              </a:rPr>
              <a:t>Serious work on the interface of </a:t>
            </a:r>
            <a:r>
              <a:rPr lang="en-US" altLang="en-US" sz="2000" dirty="0">
                <a:solidFill>
                  <a:srgbClr val="A86400"/>
                </a:solidFill>
                <a:cs typeface="Times New Roman" pitchFamily="18" charset="0"/>
              </a:rPr>
              <a:t>ecology, creation &amp; nature</a:t>
            </a:r>
          </a:p>
          <a:p>
            <a:pPr lvl="1">
              <a:lnSpc>
                <a:spcPct val="100000"/>
              </a:lnSpc>
              <a:tabLst>
                <a:tab pos="457200" algn="l"/>
              </a:tabLst>
            </a:pPr>
            <a:r>
              <a:rPr lang="en-US" altLang="en-US" sz="2000" dirty="0">
                <a:solidFill>
                  <a:srgbClr val="000000"/>
                </a:solidFill>
                <a:cs typeface="Times New Roman" pitchFamily="18" charset="0"/>
              </a:rPr>
              <a:t>Involvement in the disciplines of </a:t>
            </a:r>
            <a:r>
              <a:rPr lang="en-US" altLang="en-US" sz="2000" dirty="0">
                <a:solidFill>
                  <a:srgbClr val="A86400"/>
                </a:solidFill>
                <a:cs typeface="Times New Roman" pitchFamily="18" charset="0"/>
              </a:rPr>
              <a:t>economics, technology, politics, cosmology</a:t>
            </a:r>
            <a:r>
              <a:rPr lang="en-US" altLang="en-US" sz="2000" dirty="0">
                <a:solidFill>
                  <a:srgbClr val="000000"/>
                </a:solidFill>
                <a:cs typeface="Times New Roman" pitchFamily="18" charset="0"/>
              </a:rPr>
              <a:t>, </a:t>
            </a:r>
            <a:r>
              <a:rPr lang="en-US" altLang="en-US" sz="2000" dirty="0" err="1">
                <a:solidFill>
                  <a:srgbClr val="000000"/>
                </a:solidFill>
                <a:cs typeface="Times New Roman" pitchFamily="18" charset="0"/>
              </a:rPr>
              <a:t>etc</a:t>
            </a:r>
            <a:r>
              <a:rPr lang="en-US" altLang="en-US" sz="2000" dirty="0">
                <a:solidFill>
                  <a:srgbClr val="000000"/>
                </a:solidFill>
                <a:cs typeface="Times New Roman" pitchFamily="18" charset="0"/>
              </a:rPr>
              <a:t>, </a:t>
            </a:r>
            <a:r>
              <a:rPr lang="en-US" altLang="en-US" sz="2000" i="1" dirty="0">
                <a:solidFill>
                  <a:srgbClr val="000000"/>
                </a:solidFill>
                <a:cs typeface="Times New Roman" pitchFamily="18" charset="0"/>
              </a:rPr>
              <a:t>so as to take the Incarnation in its demands on our intellectual reflection seriously.</a:t>
            </a:r>
          </a:p>
        </p:txBody>
      </p:sp>
      <p:sp>
        <p:nvSpPr>
          <p:cNvPr id="4" name="Slide Number Placeholder 3"/>
          <p:cNvSpPr>
            <a:spLocks noGrp="1"/>
          </p:cNvSpPr>
          <p:nvPr>
            <p:ph type="sldNum" sz="quarter" idx="4294967295"/>
          </p:nvPr>
        </p:nvSpPr>
        <p:spPr>
          <a:xfrm>
            <a:off x="11430300" y="6492875"/>
            <a:ext cx="671899" cy="365125"/>
          </a:xfrm>
          <a:prstGeom prst="rect">
            <a:avLst/>
          </a:prstGeom>
        </p:spPr>
        <p:txBody>
          <a:bodyPr/>
          <a:lstStyle/>
          <a:p>
            <a:fld id="{997F3594-4405-4A06-B9CD-986FDCBEA221}" type="slidenum">
              <a:rPr lang="en-US" sz="1400" smtClean="0"/>
              <a:pPr/>
              <a:t>62</a:t>
            </a:fld>
            <a:endParaRPr lang="en-US" sz="140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400" y="3967820"/>
            <a:ext cx="2164608"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217" y="529682"/>
            <a:ext cx="1599031" cy="158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87055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7" dur="2000"/>
                                        <p:tgtEl>
                                          <p:spTgt spid="3">
                                            <p:txEl>
                                              <p:pRg st="1" end="1"/>
                                            </p:txEl>
                                          </p:spTgt>
                                        </p:tgtEl>
                                      </p:cBhvr>
                                    </p:animEffect>
                                  </p:childTnLst>
                                </p:cTn>
                              </p:par>
                              <p:par>
                                <p:cTn id="18" presetID="55"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1"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2" dur="2000"/>
                                        <p:tgtEl>
                                          <p:spTgt spid="3">
                                            <p:txEl>
                                              <p:pRg st="2" end="2"/>
                                            </p:txEl>
                                          </p:spTgt>
                                        </p:tgtEl>
                                      </p:cBhvr>
                                    </p:animEffect>
                                  </p:childTnLst>
                                </p:cTn>
                              </p:par>
                              <p:par>
                                <p:cTn id="23" presetID="55"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par>
                                <p:cTn id="28" presetID="55"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1"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2" dur="2000"/>
                                        <p:tgtEl>
                                          <p:spTgt spid="3">
                                            <p:txEl>
                                              <p:pRg st="4" end="4"/>
                                            </p:txEl>
                                          </p:spTgt>
                                        </p:tgtEl>
                                      </p:cBhvr>
                                    </p:animEffect>
                                  </p:childTnLst>
                                </p:cTn>
                              </p:par>
                              <p:par>
                                <p:cTn id="33" presetID="55"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6"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7" dur="2000"/>
                                        <p:tgtEl>
                                          <p:spTgt spid="3">
                                            <p:txEl>
                                              <p:pRg st="5" end="5"/>
                                            </p:txEl>
                                          </p:spTgt>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2000" fill="hold"/>
                                        <p:tgtEl>
                                          <p:spTgt spid="3">
                                            <p:txEl>
                                              <p:pRg st="6" end="6"/>
                                            </p:txEl>
                                          </p:spTgt>
                                        </p:tgtEl>
                                        <p:attrNameLst>
                                          <p:attrName>ppt_y</p:attrName>
                                        </p:attrNameLst>
                                      </p:cBhvr>
                                      <p:tavLst>
                                        <p:tav tm="0">
                                          <p:val>
                                            <p:strVal val="1+#ppt_h/2"/>
                                          </p:val>
                                        </p:tav>
                                        <p:tav tm="100000">
                                          <p:val>
                                            <p:strVal val="#ppt_y"/>
                                          </p:val>
                                        </p:tav>
                                      </p:tavLst>
                                    </p:anim>
                                  </p:childTnLst>
                                </p:cTn>
                              </p:par>
                              <p:par>
                                <p:cTn id="47" presetID="55"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2000"/>
                                        <p:tgtEl>
                                          <p:spTgt spid="3">
                                            <p:txEl>
                                              <p:pRg st="7" end="7"/>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p:cTn id="54"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5"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182" y="571500"/>
            <a:ext cx="5486400" cy="685800"/>
          </a:xfrm>
        </p:spPr>
        <p:txBody>
          <a:bodyPr>
            <a:noAutofit/>
          </a:bodyPr>
          <a:lstStyle/>
          <a:p>
            <a:r>
              <a:rPr lang="en-US" sz="3600" dirty="0"/>
              <a:t>Contemporary Franciscan Contributors </a:t>
            </a:r>
          </a:p>
        </p:txBody>
      </p:sp>
      <p:sp>
        <p:nvSpPr>
          <p:cNvPr id="3" name="Content Placeholder 2"/>
          <p:cNvSpPr>
            <a:spLocks noGrp="1"/>
          </p:cNvSpPr>
          <p:nvPr>
            <p:ph sz="half" idx="1"/>
          </p:nvPr>
        </p:nvSpPr>
        <p:spPr>
          <a:xfrm>
            <a:off x="609600" y="2133600"/>
            <a:ext cx="9448800" cy="4572000"/>
          </a:xfrm>
        </p:spPr>
        <p:txBody>
          <a:bodyPr>
            <a:normAutofit/>
          </a:bodyPr>
          <a:lstStyle/>
          <a:p>
            <a:pPr>
              <a:lnSpc>
                <a:spcPct val="100000"/>
              </a:lnSpc>
            </a:pPr>
            <a:r>
              <a:rPr lang="en-US" altLang="en-US" sz="1800" b="1" dirty="0">
                <a:solidFill>
                  <a:srgbClr val="000000"/>
                </a:solidFill>
              </a:rPr>
              <a:t>Ilia </a:t>
            </a:r>
            <a:r>
              <a:rPr lang="en-US" altLang="en-US" sz="1800" b="1" dirty="0" err="1">
                <a:solidFill>
                  <a:srgbClr val="000000"/>
                </a:solidFill>
              </a:rPr>
              <a:t>Delio</a:t>
            </a:r>
            <a:endParaRPr lang="en-US" altLang="en-US" sz="1800" b="1" dirty="0">
              <a:solidFill>
                <a:srgbClr val="000000"/>
              </a:solidFill>
            </a:endParaRPr>
          </a:p>
          <a:p>
            <a:pPr lvl="1">
              <a:lnSpc>
                <a:spcPct val="100000"/>
              </a:lnSpc>
            </a:pPr>
            <a:r>
              <a:rPr lang="en-US" sz="1600" b="1" i="1" dirty="0"/>
              <a:t>For the intellectual mind can never behold the depth of God. Only the heart can enter into the incomprehensible mystery of divine </a:t>
            </a:r>
            <a:r>
              <a:rPr lang="en-US" sz="1600" b="1" i="1" dirty="0" err="1"/>
              <a:t>love.</a:t>
            </a:r>
            <a:r>
              <a:rPr lang="en-US" sz="1600" i="1" dirty="0" err="1">
                <a:hlinkClick r:id="rId4" tooltip="The Humility of God: A Franciscan Perspective"/>
              </a:rPr>
              <a:t>The</a:t>
            </a:r>
            <a:r>
              <a:rPr lang="en-US" sz="1600" i="1" dirty="0">
                <a:hlinkClick r:id="rId4" tooltip="The Humility of God: A Franciscan Perspective"/>
              </a:rPr>
              <a:t> Humility of God: A Franciscan Perspective</a:t>
            </a:r>
            <a:endParaRPr lang="en-US" sz="1600" i="1" dirty="0"/>
          </a:p>
          <a:p>
            <a:pPr lvl="1">
              <a:lnSpc>
                <a:spcPct val="100000"/>
              </a:lnSpc>
            </a:pPr>
            <a:r>
              <a:rPr lang="en-US" sz="1600" b="1" i="1" dirty="0"/>
              <a:t>The Good News of Jesus Christ, as the Franciscans understood it, is that we do not “go to God” as if God sat in the starry heavens awaiting our arrival; rather, God has “come to us” in the Incarnation. “The eternal God has humbly bent down,” Bonaventure wrote, “and lifted the dust of our nature into unity with his own person.” We move toward God because God has first moved toward us—this is the Franciscan path of prayer.</a:t>
            </a:r>
            <a:r>
              <a:rPr lang="en-US" sz="1600" dirty="0"/>
              <a:t>  </a:t>
            </a:r>
            <a:r>
              <a:rPr lang="en-US" sz="1600" i="1" dirty="0">
                <a:hlinkClick r:id="rId5" tooltip="Franciscan Prayer"/>
              </a:rPr>
              <a:t>Franciscan Prayer</a:t>
            </a:r>
            <a:endParaRPr lang="en-US" sz="1600" b="1" dirty="0"/>
          </a:p>
          <a:p>
            <a:pPr>
              <a:lnSpc>
                <a:spcPct val="100000"/>
              </a:lnSpc>
              <a:spcBef>
                <a:spcPts val="2800"/>
              </a:spcBef>
              <a:tabLst>
                <a:tab pos="457200" algn="l"/>
              </a:tabLst>
            </a:pPr>
            <a:r>
              <a:rPr lang="en-US" altLang="en-US" sz="1800" b="1" dirty="0">
                <a:solidFill>
                  <a:srgbClr val="000000"/>
                </a:solidFill>
              </a:rPr>
              <a:t>Zachary Hayes </a:t>
            </a:r>
          </a:p>
          <a:p>
            <a:pPr lvl="1">
              <a:lnSpc>
                <a:spcPct val="100000"/>
              </a:lnSpc>
              <a:tabLst>
                <a:tab pos="457200" algn="l"/>
              </a:tabLst>
            </a:pPr>
            <a:r>
              <a:rPr lang="en-US" altLang="en-US" sz="1600" i="1" dirty="0">
                <a:effectLst>
                  <a:outerShdw blurRad="38100" dist="38100" dir="2700000" algn="tl">
                    <a:srgbClr val="C0C0C0"/>
                  </a:outerShdw>
                </a:effectLst>
              </a:rPr>
              <a:t>Those like ourselves who are the immediate heirs of the tradition inspired by the spirituality of Francis might better see ourselves as </a:t>
            </a:r>
            <a:r>
              <a:rPr lang="en-US" altLang="en-US" sz="1600" b="1" i="1" dirty="0">
                <a:solidFill>
                  <a:srgbClr val="008000"/>
                </a:solidFill>
                <a:effectLst>
                  <a:outerShdw blurRad="38100" dist="38100" dir="2700000" algn="tl">
                    <a:srgbClr val="C0C0C0"/>
                  </a:outerShdw>
                </a:effectLst>
              </a:rPr>
              <a:t>responsible stewards </a:t>
            </a:r>
            <a:r>
              <a:rPr lang="en-US" altLang="en-US" sz="1600" i="1" dirty="0">
                <a:effectLst>
                  <a:outerShdw blurRad="38100" dist="38100" dir="2700000" algn="tl">
                    <a:srgbClr val="C0C0C0"/>
                  </a:outerShdw>
                </a:effectLst>
              </a:rPr>
              <a:t>of a treasure that has much to offer for the healing of humanity and of the world at large.”</a:t>
            </a:r>
            <a:r>
              <a:rPr lang="en-US" altLang="en-US" sz="1600" i="1" dirty="0">
                <a:solidFill>
                  <a:srgbClr val="000000"/>
                </a:solidFill>
                <a:cs typeface="Times New Roman" pitchFamily="18" charset="0"/>
              </a:rPr>
              <a:t>.</a:t>
            </a:r>
          </a:p>
          <a:p>
            <a:endParaRPr lang="en-US" altLang="en-US" sz="1600" b="1" dirty="0">
              <a:solidFill>
                <a:srgbClr val="000000"/>
              </a:solidFill>
            </a:endParaRPr>
          </a:p>
        </p:txBody>
      </p:sp>
      <p:sp>
        <p:nvSpPr>
          <p:cNvPr id="4" name="Slide Number Placeholder 3"/>
          <p:cNvSpPr>
            <a:spLocks noGrp="1"/>
          </p:cNvSpPr>
          <p:nvPr>
            <p:ph type="sldNum" sz="quarter" idx="4294967295"/>
          </p:nvPr>
        </p:nvSpPr>
        <p:spPr>
          <a:xfrm>
            <a:off x="11477170" y="6492875"/>
            <a:ext cx="697556" cy="365125"/>
          </a:xfrm>
          <a:prstGeom prst="rect">
            <a:avLst/>
          </a:prstGeom>
        </p:spPr>
        <p:txBody>
          <a:bodyPr/>
          <a:lstStyle/>
          <a:p>
            <a:fld id="{997F3594-4405-4A06-B9CD-986FDCBEA221}" type="slidenum">
              <a:rPr lang="en-US" sz="1400" smtClean="0"/>
              <a:pPr/>
              <a:t>63</a:t>
            </a:fld>
            <a:endParaRPr lang="en-US" sz="1400" dirty="0"/>
          </a:p>
        </p:txBody>
      </p:sp>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8400" y="4953000"/>
            <a:ext cx="1931915"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6" name="Picture 2" descr="http://2.bp.blogspot.com/-U_nshJJ2cgo/T-yw6oVKncI/AAAAAAAAC58/0GAcfQeRCuQ/s1600/Ilia%5B1%5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231" t="6980" r="30873"/>
          <a:stretch/>
        </p:blipFill>
        <p:spPr bwMode="auto">
          <a:xfrm>
            <a:off x="812800" y="130629"/>
            <a:ext cx="1646712" cy="17277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89617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7" dur="2000"/>
                                        <p:tgtEl>
                                          <p:spTgt spid="3">
                                            <p:txEl>
                                              <p:pRg st="1" end="1"/>
                                            </p:txEl>
                                          </p:spTgt>
                                        </p:tgtEl>
                                      </p:cBhvr>
                                    </p:animEffect>
                                  </p:childTnLst>
                                </p:cTn>
                              </p:par>
                              <p:par>
                                <p:cTn id="18" presetID="55"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1"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2" dur="2000"/>
                                        <p:tgtEl>
                                          <p:spTgt spid="3">
                                            <p:txEl>
                                              <p:pRg st="2" end="2"/>
                                            </p:txEl>
                                          </p:spTgt>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childTnLst>
                          </p:cTn>
                        </p:par>
                        <p:par>
                          <p:cTn id="27" fill="hold">
                            <p:stCondLst>
                              <p:cond delay="4000"/>
                            </p:stCondLst>
                            <p:childTnLst>
                              <p:par>
                                <p:cTn id="28" presetID="2" presetClass="entr" presetSubtype="4"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32" presetID="55"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5"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1" y="1709740"/>
            <a:ext cx="10515600" cy="957261"/>
          </a:xfrm>
        </p:spPr>
        <p:txBody>
          <a:bodyPr/>
          <a:lstStyle/>
          <a:p>
            <a:r>
              <a:rPr lang="en-US" dirty="0"/>
              <a:t>Reflection</a:t>
            </a:r>
          </a:p>
        </p:txBody>
      </p:sp>
      <p:sp>
        <p:nvSpPr>
          <p:cNvPr id="6" name="Text Placeholder 5"/>
          <p:cNvSpPr>
            <a:spLocks noGrp="1"/>
          </p:cNvSpPr>
          <p:nvPr>
            <p:ph type="body" idx="1"/>
          </p:nvPr>
        </p:nvSpPr>
        <p:spPr>
          <a:xfrm>
            <a:off x="914401" y="3200401"/>
            <a:ext cx="10312996" cy="2033587"/>
          </a:xfrm>
        </p:spPr>
        <p:txBody>
          <a:bodyPr>
            <a:normAutofit/>
          </a:bodyPr>
          <a:lstStyle/>
          <a:p>
            <a:r>
              <a:rPr lang="en-US" sz="2800" dirty="0"/>
              <a:t>How can you encourage your students and colleagues to be responsible stewards and live the Franciscan virtue of poverty in your class?</a:t>
            </a:r>
          </a:p>
          <a:p>
            <a:endParaRPr lang="en-US" sz="2800" dirty="0"/>
          </a:p>
        </p:txBody>
      </p:sp>
      <p:sp>
        <p:nvSpPr>
          <p:cNvPr id="2" name="Slide Number Placeholder 1"/>
          <p:cNvSpPr>
            <a:spLocks noGrp="1"/>
          </p:cNvSpPr>
          <p:nvPr>
            <p:ph type="sldNum" sz="quarter" idx="4294967295"/>
          </p:nvPr>
        </p:nvSpPr>
        <p:spPr>
          <a:xfrm>
            <a:off x="11468785" y="6492875"/>
            <a:ext cx="620585" cy="365125"/>
          </a:xfrm>
          <a:prstGeom prst="rect">
            <a:avLst/>
          </a:prstGeom>
        </p:spPr>
        <p:txBody>
          <a:bodyPr/>
          <a:lstStyle/>
          <a:p>
            <a:fld id="{997F3594-4405-4A06-B9CD-986FDCBEA221}" type="slidenum">
              <a:rPr lang="en-US" sz="1400" smtClean="0"/>
              <a:pPr/>
              <a:t>64</a:t>
            </a:fld>
            <a:endParaRPr lang="en-US" sz="1400" dirty="0"/>
          </a:p>
        </p:txBody>
      </p:sp>
    </p:spTree>
    <p:extLst>
      <p:ext uri="{BB962C8B-B14F-4D97-AF65-F5344CB8AC3E}">
        <p14:creationId xmlns:p14="http://schemas.microsoft.com/office/powerpoint/2010/main" val="61948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87737"/>
            <a:ext cx="10871200" cy="1519152"/>
          </a:xfrm>
        </p:spPr>
        <p:txBody>
          <a:bodyPr>
            <a:normAutofit fontScale="90000"/>
          </a:bodyPr>
          <a:lstStyle/>
          <a:p>
            <a:pPr marL="514350" indent="-514350"/>
            <a:r>
              <a:rPr lang="en-US" dirty="0"/>
              <a:t>IV. SOME KEY FIT COMPONENTS </a:t>
            </a:r>
            <a:r>
              <a:rPr lang="en-US" sz="4000" dirty="0"/>
              <a:t>and</a:t>
            </a:r>
            <a:r>
              <a:rPr lang="en-US" dirty="0"/>
              <a:t/>
            </a:r>
            <a:br>
              <a:rPr lang="en-US" dirty="0"/>
            </a:br>
            <a:r>
              <a:rPr lang="en-US" sz="4000" dirty="0"/>
              <a:t>"Contemporary Perspectives" on Franciscan Education</a:t>
            </a:r>
            <a:endParaRPr lang="en-US" dirty="0"/>
          </a:p>
        </p:txBody>
      </p:sp>
      <p:sp>
        <p:nvSpPr>
          <p:cNvPr id="3" name="Text Placeholder 2"/>
          <p:cNvSpPr>
            <a:spLocks noGrp="1"/>
          </p:cNvSpPr>
          <p:nvPr>
            <p:ph type="subTitle" idx="1"/>
          </p:nvPr>
        </p:nvSpPr>
        <p:spPr>
          <a:xfrm>
            <a:off x="4172197" y="5410201"/>
            <a:ext cx="7442200" cy="1024467"/>
          </a:xfrm>
        </p:spPr>
        <p:txBody>
          <a:bodyPr>
            <a:normAutofit fontScale="92500" lnSpcReduction="10000"/>
          </a:bodyPr>
          <a:lstStyle/>
          <a:p>
            <a:r>
              <a:rPr lang="en-US" dirty="0"/>
              <a:t/>
            </a:r>
            <a:br>
              <a:rPr lang="en-US" dirty="0"/>
            </a:br>
            <a:r>
              <a:rPr lang="en-US" dirty="0"/>
              <a:t>Franciscantradition.org</a:t>
            </a:r>
          </a:p>
          <a:p>
            <a:r>
              <a:rPr lang="en-US" dirty="0"/>
              <a:t>The Franciscan Intellectual Tradition</a:t>
            </a:r>
          </a:p>
        </p:txBody>
      </p:sp>
      <p:sp>
        <p:nvSpPr>
          <p:cNvPr id="4" name="Slide Number Placeholder 3"/>
          <p:cNvSpPr>
            <a:spLocks noGrp="1"/>
          </p:cNvSpPr>
          <p:nvPr>
            <p:ph type="sldNum" sz="quarter" idx="4294967295"/>
          </p:nvPr>
        </p:nvSpPr>
        <p:spPr>
          <a:xfrm>
            <a:off x="11480800" y="6492875"/>
            <a:ext cx="577603" cy="365125"/>
          </a:xfrm>
          <a:prstGeom prst="rect">
            <a:avLst/>
          </a:prstGeom>
        </p:spPr>
        <p:txBody>
          <a:bodyPr/>
          <a:lstStyle/>
          <a:p>
            <a:fld id="{997F3594-4405-4A06-B9CD-986FDCBEA221}" type="slidenum">
              <a:rPr lang="en-US" sz="1400" smtClean="0"/>
              <a:pPr/>
              <a:t>65</a:t>
            </a:fld>
            <a:endParaRPr lang="en-US" sz="1400" dirty="0"/>
          </a:p>
        </p:txBody>
      </p:sp>
      <p:pic>
        <p:nvPicPr>
          <p:cNvPr id="3074" name="Picture 2" descr="http://www.franciscantradition.org/forum/styles/prosilver/imageset/site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0400" y="4724400"/>
            <a:ext cx="23622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ssociation of Franciscan Colleges and Univers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64" y="3726432"/>
            <a:ext cx="5887155" cy="1261533"/>
          </a:xfrm>
          <a:prstGeom prst="rect">
            <a:avLst/>
          </a:prstGeom>
          <a:solidFill>
            <a:schemeClr val="tx1"/>
          </a:solidFill>
          <a:extLst/>
        </p:spPr>
      </p:pic>
      <p:sp>
        <p:nvSpPr>
          <p:cNvPr id="5" name="TextBox 4"/>
          <p:cNvSpPr txBox="1"/>
          <p:nvPr/>
        </p:nvSpPr>
        <p:spPr>
          <a:xfrm>
            <a:off x="1930400" y="4983290"/>
            <a:ext cx="5588000" cy="338554"/>
          </a:xfrm>
          <a:prstGeom prst="rect">
            <a:avLst/>
          </a:prstGeom>
          <a:noFill/>
        </p:spPr>
        <p:txBody>
          <a:bodyPr wrap="square" rtlCol="0">
            <a:spAutoFit/>
          </a:bodyPr>
          <a:lstStyle/>
          <a:p>
            <a:r>
              <a:rPr lang="en-US" sz="1600" dirty="0"/>
              <a:t>http://franciscancollegesuniversities.org/</a:t>
            </a:r>
          </a:p>
        </p:txBody>
      </p:sp>
    </p:spTree>
    <p:extLst>
      <p:ext uri="{BB962C8B-B14F-4D97-AF65-F5344CB8AC3E}">
        <p14:creationId xmlns:p14="http://schemas.microsoft.com/office/powerpoint/2010/main" val="1865255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773" y="990601"/>
            <a:ext cx="10515600" cy="1325563"/>
          </a:xfrm>
        </p:spPr>
        <p:txBody>
          <a:bodyPr/>
          <a:lstStyle/>
          <a:p>
            <a:r>
              <a:rPr lang="en-US" sz="3600" dirty="0"/>
              <a:t>What are the key distinctive components of FIT we will consider?</a:t>
            </a:r>
          </a:p>
        </p:txBody>
      </p:sp>
      <p:sp>
        <p:nvSpPr>
          <p:cNvPr id="3" name="Content Placeholder 2"/>
          <p:cNvSpPr>
            <a:spLocks noGrp="1"/>
          </p:cNvSpPr>
          <p:nvPr>
            <p:ph sz="half" idx="1"/>
          </p:nvPr>
        </p:nvSpPr>
        <p:spPr>
          <a:xfrm>
            <a:off x="914400" y="2514600"/>
            <a:ext cx="5071872" cy="4008120"/>
          </a:xfrm>
        </p:spPr>
        <p:txBody>
          <a:bodyPr>
            <a:normAutofit/>
          </a:bodyPr>
          <a:lstStyle/>
          <a:p>
            <a:r>
              <a:rPr lang="en-US" dirty="0"/>
              <a:t>Communion of Trinity</a:t>
            </a:r>
          </a:p>
          <a:p>
            <a:r>
              <a:rPr lang="en-US" dirty="0"/>
              <a:t>God as </a:t>
            </a:r>
            <a:r>
              <a:rPr lang="en-US" i="1" dirty="0" err="1"/>
              <a:t>Bonum</a:t>
            </a:r>
            <a:r>
              <a:rPr lang="en-US" dirty="0"/>
              <a:t>/Goodness</a:t>
            </a:r>
          </a:p>
          <a:p>
            <a:r>
              <a:rPr lang="en-US" dirty="0"/>
              <a:t>Christology</a:t>
            </a:r>
          </a:p>
          <a:p>
            <a:pPr lvl="1"/>
            <a:r>
              <a:rPr lang="en-US" dirty="0"/>
              <a:t>Primacy of Christ</a:t>
            </a:r>
          </a:p>
          <a:p>
            <a:pPr lvl="1"/>
            <a:r>
              <a:rPr lang="en-US" dirty="0"/>
              <a:t>Love, Passion of God</a:t>
            </a:r>
          </a:p>
          <a:p>
            <a:pPr lvl="1"/>
            <a:r>
              <a:rPr lang="en-US" dirty="0"/>
              <a:t>Humility/Humanity</a:t>
            </a:r>
          </a:p>
          <a:p>
            <a:pPr lvl="1"/>
            <a:r>
              <a:rPr lang="en-US" dirty="0"/>
              <a:t>Incarnation</a:t>
            </a:r>
          </a:p>
          <a:p>
            <a:r>
              <a:rPr lang="en-US" dirty="0"/>
              <a:t>Canticle of the Sun</a:t>
            </a:r>
          </a:p>
          <a:p>
            <a:pPr lvl="1"/>
            <a:r>
              <a:rPr lang="en-US" dirty="0"/>
              <a:t>Sense of creation as family</a:t>
            </a:r>
          </a:p>
        </p:txBody>
      </p:sp>
      <p:sp>
        <p:nvSpPr>
          <p:cNvPr id="4" name="Content Placeholder 3"/>
          <p:cNvSpPr>
            <a:spLocks noGrp="1"/>
          </p:cNvSpPr>
          <p:nvPr>
            <p:ph sz="half" idx="2"/>
          </p:nvPr>
        </p:nvSpPr>
        <p:spPr>
          <a:xfrm>
            <a:off x="5994401" y="2514600"/>
            <a:ext cx="5271007" cy="3962400"/>
          </a:xfrm>
        </p:spPr>
        <p:txBody>
          <a:bodyPr>
            <a:normAutofit/>
          </a:bodyPr>
          <a:lstStyle/>
          <a:p>
            <a:r>
              <a:rPr lang="en-US" dirty="0"/>
              <a:t>Dignity of the Human Person</a:t>
            </a:r>
          </a:p>
          <a:p>
            <a:pPr lvl="1"/>
            <a:r>
              <a:rPr lang="en-US" sz="2000" i="1" dirty="0" err="1"/>
              <a:t>haecceitas</a:t>
            </a:r>
            <a:r>
              <a:rPr lang="en-US" sz="2000" i="1" dirty="0"/>
              <a:t>: </a:t>
            </a:r>
            <a:r>
              <a:rPr lang="en-US" sz="2000" dirty="0"/>
              <a:t>particularity</a:t>
            </a:r>
          </a:p>
          <a:p>
            <a:pPr lvl="1"/>
            <a:r>
              <a:rPr lang="en-US" sz="2000" i="1" dirty="0" err="1"/>
              <a:t>minores</a:t>
            </a:r>
            <a:r>
              <a:rPr lang="en-US" sz="2000" i="1" dirty="0"/>
              <a:t>: </a:t>
            </a:r>
            <a:r>
              <a:rPr lang="en-US" sz="2000" dirty="0"/>
              <a:t>role of the human person not </a:t>
            </a:r>
            <a:r>
              <a:rPr lang="en-US" sz="2000" u="sng" dirty="0"/>
              <a:t>over</a:t>
            </a:r>
            <a:r>
              <a:rPr lang="en-US" sz="2000" dirty="0"/>
              <a:t> but </a:t>
            </a:r>
            <a:r>
              <a:rPr lang="en-US" sz="2000" u="sng" dirty="0"/>
              <a:t>under</a:t>
            </a:r>
            <a:r>
              <a:rPr lang="en-US" sz="2000" dirty="0"/>
              <a:t> and </a:t>
            </a:r>
            <a:r>
              <a:rPr lang="en-US" sz="2000" u="sng" dirty="0"/>
              <a:t>with</a:t>
            </a:r>
            <a:endParaRPr lang="en-US" sz="2000" i="1" dirty="0"/>
          </a:p>
          <a:p>
            <a:r>
              <a:rPr lang="en-US" dirty="0"/>
              <a:t>Ethics, Moral Vision as “responding to God’s love”</a:t>
            </a:r>
          </a:p>
          <a:p>
            <a:pPr lvl="1"/>
            <a:r>
              <a:rPr lang="en-US" sz="2000" dirty="0"/>
              <a:t>Development of a moral integrity</a:t>
            </a:r>
            <a:endParaRPr lang="en-US" sz="1800" dirty="0"/>
          </a:p>
        </p:txBody>
      </p:sp>
      <p:sp>
        <p:nvSpPr>
          <p:cNvPr id="5" name="Slide Number Placeholder 4"/>
          <p:cNvSpPr>
            <a:spLocks noGrp="1"/>
          </p:cNvSpPr>
          <p:nvPr>
            <p:ph type="sldNum" sz="quarter" idx="4294967295"/>
          </p:nvPr>
        </p:nvSpPr>
        <p:spPr>
          <a:xfrm>
            <a:off x="11648387" y="6483848"/>
            <a:ext cx="440984" cy="365125"/>
          </a:xfrm>
          <a:prstGeom prst="rect">
            <a:avLst/>
          </a:prstGeom>
        </p:spPr>
        <p:txBody>
          <a:bodyPr/>
          <a:lstStyle/>
          <a:p>
            <a:fld id="{997F3594-4405-4A06-B9CD-986FDCBEA221}" type="slidenum">
              <a:rPr lang="en-US" sz="1400" smtClean="0"/>
              <a:pPr/>
              <a:t>66</a:t>
            </a:fld>
            <a:endParaRPr lang="en-US" sz="1400" dirty="0"/>
          </a:p>
        </p:txBody>
      </p:sp>
    </p:spTree>
    <p:extLst>
      <p:ext uri="{BB962C8B-B14F-4D97-AF65-F5344CB8AC3E}">
        <p14:creationId xmlns:p14="http://schemas.microsoft.com/office/powerpoint/2010/main" val="2741235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6" end="6"/>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2000"/>
                                        <p:tgtEl>
                                          <p:spTgt spid="3">
                                            <p:txEl>
                                              <p:pRg st="7" end="7"/>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6"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7" dur="2000"/>
                                        <p:tgtEl>
                                          <p:spTgt spid="3">
                                            <p:txEl>
                                              <p:pRg st="8" end="8"/>
                                            </p:txEl>
                                          </p:spTgt>
                                        </p:tgtEl>
                                      </p:cBhvr>
                                    </p:animEffect>
                                  </p:childTnLst>
                                </p:cTn>
                              </p:par>
                            </p:childTnLst>
                          </p:cTn>
                        </p:par>
                        <p:par>
                          <p:cTn id="58" fill="hold">
                            <p:stCondLst>
                              <p:cond delay="18000"/>
                            </p:stCondLst>
                            <p:childTnLst>
                              <p:par>
                                <p:cTn id="59" presetID="55" presetClass="entr" presetSubtype="0" fill="hold" nodeType="after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 calcmode="lin" valueType="num">
                                      <p:cBhvr>
                                        <p:cTn id="61"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62"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63" dur="2000"/>
                                        <p:tgtEl>
                                          <p:spTgt spid="4">
                                            <p:txEl>
                                              <p:pRg st="0" end="0"/>
                                            </p:txEl>
                                          </p:spTgt>
                                        </p:tgtEl>
                                      </p:cBhvr>
                                    </p:animEffect>
                                  </p:childTnLst>
                                </p:cTn>
                              </p:par>
                            </p:childTnLst>
                          </p:cTn>
                        </p:par>
                        <p:par>
                          <p:cTn id="64" fill="hold">
                            <p:stCondLst>
                              <p:cond delay="20000"/>
                            </p:stCondLst>
                            <p:childTnLst>
                              <p:par>
                                <p:cTn id="65" presetID="55" presetClass="entr" presetSubtype="0" fill="hold" nodeType="after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anim calcmode="lin" valueType="num">
                                      <p:cBhvr>
                                        <p:cTn id="6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6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69" dur="2000"/>
                                        <p:tgtEl>
                                          <p:spTgt spid="4">
                                            <p:txEl>
                                              <p:pRg st="1" end="1"/>
                                            </p:txEl>
                                          </p:spTgt>
                                        </p:tgtEl>
                                      </p:cBhvr>
                                    </p:animEffect>
                                  </p:childTnLst>
                                </p:cTn>
                              </p:par>
                            </p:childTnLst>
                          </p:cTn>
                        </p:par>
                        <p:par>
                          <p:cTn id="70" fill="hold">
                            <p:stCondLst>
                              <p:cond delay="22000"/>
                            </p:stCondLst>
                            <p:childTnLst>
                              <p:par>
                                <p:cTn id="71" presetID="55" presetClass="entr" presetSubtype="0" fill="hold" nodeType="afterEffect">
                                  <p:stCondLst>
                                    <p:cond delay="0"/>
                                  </p:stCondLst>
                                  <p:childTnLst>
                                    <p:set>
                                      <p:cBhvr>
                                        <p:cTn id="72" dur="1" fill="hold">
                                          <p:stCondLst>
                                            <p:cond delay="0"/>
                                          </p:stCondLst>
                                        </p:cTn>
                                        <p:tgtEl>
                                          <p:spTgt spid="4">
                                            <p:txEl>
                                              <p:pRg st="2" end="2"/>
                                            </p:txEl>
                                          </p:spTgt>
                                        </p:tgtEl>
                                        <p:attrNameLst>
                                          <p:attrName>style.visibility</p:attrName>
                                        </p:attrNameLst>
                                      </p:cBhvr>
                                      <p:to>
                                        <p:strVal val="visible"/>
                                      </p:to>
                                    </p:set>
                                    <p:anim calcmode="lin" valueType="num">
                                      <p:cBhvr>
                                        <p:cTn id="7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7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75" dur="2000"/>
                                        <p:tgtEl>
                                          <p:spTgt spid="4">
                                            <p:txEl>
                                              <p:pRg st="2" end="2"/>
                                            </p:txEl>
                                          </p:spTgt>
                                        </p:tgtEl>
                                      </p:cBhvr>
                                    </p:animEffect>
                                  </p:childTnLst>
                                </p:cTn>
                              </p:par>
                            </p:childTnLst>
                          </p:cTn>
                        </p:par>
                        <p:par>
                          <p:cTn id="76" fill="hold">
                            <p:stCondLst>
                              <p:cond delay="24000"/>
                            </p:stCondLst>
                            <p:childTnLst>
                              <p:par>
                                <p:cTn id="77" presetID="55" presetClass="entr" presetSubtype="0" fill="hold" nodeType="after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 calcmode="lin" valueType="num">
                                      <p:cBhvr>
                                        <p:cTn id="79"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80"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81" dur="2000"/>
                                        <p:tgtEl>
                                          <p:spTgt spid="4">
                                            <p:txEl>
                                              <p:pRg st="3" end="3"/>
                                            </p:txEl>
                                          </p:spTgt>
                                        </p:tgtEl>
                                      </p:cBhvr>
                                    </p:animEffect>
                                  </p:childTnLst>
                                </p:cTn>
                              </p:par>
                              <p:par>
                                <p:cTn id="82" presetID="55" presetClass="entr" presetSubtype="0" fill="hold" nodeType="withEffect">
                                  <p:stCondLst>
                                    <p:cond delay="0"/>
                                  </p:stCondLst>
                                  <p:childTnLst>
                                    <p:set>
                                      <p:cBhvr>
                                        <p:cTn id="83" dur="1" fill="hold">
                                          <p:stCondLst>
                                            <p:cond delay="0"/>
                                          </p:stCondLst>
                                        </p:cTn>
                                        <p:tgtEl>
                                          <p:spTgt spid="4">
                                            <p:txEl>
                                              <p:pRg st="4" end="4"/>
                                            </p:txEl>
                                          </p:spTgt>
                                        </p:tgtEl>
                                        <p:attrNameLst>
                                          <p:attrName>style.visibility</p:attrName>
                                        </p:attrNameLst>
                                      </p:cBhvr>
                                      <p:to>
                                        <p:strVal val="visible"/>
                                      </p:to>
                                    </p:set>
                                    <p:anim calcmode="lin" valueType="num">
                                      <p:cBhvr>
                                        <p:cTn id="84"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85"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86"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68" y="584200"/>
            <a:ext cx="10341684" cy="1368425"/>
          </a:xfrm>
        </p:spPr>
        <p:txBody>
          <a:bodyPr/>
          <a:lstStyle/>
          <a:p>
            <a:r>
              <a:rPr lang="en-US" dirty="0"/>
              <a:t>Communion of Trinity Mystery of God as Love</a:t>
            </a:r>
          </a:p>
        </p:txBody>
      </p:sp>
      <p:sp>
        <p:nvSpPr>
          <p:cNvPr id="3" name="Content Placeholder 2"/>
          <p:cNvSpPr>
            <a:spLocks noGrp="1"/>
          </p:cNvSpPr>
          <p:nvPr>
            <p:ph sz="half" idx="1"/>
          </p:nvPr>
        </p:nvSpPr>
        <p:spPr>
          <a:xfrm>
            <a:off x="914400" y="2117016"/>
            <a:ext cx="5071872" cy="4312920"/>
          </a:xfrm>
        </p:spPr>
        <p:txBody>
          <a:bodyPr>
            <a:normAutofit/>
          </a:bodyPr>
          <a:lstStyle/>
          <a:p>
            <a:r>
              <a:rPr lang="en-US" dirty="0"/>
              <a:t>God is relational; goodness, love expressed outwardly</a:t>
            </a:r>
          </a:p>
          <a:p>
            <a:r>
              <a:rPr lang="en-US" dirty="0"/>
              <a:t>Communion of Persons</a:t>
            </a:r>
          </a:p>
          <a:p>
            <a:pPr lvl="1"/>
            <a:r>
              <a:rPr lang="en-US" i="1" dirty="0" err="1"/>
              <a:t>Plenitudo</a:t>
            </a:r>
            <a:r>
              <a:rPr lang="en-US" dirty="0"/>
              <a:t>: fullness</a:t>
            </a:r>
          </a:p>
          <a:p>
            <a:pPr lvl="1"/>
            <a:r>
              <a:rPr lang="en-US" i="1" dirty="0" err="1"/>
              <a:t>Fontalis</a:t>
            </a:r>
            <a:r>
              <a:rPr lang="en-US" dirty="0"/>
              <a:t>: source of water</a:t>
            </a:r>
          </a:p>
          <a:p>
            <a:pPr lvl="1"/>
            <a:r>
              <a:rPr lang="en-US" dirty="0"/>
              <a:t>Fountain-</a:t>
            </a:r>
            <a:r>
              <a:rPr lang="en-US" dirty="0" err="1"/>
              <a:t>fulness</a:t>
            </a:r>
            <a:r>
              <a:rPr lang="en-US" dirty="0"/>
              <a:t> expressed outwardly</a:t>
            </a:r>
          </a:p>
          <a:p>
            <a:pPr lvl="1"/>
            <a:r>
              <a:rPr lang="en-US" dirty="0"/>
              <a:t>Father sends, gives life</a:t>
            </a:r>
          </a:p>
          <a:p>
            <a:pPr lvl="1"/>
            <a:r>
              <a:rPr lang="en-US" dirty="0"/>
              <a:t>Son, Word, “Beloved”</a:t>
            </a:r>
          </a:p>
          <a:p>
            <a:pPr lvl="1"/>
            <a:r>
              <a:rPr lang="en-US" dirty="0"/>
              <a:t>Spirit as “Co-Beloved”</a:t>
            </a:r>
          </a:p>
        </p:txBody>
      </p:sp>
      <p:sp>
        <p:nvSpPr>
          <p:cNvPr id="4" name="Content Placeholder 3"/>
          <p:cNvSpPr>
            <a:spLocks noGrp="1"/>
          </p:cNvSpPr>
          <p:nvPr>
            <p:ph sz="half" idx="2"/>
          </p:nvPr>
        </p:nvSpPr>
        <p:spPr>
          <a:xfrm>
            <a:off x="6172200" y="2147795"/>
            <a:ext cx="5181600" cy="4351338"/>
          </a:xfrm>
        </p:spPr>
        <p:txBody>
          <a:bodyPr>
            <a:normAutofit/>
          </a:bodyPr>
          <a:lstStyle/>
          <a:p>
            <a:r>
              <a:rPr lang="en-US" dirty="0"/>
              <a:t>Image of God: expressing goodness in relationship with others</a:t>
            </a:r>
          </a:p>
          <a:p>
            <a:r>
              <a:rPr lang="en-US" dirty="0"/>
              <a:t>Christ sent from this God (as beginning, center, end)</a:t>
            </a:r>
          </a:p>
          <a:p>
            <a:pPr lvl="1"/>
            <a:r>
              <a:rPr lang="en-US" dirty="0"/>
              <a:t>Reveals we are image of God</a:t>
            </a:r>
          </a:p>
          <a:p>
            <a:r>
              <a:rPr lang="en-US" dirty="0"/>
              <a:t>All creation image of good God</a:t>
            </a:r>
          </a:p>
          <a:p>
            <a:pPr lvl="1"/>
            <a:r>
              <a:rPr lang="en-US" dirty="0"/>
              <a:t>Home, future is in good God</a:t>
            </a:r>
          </a:p>
          <a:p>
            <a:pPr lvl="1"/>
            <a:r>
              <a:rPr lang="en-US" dirty="0"/>
              <a:t>Relational, optimistic</a:t>
            </a:r>
          </a:p>
        </p:txBody>
      </p:sp>
      <p:sp>
        <p:nvSpPr>
          <p:cNvPr id="5" name="Slide Number Placeholder 4"/>
          <p:cNvSpPr>
            <a:spLocks noGrp="1"/>
          </p:cNvSpPr>
          <p:nvPr>
            <p:ph type="sldNum" sz="quarter" idx="4294967295"/>
          </p:nvPr>
        </p:nvSpPr>
        <p:spPr>
          <a:xfrm>
            <a:off x="11571415" y="6526214"/>
            <a:ext cx="517956" cy="365125"/>
          </a:xfrm>
          <a:prstGeom prst="rect">
            <a:avLst/>
          </a:prstGeom>
        </p:spPr>
        <p:txBody>
          <a:bodyPr/>
          <a:lstStyle/>
          <a:p>
            <a:fld id="{997F3594-4405-4A06-B9CD-986FDCBEA221}" type="slidenum">
              <a:rPr lang="en-US" sz="1400" smtClean="0"/>
              <a:pPr/>
              <a:t>67</a:t>
            </a:fld>
            <a:endParaRPr lang="en-US" sz="1400" dirty="0"/>
          </a:p>
        </p:txBody>
      </p:sp>
    </p:spTree>
    <p:extLst>
      <p:ext uri="{BB962C8B-B14F-4D97-AF65-F5344CB8AC3E}">
        <p14:creationId xmlns:p14="http://schemas.microsoft.com/office/powerpoint/2010/main" val="948735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6" end="6"/>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2000"/>
                                        <p:tgtEl>
                                          <p:spTgt spid="3">
                                            <p:txEl>
                                              <p:pRg st="7" end="7"/>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p:cTn id="55"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56"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57" dur="2000"/>
                                        <p:tgtEl>
                                          <p:spTgt spid="4">
                                            <p:txEl>
                                              <p:pRg st="0" end="0"/>
                                            </p:txEl>
                                          </p:spTgt>
                                        </p:tgtEl>
                                      </p:cBhvr>
                                    </p:animEffect>
                                  </p:childTnLst>
                                </p:cTn>
                              </p:par>
                            </p:childTnLst>
                          </p:cTn>
                        </p:par>
                        <p:par>
                          <p:cTn id="58" fill="hold">
                            <p:stCondLst>
                              <p:cond delay="18000"/>
                            </p:stCondLst>
                            <p:childTnLst>
                              <p:par>
                                <p:cTn id="59" presetID="55" presetClass="entr" presetSubtype="0" fill="hold" nodeType="after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anim calcmode="lin" valueType="num">
                                      <p:cBhvr>
                                        <p:cTn id="61"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62"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63" dur="2000"/>
                                        <p:tgtEl>
                                          <p:spTgt spid="4">
                                            <p:txEl>
                                              <p:pRg st="1" end="1"/>
                                            </p:txEl>
                                          </p:spTgt>
                                        </p:tgtEl>
                                      </p:cBhvr>
                                    </p:animEffect>
                                  </p:childTnLst>
                                </p:cTn>
                              </p:par>
                            </p:childTnLst>
                          </p:cTn>
                        </p:par>
                        <p:par>
                          <p:cTn id="64" fill="hold">
                            <p:stCondLst>
                              <p:cond delay="20000"/>
                            </p:stCondLst>
                            <p:childTnLst>
                              <p:par>
                                <p:cTn id="65" presetID="55" presetClass="entr" presetSubtype="0" fill="hold" nodeType="after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 calcmode="lin" valueType="num">
                                      <p:cBhvr>
                                        <p:cTn id="6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6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69" dur="2000"/>
                                        <p:tgtEl>
                                          <p:spTgt spid="4">
                                            <p:txEl>
                                              <p:pRg st="2" end="2"/>
                                            </p:txEl>
                                          </p:spTgt>
                                        </p:tgtEl>
                                      </p:cBhvr>
                                    </p:animEffect>
                                  </p:childTnLst>
                                </p:cTn>
                              </p:par>
                            </p:childTnLst>
                          </p:cTn>
                        </p:par>
                        <p:par>
                          <p:cTn id="70" fill="hold">
                            <p:stCondLst>
                              <p:cond delay="22000"/>
                            </p:stCondLst>
                            <p:childTnLst>
                              <p:par>
                                <p:cTn id="71" presetID="55" presetClass="entr" presetSubtype="0" fill="hold" nodeType="afterEffect">
                                  <p:stCondLst>
                                    <p:cond delay="0"/>
                                  </p:stCondLst>
                                  <p:childTnLst>
                                    <p:set>
                                      <p:cBhvr>
                                        <p:cTn id="72" dur="1" fill="hold">
                                          <p:stCondLst>
                                            <p:cond delay="0"/>
                                          </p:stCondLst>
                                        </p:cTn>
                                        <p:tgtEl>
                                          <p:spTgt spid="4">
                                            <p:txEl>
                                              <p:pRg st="3" end="3"/>
                                            </p:txEl>
                                          </p:spTgt>
                                        </p:tgtEl>
                                        <p:attrNameLst>
                                          <p:attrName>style.visibility</p:attrName>
                                        </p:attrNameLst>
                                      </p:cBhvr>
                                      <p:to>
                                        <p:strVal val="visible"/>
                                      </p:to>
                                    </p:set>
                                    <p:anim calcmode="lin" valueType="num">
                                      <p:cBhvr>
                                        <p:cTn id="73"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74"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75" dur="2000"/>
                                        <p:tgtEl>
                                          <p:spTgt spid="4">
                                            <p:txEl>
                                              <p:pRg st="3" end="3"/>
                                            </p:txEl>
                                          </p:spTgt>
                                        </p:tgtEl>
                                      </p:cBhvr>
                                    </p:animEffect>
                                  </p:childTnLst>
                                </p:cTn>
                              </p:par>
                            </p:childTnLst>
                          </p:cTn>
                        </p:par>
                        <p:par>
                          <p:cTn id="76" fill="hold">
                            <p:stCondLst>
                              <p:cond delay="24000"/>
                            </p:stCondLst>
                            <p:childTnLst>
                              <p:par>
                                <p:cTn id="77" presetID="55" presetClass="entr" presetSubtype="0" fill="hold" nodeType="after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 calcmode="lin" valueType="num">
                                      <p:cBhvr>
                                        <p:cTn id="79"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80"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81" dur="2000"/>
                                        <p:tgtEl>
                                          <p:spTgt spid="4">
                                            <p:txEl>
                                              <p:pRg st="4" end="4"/>
                                            </p:txEl>
                                          </p:spTgt>
                                        </p:tgtEl>
                                      </p:cBhvr>
                                    </p:animEffect>
                                  </p:childTnLst>
                                </p:cTn>
                              </p:par>
                            </p:childTnLst>
                          </p:cTn>
                        </p:par>
                        <p:par>
                          <p:cTn id="82" fill="hold">
                            <p:stCondLst>
                              <p:cond delay="26000"/>
                            </p:stCondLst>
                            <p:childTnLst>
                              <p:par>
                                <p:cTn id="83" presetID="55" presetClass="entr" presetSubtype="0" fill="hold" nodeType="afterEffect">
                                  <p:stCondLst>
                                    <p:cond delay="0"/>
                                  </p:stCondLst>
                                  <p:childTnLst>
                                    <p:set>
                                      <p:cBhvr>
                                        <p:cTn id="84" dur="1" fill="hold">
                                          <p:stCondLst>
                                            <p:cond delay="0"/>
                                          </p:stCondLst>
                                        </p:cTn>
                                        <p:tgtEl>
                                          <p:spTgt spid="4">
                                            <p:txEl>
                                              <p:pRg st="5" end="5"/>
                                            </p:txEl>
                                          </p:spTgt>
                                        </p:tgtEl>
                                        <p:attrNameLst>
                                          <p:attrName>style.visibility</p:attrName>
                                        </p:attrNameLst>
                                      </p:cBhvr>
                                      <p:to>
                                        <p:strVal val="visible"/>
                                      </p:to>
                                    </p:set>
                                    <p:anim calcmode="lin" valueType="num">
                                      <p:cBhvr>
                                        <p:cTn id="85"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86"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8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1285215"/>
          </a:xfrm>
        </p:spPr>
        <p:txBody>
          <a:bodyPr/>
          <a:lstStyle/>
          <a:p>
            <a:r>
              <a:rPr lang="en-US" dirty="0"/>
              <a:t>Reflection</a:t>
            </a:r>
          </a:p>
        </p:txBody>
      </p:sp>
      <p:sp>
        <p:nvSpPr>
          <p:cNvPr id="5" name="Text Placeholder 4"/>
          <p:cNvSpPr>
            <a:spLocks noGrp="1"/>
          </p:cNvSpPr>
          <p:nvPr>
            <p:ph type="body" idx="1"/>
          </p:nvPr>
        </p:nvSpPr>
        <p:spPr>
          <a:xfrm>
            <a:off x="932331" y="3200400"/>
            <a:ext cx="10312996" cy="3325812"/>
          </a:xfrm>
        </p:spPr>
        <p:txBody>
          <a:bodyPr>
            <a:normAutofit/>
          </a:bodyPr>
          <a:lstStyle/>
          <a:p>
            <a:r>
              <a:rPr lang="en-US" sz="2800" dirty="0"/>
              <a:t>In what ways can I get my students and colleagues to be thankful for all that we have and to be committed to passing on good to others, and in particular those in need?</a:t>
            </a:r>
          </a:p>
          <a:p>
            <a:endParaRPr lang="en-US" sz="2800" dirty="0"/>
          </a:p>
        </p:txBody>
      </p:sp>
      <p:sp>
        <p:nvSpPr>
          <p:cNvPr id="3" name="Slide Number Placeholder 2"/>
          <p:cNvSpPr>
            <a:spLocks noGrp="1"/>
          </p:cNvSpPr>
          <p:nvPr>
            <p:ph type="sldNum" sz="quarter" idx="4294967295"/>
          </p:nvPr>
        </p:nvSpPr>
        <p:spPr>
          <a:xfrm>
            <a:off x="11622729" y="6483848"/>
            <a:ext cx="466641" cy="365125"/>
          </a:xfrm>
          <a:prstGeom prst="rect">
            <a:avLst/>
          </a:prstGeom>
        </p:spPr>
        <p:txBody>
          <a:bodyPr/>
          <a:lstStyle/>
          <a:p>
            <a:fld id="{997F3594-4405-4A06-B9CD-986FDCBEA221}" type="slidenum">
              <a:rPr lang="en-US" sz="1400" smtClean="0"/>
              <a:pPr/>
              <a:t>68</a:t>
            </a:fld>
            <a:endParaRPr lang="en-US" sz="1400" dirty="0"/>
          </a:p>
        </p:txBody>
      </p:sp>
      <p:pic>
        <p:nvPicPr>
          <p:cNvPr id="4" name="Picture 3" descr="franciscan clip art 100"/>
          <p:cNvPicPr>
            <a:picLocks noChangeAspect="1" noChangeArrowheads="1"/>
          </p:cNvPicPr>
          <p:nvPr/>
        </p:nvPicPr>
        <p:blipFill>
          <a:blip r:embed="rId3" cstate="print">
            <a:clrChange>
              <a:clrFrom>
                <a:srgbClr val="FCFCF4"/>
              </a:clrFrom>
              <a:clrTo>
                <a:srgbClr val="FCFCF4">
                  <a:alpha val="0"/>
                </a:srgbClr>
              </a:clrTo>
            </a:clrChange>
          </a:blip>
          <a:srcRect/>
          <a:stretch>
            <a:fillRect/>
          </a:stretch>
        </p:blipFill>
        <p:spPr bwMode="auto">
          <a:xfrm rot="1032266">
            <a:off x="238290" y="48731"/>
            <a:ext cx="2343809" cy="1356103"/>
          </a:xfrm>
          <a:prstGeom prst="rect">
            <a:avLst/>
          </a:prstGeom>
          <a:noFill/>
          <a:ln w="9525">
            <a:noFill/>
            <a:miter lim="800000"/>
            <a:headEnd/>
            <a:tailEnd/>
          </a:ln>
        </p:spPr>
      </p:pic>
    </p:spTree>
    <p:extLst>
      <p:ext uri="{BB962C8B-B14F-4D97-AF65-F5344CB8AC3E}">
        <p14:creationId xmlns:p14="http://schemas.microsoft.com/office/powerpoint/2010/main" val="3812195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430301" y="6526214"/>
            <a:ext cx="659070" cy="365125"/>
          </a:xfrm>
          <a:prstGeom prst="rect">
            <a:avLst/>
          </a:prstGeom>
        </p:spPr>
        <p:txBody>
          <a:bodyPr/>
          <a:lstStyle/>
          <a:p>
            <a:fld id="{997F3594-4405-4A06-B9CD-986FDCBEA221}" type="slidenum">
              <a:rPr lang="en-US" sz="1400" smtClean="0"/>
              <a:pPr/>
              <a:t>69</a:t>
            </a:fld>
            <a:endParaRPr lang="en-US" sz="1400" dirty="0"/>
          </a:p>
        </p:txBody>
      </p:sp>
      <p:sp>
        <p:nvSpPr>
          <p:cNvPr id="7" name="TextBox 6"/>
          <p:cNvSpPr txBox="1"/>
          <p:nvPr/>
        </p:nvSpPr>
        <p:spPr>
          <a:xfrm>
            <a:off x="4267200" y="5391951"/>
            <a:ext cx="6908800" cy="1292662"/>
          </a:xfrm>
          <a:prstGeom prst="rect">
            <a:avLst/>
          </a:prstGeom>
          <a:noFill/>
        </p:spPr>
        <p:txBody>
          <a:bodyPr wrap="square" rtlCol="0">
            <a:spAutoFit/>
          </a:bodyPr>
          <a:lstStyle/>
          <a:p>
            <a:r>
              <a:rPr lang="en-US" sz="2000" b="1" i="1" dirty="0"/>
              <a:t>“Peace and Good” (</a:t>
            </a:r>
            <a:r>
              <a:rPr lang="en-US" sz="2000" b="1" i="1" dirty="0" err="1"/>
              <a:t>Pax</a:t>
            </a:r>
            <a:r>
              <a:rPr lang="en-US" sz="2000" b="1" i="1" dirty="0"/>
              <a:t> et </a:t>
            </a:r>
            <a:r>
              <a:rPr lang="en-US" sz="2000" b="1" i="1" dirty="0" err="1"/>
              <a:t>Bonum</a:t>
            </a:r>
            <a:r>
              <a:rPr lang="en-US" sz="2000" b="1" i="1" dirty="0"/>
              <a:t> or Pace e </a:t>
            </a:r>
            <a:r>
              <a:rPr lang="en-US" sz="2000" b="1" i="1" dirty="0" err="1"/>
              <a:t>Bene</a:t>
            </a:r>
            <a:r>
              <a:rPr lang="en-US" sz="2000" b="1" i="1" dirty="0"/>
              <a:t>) was the greeting Francis used, but more than that it is a description of being with God. </a:t>
            </a:r>
            <a:r>
              <a:rPr lang="en-US" sz="2000" dirty="0"/>
              <a:t>(Short)</a:t>
            </a:r>
          </a:p>
          <a:p>
            <a:endParaRPr lang="en-US" dirty="0"/>
          </a:p>
        </p:txBody>
      </p:sp>
      <p:sp>
        <p:nvSpPr>
          <p:cNvPr id="6" name="TextBox 5"/>
          <p:cNvSpPr txBox="1"/>
          <p:nvPr/>
        </p:nvSpPr>
        <p:spPr>
          <a:xfrm>
            <a:off x="1180353" y="1553882"/>
            <a:ext cx="9173882" cy="2923878"/>
          </a:xfrm>
          <a:prstGeom prst="rect">
            <a:avLst/>
          </a:prstGeom>
          <a:noFill/>
        </p:spPr>
        <p:txBody>
          <a:bodyPr wrap="square" rtlCol="0">
            <a:spAutoFit/>
          </a:bodyPr>
          <a:lstStyle/>
          <a:p>
            <a:r>
              <a:rPr lang="en-US" sz="2400" dirty="0">
                <a:solidFill>
                  <a:srgbClr val="0000FF"/>
                </a:solidFill>
              </a:rPr>
              <a:t>God as Good: </a:t>
            </a:r>
          </a:p>
          <a:p>
            <a:pPr algn="just">
              <a:spcBef>
                <a:spcPts val="4800"/>
              </a:spcBef>
            </a:pPr>
            <a:r>
              <a:rPr lang="en-US" sz="2400" dirty="0"/>
              <a:t>In the Franciscan Intellectual Tradition, a relational Triune God is consistently seen as the basis for God's own nature, which is love and goodness. The medieval axiom: </a:t>
            </a:r>
            <a:r>
              <a:rPr lang="en-US" sz="2400" i="1" dirty="0" err="1"/>
              <a:t>bonum</a:t>
            </a:r>
            <a:r>
              <a:rPr lang="en-US" sz="2400" i="1" dirty="0"/>
              <a:t> </a:t>
            </a:r>
            <a:r>
              <a:rPr lang="en-US" sz="2400" i="1" dirty="0" err="1"/>
              <a:t>est</a:t>
            </a:r>
            <a:r>
              <a:rPr lang="en-US" sz="2400" i="1" dirty="0"/>
              <a:t> sui </a:t>
            </a:r>
            <a:r>
              <a:rPr lang="en-US" sz="2400" i="1" dirty="0" err="1"/>
              <a:t>diffusivum</a:t>
            </a:r>
            <a:r>
              <a:rPr lang="en-US" sz="2400" i="1" dirty="0"/>
              <a:t> </a:t>
            </a:r>
            <a:r>
              <a:rPr lang="en-US" sz="2400" dirty="0"/>
              <a:t>("goodness is diffusive of its very self") lies at the heart of Franciscan theological discussion on God. (Osborne)</a:t>
            </a:r>
          </a:p>
        </p:txBody>
      </p:sp>
    </p:spTree>
    <p:extLst>
      <p:ext uri="{BB962C8B-B14F-4D97-AF65-F5344CB8AC3E}">
        <p14:creationId xmlns:p14="http://schemas.microsoft.com/office/powerpoint/2010/main" val="7114229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6">
                                            <p:txEl>
                                              <p:pRg st="1" end="1"/>
                                            </p:txEl>
                                          </p:spTgt>
                                        </p:tgtEl>
                                      </p:cBhvr>
                                    </p:animEffect>
                                  </p:childTnLst>
                                </p:cTn>
                              </p:par>
                            </p:childTnLst>
                          </p:cTn>
                        </p:par>
                        <p:par>
                          <p:cTn id="16" fill="hold">
                            <p:stCondLst>
                              <p:cond delay="3000"/>
                            </p:stCondLst>
                            <p:childTnLst>
                              <p:par>
                                <p:cTn id="17" presetID="55"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0"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1"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7294" y="1105647"/>
            <a:ext cx="10775734" cy="5427797"/>
          </a:xfrm>
        </p:spPr>
        <p:txBody>
          <a:bodyPr>
            <a:noAutofit/>
          </a:bodyPr>
          <a:lstStyle/>
          <a:p>
            <a:r>
              <a:rPr lang="en-US" cap="small" dirty="0"/>
              <a:t>Working Through the Course</a:t>
            </a:r>
          </a:p>
          <a:p>
            <a:pPr algn="l">
              <a:lnSpc>
                <a:spcPct val="100000"/>
              </a:lnSpc>
            </a:pPr>
            <a:r>
              <a:rPr lang="en-US" sz="2000" dirty="0"/>
              <a:t>You should be able to complete each module in about a week’s time within your normal workload. Of course, you may choose to accelerate this pace or take more time with each module, depending on your particular needs and interests.</a:t>
            </a:r>
          </a:p>
          <a:p>
            <a:pPr algn="l">
              <a:lnSpc>
                <a:spcPct val="100000"/>
              </a:lnSpc>
            </a:pPr>
            <a:r>
              <a:rPr lang="en-US" sz="2000" dirty="0"/>
              <a:t>There are reflection questions interspersed through the course. You may find it helpful to keep a journal of reflections to guide your application of the FIT to your courses.</a:t>
            </a:r>
          </a:p>
          <a:p>
            <a:pPr algn="l">
              <a:lnSpc>
                <a:spcPct val="100000"/>
              </a:lnSpc>
            </a:pPr>
            <a:r>
              <a:rPr lang="en-US" sz="2000" dirty="0"/>
              <a:t>You might also find it helpful to keep a record or chart of connections you see between the FIT and what you are already teaching.</a:t>
            </a:r>
          </a:p>
          <a:p>
            <a:pPr algn="l">
              <a:lnSpc>
                <a:spcPct val="100000"/>
              </a:lnSpc>
            </a:pPr>
            <a:r>
              <a:rPr lang="en-US" sz="2000" dirty="0"/>
              <a:t>There are links to other resources that will require an internet connection.</a:t>
            </a:r>
          </a:p>
          <a:p>
            <a:pPr algn="l">
              <a:lnSpc>
                <a:spcPct val="100000"/>
              </a:lnSpc>
            </a:pPr>
            <a:r>
              <a:rPr lang="en-US" sz="2000" dirty="0"/>
              <a:t>You may work through the material in any way you see fit, but the presentation is designed to promote reflection. We recommend you view the presentation in Slide Show mode and click to advance individual slides. Animations are set to occur automatically on each slide to emphasize individual points and encourage engagement with the material.</a:t>
            </a:r>
          </a:p>
          <a:p>
            <a:pPr algn="l">
              <a:lnSpc>
                <a:spcPct val="100000"/>
              </a:lnSpc>
            </a:pPr>
            <a:r>
              <a:rPr lang="en-US" sz="2000" dirty="0"/>
              <a:t>If you have questions about the </a:t>
            </a:r>
            <a:r>
              <a:rPr lang="en-US" sz="2000" dirty="0" smtClean="0"/>
              <a:t>course </a:t>
            </a:r>
            <a:r>
              <a:rPr lang="en-US" sz="2000" dirty="0"/>
              <a:t>while working through the material, you can email them to </a:t>
            </a:r>
            <a:r>
              <a:rPr lang="en-US" sz="2000" dirty="0">
                <a:hlinkClick r:id="rId2"/>
              </a:rPr>
              <a:t>afcu@felician.edu</a:t>
            </a:r>
            <a:r>
              <a:rPr lang="en-US" sz="2000" dirty="0"/>
              <a:t>.</a:t>
            </a:r>
          </a:p>
        </p:txBody>
      </p:sp>
      <p:sp>
        <p:nvSpPr>
          <p:cNvPr id="5" name="TextBox 4"/>
          <p:cNvSpPr txBox="1"/>
          <p:nvPr/>
        </p:nvSpPr>
        <p:spPr>
          <a:xfrm>
            <a:off x="11641667" y="6533444"/>
            <a:ext cx="275661" cy="307777"/>
          </a:xfrm>
          <a:prstGeom prst="rect">
            <a:avLst/>
          </a:prstGeom>
          <a:noFill/>
        </p:spPr>
        <p:txBody>
          <a:bodyPr wrap="none" rtlCol="0">
            <a:spAutoFit/>
          </a:bodyPr>
          <a:lstStyle/>
          <a:p>
            <a:fld id="{19152AE9-044C-9A45-9E9B-30DD2C90522F}" type="slidenum">
              <a:rPr lang="en-US" sz="1400" smtClean="0"/>
              <a:t>7</a:t>
            </a:fld>
            <a:endParaRPr lang="en-US" sz="1400" dirty="0"/>
          </a:p>
        </p:txBody>
      </p:sp>
    </p:spTree>
    <p:extLst>
      <p:ext uri="{BB962C8B-B14F-4D97-AF65-F5344CB8AC3E}">
        <p14:creationId xmlns:p14="http://schemas.microsoft.com/office/powerpoint/2010/main" val="851769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3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17987" y="685801"/>
            <a:ext cx="6761778" cy="733612"/>
          </a:xfrm>
        </p:spPr>
        <p:txBody>
          <a:bodyPr/>
          <a:lstStyle/>
          <a:p>
            <a:r>
              <a:rPr lang="en-US" sz="2800" dirty="0"/>
              <a:t>God as Good: </a:t>
            </a:r>
            <a:br>
              <a:rPr lang="en-US" sz="2800" dirty="0"/>
            </a:br>
            <a:endParaRPr lang="en-US" sz="1600" dirty="0"/>
          </a:p>
        </p:txBody>
      </p:sp>
      <p:sp>
        <p:nvSpPr>
          <p:cNvPr id="2" name="Content Placeholder 1"/>
          <p:cNvSpPr>
            <a:spLocks noGrp="1"/>
          </p:cNvSpPr>
          <p:nvPr>
            <p:ph idx="1"/>
          </p:nvPr>
        </p:nvSpPr>
        <p:spPr>
          <a:xfrm>
            <a:off x="776940" y="1643530"/>
            <a:ext cx="11110259" cy="4517560"/>
          </a:xfrm>
        </p:spPr>
        <p:txBody>
          <a:bodyPr>
            <a:normAutofit fontScale="92500" lnSpcReduction="10000"/>
          </a:bodyPr>
          <a:lstStyle/>
          <a:p>
            <a:r>
              <a:rPr lang="en-US" sz="2600" dirty="0"/>
              <a:t>Francis</a:t>
            </a:r>
          </a:p>
          <a:p>
            <a:pPr lvl="1"/>
            <a:r>
              <a:rPr lang="en-US" sz="2200" dirty="0"/>
              <a:t>“Let us refer all good to the Lord God Almighty and Most High, acknowledge that every good is His and thank Him, from Whom all good comes, for everything.” - </a:t>
            </a:r>
            <a:r>
              <a:rPr lang="en-US" sz="2200" i="1" dirty="0"/>
              <a:t>The Earlier Rule</a:t>
            </a:r>
          </a:p>
          <a:p>
            <a:pPr lvl="1"/>
            <a:r>
              <a:rPr lang="en-US" sz="2200" dirty="0"/>
              <a:t>“You are Good, all Good, supreme Good…” </a:t>
            </a:r>
            <a:r>
              <a:rPr lang="en-US" sz="2200" i="1" dirty="0"/>
              <a:t>The Praises of God</a:t>
            </a:r>
          </a:p>
          <a:p>
            <a:r>
              <a:rPr lang="en-US" sz="2600" dirty="0"/>
              <a:t>Clare</a:t>
            </a:r>
          </a:p>
          <a:p>
            <a:pPr lvl="1"/>
            <a:r>
              <a:rPr lang="en-US" sz="2200" dirty="0"/>
              <a:t>Clare demonstrate a similar understanding of God as she expressed in some of her last words, “Go calmly in peace, for you will have a good escort, because He who created you has sent you the Holy Spirit and has always guarded you as a mother does her child who loves her. O Lord, may You Who have created me, be </a:t>
            </a:r>
            <a:r>
              <a:rPr lang="en-US" sz="2200" dirty="0" smtClean="0"/>
              <a:t>blessed.” </a:t>
            </a:r>
            <a:endParaRPr lang="en-US" sz="2200" dirty="0"/>
          </a:p>
          <a:p>
            <a:r>
              <a:rPr lang="en-US" sz="2600" dirty="0"/>
              <a:t>Bonaventure</a:t>
            </a:r>
          </a:p>
          <a:p>
            <a:pPr lvl="1"/>
            <a:r>
              <a:rPr lang="en-US" sz="2200" dirty="0"/>
              <a:t>“For Bonaventure, the creative and sustaining principle of all created reality is a mystery of orderly love, not of arbitrariness or domination or control. Such an understanding views power as the ability to call forth through love the good in the other. If this is so, we are invited to shape our relationships with all of created reality in a familial way, grounded as we are together in the mystery of God’s creative </a:t>
            </a:r>
            <a:r>
              <a:rPr lang="en-US" sz="2200" dirty="0" smtClean="0"/>
              <a:t>love.” </a:t>
            </a:r>
            <a:r>
              <a:rPr lang="en-US" sz="2200" dirty="0"/>
              <a:t>(Hayes)</a:t>
            </a:r>
          </a:p>
        </p:txBody>
      </p:sp>
      <p:sp>
        <p:nvSpPr>
          <p:cNvPr id="3" name="Slide Number Placeholder 2"/>
          <p:cNvSpPr>
            <a:spLocks noGrp="1"/>
          </p:cNvSpPr>
          <p:nvPr>
            <p:ph type="sldNum" sz="quarter" idx="4294967295"/>
          </p:nvPr>
        </p:nvSpPr>
        <p:spPr>
          <a:xfrm>
            <a:off x="11615392" y="6492875"/>
            <a:ext cx="543613" cy="365125"/>
          </a:xfrm>
          <a:prstGeom prst="rect">
            <a:avLst/>
          </a:prstGeom>
        </p:spPr>
        <p:txBody>
          <a:bodyPr/>
          <a:lstStyle/>
          <a:p>
            <a:fld id="{997F3594-4405-4A06-B9CD-986FDCBEA221}" type="slidenum">
              <a:rPr lang="en-US" sz="1400" smtClean="0"/>
              <a:pPr/>
              <a:t>70</a:t>
            </a:fld>
            <a:endParaRPr lang="en-US" sz="1400" dirty="0"/>
          </a:p>
        </p:txBody>
      </p:sp>
    </p:spTree>
    <p:extLst>
      <p:ext uri="{BB962C8B-B14F-4D97-AF65-F5344CB8AC3E}">
        <p14:creationId xmlns:p14="http://schemas.microsoft.com/office/powerpoint/2010/main" val="2212610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2">
                                            <p:txEl>
                                              <p:pRg st="1" end="1"/>
                                            </p:txEl>
                                          </p:spTgt>
                                        </p:tgtEl>
                                      </p:cBhvr>
                                    </p:animEffect>
                                  </p:childTnLst>
                                </p:cTn>
                              </p:par>
                            </p:childTnLst>
                          </p:cTn>
                        </p:par>
                        <p:par>
                          <p:cTn id="15" fill="hold">
                            <p:stCondLst>
                              <p:cond delay="3000"/>
                            </p:stCondLst>
                            <p:childTnLst>
                              <p:par>
                                <p:cTn id="16" presetID="55" presetClass="entr" presetSubtype="0" fill="hold"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p:cTn id="18"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9"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0" dur="2000"/>
                                        <p:tgtEl>
                                          <p:spTgt spid="2">
                                            <p:txEl>
                                              <p:pRg st="2" end="2"/>
                                            </p:txEl>
                                          </p:spTgt>
                                        </p:tgtEl>
                                      </p:cBhvr>
                                    </p:animEffect>
                                  </p:childTnLst>
                                </p:cTn>
                              </p:par>
                            </p:childTnLst>
                          </p:cTn>
                        </p:par>
                        <p:par>
                          <p:cTn id="21" fill="hold">
                            <p:stCondLst>
                              <p:cond delay="5000"/>
                            </p:stCondLst>
                            <p:childTnLst>
                              <p:par>
                                <p:cTn id="22" presetID="2" presetClass="entr" presetSubtype="4"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6000"/>
                            </p:stCondLst>
                            <p:childTnLst>
                              <p:par>
                                <p:cTn id="27" presetID="55" presetClass="entr" presetSubtype="0"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p:cTn id="29"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0"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1" dur="2000"/>
                                        <p:tgtEl>
                                          <p:spTgt spid="2">
                                            <p:txEl>
                                              <p:pRg st="4" end="4"/>
                                            </p:txEl>
                                          </p:spTgt>
                                        </p:tgtEl>
                                      </p:cBhvr>
                                    </p:animEffect>
                                  </p:childTnLst>
                                </p:cTn>
                              </p:par>
                            </p:childTnLst>
                          </p:cTn>
                        </p:par>
                        <p:par>
                          <p:cTn id="32" fill="hold">
                            <p:stCondLst>
                              <p:cond delay="8000"/>
                            </p:stCondLst>
                            <p:childTnLst>
                              <p:par>
                                <p:cTn id="33" presetID="2" presetClass="entr" presetSubtype="4" fill="hold"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9000"/>
                            </p:stCondLst>
                            <p:childTnLst>
                              <p:par>
                                <p:cTn id="38" presetID="55" presetClass="entr" presetSubtype="0" fill="hold"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 calcmode="lin" valueType="num">
                                      <p:cBhvr>
                                        <p:cTn id="40" dur="2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1" dur="2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57200"/>
            <a:ext cx="10341684" cy="1054250"/>
          </a:xfrm>
        </p:spPr>
        <p:txBody>
          <a:bodyPr>
            <a:normAutofit fontScale="90000"/>
          </a:bodyPr>
          <a:lstStyle/>
          <a:p>
            <a:r>
              <a:rPr lang="en-US" dirty="0"/>
              <a:t>Christology</a:t>
            </a:r>
            <a:br>
              <a:rPr lang="en-US" dirty="0"/>
            </a:br>
            <a:r>
              <a:rPr lang="en-US" dirty="0"/>
              <a:t>Primacy of Christ</a:t>
            </a:r>
          </a:p>
        </p:txBody>
      </p:sp>
      <p:sp>
        <p:nvSpPr>
          <p:cNvPr id="3" name="Content Placeholder 2"/>
          <p:cNvSpPr>
            <a:spLocks noGrp="1"/>
          </p:cNvSpPr>
          <p:nvPr>
            <p:ph sz="half" idx="1"/>
          </p:nvPr>
        </p:nvSpPr>
        <p:spPr>
          <a:xfrm>
            <a:off x="838200" y="2208390"/>
            <a:ext cx="5181600" cy="4351338"/>
          </a:xfrm>
        </p:spPr>
        <p:txBody>
          <a:bodyPr>
            <a:normAutofit/>
          </a:bodyPr>
          <a:lstStyle/>
          <a:p>
            <a:r>
              <a:rPr lang="en-US" dirty="0"/>
              <a:t>Knowing Christ gives glimpse of something more, God</a:t>
            </a:r>
          </a:p>
          <a:p>
            <a:r>
              <a:rPr lang="en-US" dirty="0"/>
              <a:t>Beginning of knowledge of God and ourselves</a:t>
            </a:r>
          </a:p>
          <a:p>
            <a:r>
              <a:rPr lang="en-US" dirty="0"/>
              <a:t>Encounter through words of the Gospel</a:t>
            </a:r>
          </a:p>
          <a:p>
            <a:r>
              <a:rPr lang="en-US" dirty="0"/>
              <a:t>Word takes flesh in our lives</a:t>
            </a:r>
          </a:p>
        </p:txBody>
      </p:sp>
      <p:sp>
        <p:nvSpPr>
          <p:cNvPr id="4" name="Content Placeholder 3"/>
          <p:cNvSpPr>
            <a:spLocks noGrp="1"/>
          </p:cNvSpPr>
          <p:nvPr>
            <p:ph sz="half" idx="2"/>
          </p:nvPr>
        </p:nvSpPr>
        <p:spPr>
          <a:xfrm>
            <a:off x="6600235" y="1745845"/>
            <a:ext cx="4655850" cy="4115355"/>
          </a:xfrm>
        </p:spPr>
        <p:txBody>
          <a:bodyPr>
            <a:normAutofit/>
          </a:bodyPr>
          <a:lstStyle/>
          <a:p>
            <a:endParaRPr lang="en-US" dirty="0"/>
          </a:p>
          <a:p>
            <a:r>
              <a:rPr lang="en-US" dirty="0"/>
              <a:t>Christ is the beginning</a:t>
            </a:r>
          </a:p>
          <a:p>
            <a:pPr lvl="1"/>
            <a:r>
              <a:rPr lang="en-US" dirty="0"/>
              <a:t>Alpha</a:t>
            </a:r>
          </a:p>
          <a:p>
            <a:r>
              <a:rPr lang="en-US" dirty="0"/>
              <a:t>Christ is the end</a:t>
            </a:r>
          </a:p>
          <a:p>
            <a:pPr lvl="1"/>
            <a:r>
              <a:rPr lang="en-US" dirty="0"/>
              <a:t>Omega</a:t>
            </a:r>
          </a:p>
          <a:p>
            <a:r>
              <a:rPr lang="en-US" dirty="0"/>
              <a:t>Christ is the center</a:t>
            </a:r>
          </a:p>
          <a:p>
            <a:pPr lvl="1"/>
            <a:r>
              <a:rPr lang="en-US" dirty="0"/>
              <a:t>Middle (sent from Trinity)</a:t>
            </a:r>
          </a:p>
        </p:txBody>
      </p:sp>
      <p:sp>
        <p:nvSpPr>
          <p:cNvPr id="5" name="Slide Number Placeholder 4"/>
          <p:cNvSpPr>
            <a:spLocks noGrp="1"/>
          </p:cNvSpPr>
          <p:nvPr>
            <p:ph type="sldNum" sz="quarter" idx="4294967295"/>
          </p:nvPr>
        </p:nvSpPr>
        <p:spPr>
          <a:xfrm>
            <a:off x="11597073" y="6471021"/>
            <a:ext cx="492298" cy="365125"/>
          </a:xfrm>
          <a:prstGeom prst="rect">
            <a:avLst/>
          </a:prstGeom>
        </p:spPr>
        <p:txBody>
          <a:bodyPr/>
          <a:lstStyle/>
          <a:p>
            <a:fld id="{997F3594-4405-4A06-B9CD-986FDCBEA221}" type="slidenum">
              <a:rPr lang="en-US" sz="1400" smtClean="0"/>
              <a:pPr/>
              <a:t>71</a:t>
            </a:fld>
            <a:endParaRPr lang="en-US" sz="1400" dirty="0"/>
          </a:p>
        </p:txBody>
      </p:sp>
    </p:spTree>
    <p:extLst>
      <p:ext uri="{BB962C8B-B14F-4D97-AF65-F5344CB8AC3E}">
        <p14:creationId xmlns:p14="http://schemas.microsoft.com/office/powerpoint/2010/main" val="2344274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1" end="1"/>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p:cTn id="3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2" end="2"/>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p:cTn id="43"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44"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45" dur="2000"/>
                                        <p:tgtEl>
                                          <p:spTgt spid="4">
                                            <p:txEl>
                                              <p:pRg st="3" end="3"/>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p:cTn id="49"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50"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51" dur="2000"/>
                                        <p:tgtEl>
                                          <p:spTgt spid="4">
                                            <p:txEl>
                                              <p:pRg st="4" end="4"/>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p:cTn id="55"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56"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57" dur="2000"/>
                                        <p:tgtEl>
                                          <p:spTgt spid="4">
                                            <p:txEl>
                                              <p:pRg st="5" end="5"/>
                                            </p:txEl>
                                          </p:spTgt>
                                        </p:tgtEl>
                                      </p:cBhvr>
                                    </p:animEffect>
                                  </p:childTnLst>
                                </p:cTn>
                              </p:par>
                            </p:childTnLst>
                          </p:cTn>
                        </p:par>
                        <p:par>
                          <p:cTn id="58" fill="hold">
                            <p:stCondLst>
                              <p:cond delay="18000"/>
                            </p:stCondLst>
                            <p:childTnLst>
                              <p:par>
                                <p:cTn id="59" presetID="55" presetClass="entr" presetSubtype="0" fill="hold" nodeType="after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 calcmode="lin" valueType="num">
                                      <p:cBhvr>
                                        <p:cTn id="61" dur="2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62" dur="2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63"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Christ as the Center</a:t>
            </a:r>
          </a:p>
        </p:txBody>
      </p:sp>
      <p:sp>
        <p:nvSpPr>
          <p:cNvPr id="3" name="Content Placeholder 2"/>
          <p:cNvSpPr>
            <a:spLocks noGrp="1"/>
          </p:cNvSpPr>
          <p:nvPr>
            <p:ph sz="half" idx="1"/>
          </p:nvPr>
        </p:nvSpPr>
        <p:spPr/>
        <p:txBody>
          <a:bodyPr>
            <a:normAutofit/>
          </a:bodyPr>
          <a:lstStyle/>
          <a:p>
            <a:r>
              <a:rPr lang="en-US" dirty="0"/>
              <a:t>Christ is alpha (original) of all creation</a:t>
            </a:r>
          </a:p>
          <a:p>
            <a:pPr lvl="1"/>
            <a:r>
              <a:rPr lang="en-US" dirty="0"/>
              <a:t>the origin of all things (Prologue of John’s Gospel)</a:t>
            </a:r>
          </a:p>
          <a:p>
            <a:pPr lvl="1"/>
            <a:r>
              <a:rPr lang="en-US" dirty="0"/>
              <a:t>the Wisdom of God</a:t>
            </a:r>
          </a:p>
          <a:p>
            <a:pPr lvl="1"/>
            <a:r>
              <a:rPr lang="en-US" dirty="0"/>
              <a:t>the Love of God, incarnate, crucified (Bonaventure)</a:t>
            </a:r>
          </a:p>
          <a:p>
            <a:pPr lvl="1"/>
            <a:r>
              <a:rPr lang="en-US" dirty="0"/>
              <a:t>Primacy of Christ, before all else</a:t>
            </a:r>
          </a:p>
          <a:p>
            <a:endParaRPr lang="en-US" dirty="0"/>
          </a:p>
        </p:txBody>
      </p:sp>
      <p:sp>
        <p:nvSpPr>
          <p:cNvPr id="4" name="Content Placeholder 3"/>
          <p:cNvSpPr>
            <a:spLocks noGrp="1"/>
          </p:cNvSpPr>
          <p:nvPr>
            <p:ph sz="half" idx="2"/>
          </p:nvPr>
        </p:nvSpPr>
        <p:spPr/>
        <p:txBody>
          <a:bodyPr>
            <a:normAutofit/>
          </a:bodyPr>
          <a:lstStyle/>
          <a:p>
            <a:r>
              <a:rPr lang="en-US" dirty="0"/>
              <a:t>Omega (fulfillment) of all things</a:t>
            </a:r>
          </a:p>
          <a:p>
            <a:pPr lvl="1"/>
            <a:r>
              <a:rPr lang="en-US" dirty="0"/>
              <a:t>All things have Christ as goal (Revelation)</a:t>
            </a:r>
          </a:p>
          <a:p>
            <a:pPr lvl="1"/>
            <a:r>
              <a:rPr lang="en-US" dirty="0"/>
              <a:t>Future is fulfillment in Christ not annihilation</a:t>
            </a:r>
          </a:p>
          <a:p>
            <a:pPr lvl="1"/>
            <a:endParaRPr lang="en-US" dirty="0"/>
          </a:p>
          <a:p>
            <a:r>
              <a:rPr lang="en-US" dirty="0" err="1"/>
              <a:t>Christocentrism</a:t>
            </a:r>
            <a:r>
              <a:rPr lang="en-US" dirty="0"/>
              <a:t> (purpose) of all things created</a:t>
            </a:r>
          </a:p>
          <a:p>
            <a:pPr lvl="1"/>
            <a:r>
              <a:rPr lang="en-US" dirty="0"/>
              <a:t>Christmas at heart of cosmos</a:t>
            </a:r>
          </a:p>
          <a:p>
            <a:pPr lvl="1"/>
            <a:r>
              <a:rPr lang="en-US" dirty="0"/>
              <a:t>Image of God as child – helpless, poor, dependent</a:t>
            </a:r>
          </a:p>
        </p:txBody>
      </p:sp>
      <p:sp>
        <p:nvSpPr>
          <p:cNvPr id="5" name="Slide Number Placeholder 4"/>
          <p:cNvSpPr>
            <a:spLocks noGrp="1"/>
          </p:cNvSpPr>
          <p:nvPr>
            <p:ph type="sldNum" sz="quarter" idx="4294967295"/>
          </p:nvPr>
        </p:nvSpPr>
        <p:spPr>
          <a:xfrm>
            <a:off x="11494444" y="6474067"/>
            <a:ext cx="607756" cy="365125"/>
          </a:xfrm>
          <a:prstGeom prst="rect">
            <a:avLst/>
          </a:prstGeom>
        </p:spPr>
        <p:txBody>
          <a:bodyPr/>
          <a:lstStyle/>
          <a:p>
            <a:fld id="{997F3594-4405-4A06-B9CD-986FDCBEA221}" type="slidenum">
              <a:rPr lang="en-US" sz="1400" smtClean="0"/>
              <a:pPr/>
              <a:t>72</a:t>
            </a:fld>
            <a:endParaRPr lang="en-US" sz="1400" dirty="0"/>
          </a:p>
        </p:txBody>
      </p:sp>
    </p:spTree>
    <p:extLst>
      <p:ext uri="{BB962C8B-B14F-4D97-AF65-F5344CB8AC3E}">
        <p14:creationId xmlns:p14="http://schemas.microsoft.com/office/powerpoint/2010/main" val="229986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p:cTn id="3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0" end="0"/>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p:cTn id="4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4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45" dur="2000"/>
                                        <p:tgtEl>
                                          <p:spTgt spid="4">
                                            <p:txEl>
                                              <p:pRg st="1" end="1"/>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p:cTn id="4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5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51" dur="2000"/>
                                        <p:tgtEl>
                                          <p:spTgt spid="4">
                                            <p:txEl>
                                              <p:pRg st="2" end="2"/>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p:cTn id="55"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56"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57" dur="2000"/>
                                        <p:tgtEl>
                                          <p:spTgt spid="4">
                                            <p:txEl>
                                              <p:pRg st="4" end="4"/>
                                            </p:txEl>
                                          </p:spTgt>
                                        </p:tgtEl>
                                      </p:cBhvr>
                                    </p:animEffect>
                                  </p:childTnLst>
                                </p:cTn>
                              </p:par>
                            </p:childTnLst>
                          </p:cTn>
                        </p:par>
                        <p:par>
                          <p:cTn id="58" fill="hold">
                            <p:stCondLst>
                              <p:cond delay="18000"/>
                            </p:stCondLst>
                            <p:childTnLst>
                              <p:par>
                                <p:cTn id="59" presetID="55" presetClass="entr" presetSubtype="0" fill="hold" nodeType="after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anim calcmode="lin" valueType="num">
                                      <p:cBhvr>
                                        <p:cTn id="61"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62"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63" dur="2000"/>
                                        <p:tgtEl>
                                          <p:spTgt spid="4">
                                            <p:txEl>
                                              <p:pRg st="5" end="5"/>
                                            </p:txEl>
                                          </p:spTgt>
                                        </p:tgtEl>
                                      </p:cBhvr>
                                    </p:animEffect>
                                  </p:childTnLst>
                                </p:cTn>
                              </p:par>
                            </p:childTnLst>
                          </p:cTn>
                        </p:par>
                        <p:par>
                          <p:cTn id="64" fill="hold">
                            <p:stCondLst>
                              <p:cond delay="20000"/>
                            </p:stCondLst>
                            <p:childTnLst>
                              <p:par>
                                <p:cTn id="65" presetID="55" presetClass="entr" presetSubtype="0" fill="hold" nodeType="after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anim calcmode="lin" valueType="num">
                                      <p:cBhvr>
                                        <p:cTn id="67" dur="2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68" dur="2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69"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28600"/>
            <a:ext cx="11785600" cy="2708275"/>
          </a:xfrm>
        </p:spPr>
        <p:txBody>
          <a:bodyPr>
            <a:noAutofit/>
          </a:bodyPr>
          <a:lstStyle/>
          <a:p>
            <a:r>
              <a:rPr lang="en-US" sz="4000" dirty="0">
                <a:solidFill>
                  <a:schemeClr val="tx2">
                    <a:lumMod val="60000"/>
                    <a:lumOff val="40000"/>
                  </a:schemeClr>
                </a:solidFill>
              </a:rPr>
              <a:t>Humanity of Christ </a:t>
            </a:r>
            <a:r>
              <a:rPr lang="en-US" sz="3200" dirty="0">
                <a:solidFill>
                  <a:schemeClr val="tx2">
                    <a:lumMod val="60000"/>
                    <a:lumOff val="40000"/>
                  </a:schemeClr>
                </a:solidFill>
              </a:rPr>
              <a:t/>
            </a:r>
            <a:br>
              <a:rPr lang="en-US" sz="3200" dirty="0">
                <a:solidFill>
                  <a:schemeClr val="tx2">
                    <a:lumMod val="60000"/>
                    <a:lumOff val="40000"/>
                  </a:schemeClr>
                </a:solidFill>
              </a:rPr>
            </a:br>
            <a:r>
              <a:rPr lang="en-US" sz="3200" dirty="0">
                <a:solidFill>
                  <a:schemeClr val="tx2">
                    <a:lumMod val="60000"/>
                    <a:lumOff val="40000"/>
                  </a:schemeClr>
                </a:solidFill>
              </a:rPr>
              <a:t>Love of the Passion (Suffering &amp; Death of Jesus)</a:t>
            </a:r>
            <a:r>
              <a:rPr lang="en-US" sz="3200" dirty="0"/>
              <a:t/>
            </a:r>
            <a:br>
              <a:rPr lang="en-US" sz="3200" dirty="0"/>
            </a:br>
            <a:r>
              <a:rPr lang="en-US" sz="2400" dirty="0"/>
              <a:t>Core element of spiritual vision – insight into depth, height, width, length of the Incarnation</a:t>
            </a:r>
          </a:p>
        </p:txBody>
      </p:sp>
      <p:sp>
        <p:nvSpPr>
          <p:cNvPr id="3" name="Content Placeholder 2"/>
          <p:cNvSpPr>
            <a:spLocks noGrp="1"/>
          </p:cNvSpPr>
          <p:nvPr>
            <p:ph idx="1"/>
          </p:nvPr>
        </p:nvSpPr>
        <p:spPr>
          <a:xfrm>
            <a:off x="508000" y="2868614"/>
            <a:ext cx="10972800" cy="3657600"/>
          </a:xfrm>
        </p:spPr>
        <p:txBody>
          <a:bodyPr>
            <a:normAutofit/>
          </a:bodyPr>
          <a:lstStyle/>
          <a:p>
            <a:r>
              <a:rPr lang="en-US" dirty="0"/>
              <a:t>This spiritual vision encompasses two realities:</a:t>
            </a:r>
          </a:p>
          <a:p>
            <a:pPr lvl="1"/>
            <a:r>
              <a:rPr lang="en-US" sz="2400" dirty="0"/>
              <a:t>The </a:t>
            </a:r>
            <a:r>
              <a:rPr lang="en-US" sz="2400" dirty="0">
                <a:solidFill>
                  <a:srgbClr val="FF6600"/>
                </a:solidFill>
              </a:rPr>
              <a:t>humility of the incarnation</a:t>
            </a:r>
          </a:p>
          <a:p>
            <a:pPr lvl="2"/>
            <a:r>
              <a:rPr lang="en-US" dirty="0"/>
              <a:t>God lowered himself to the very dregs for our sakes</a:t>
            </a:r>
          </a:p>
          <a:p>
            <a:pPr lvl="2"/>
            <a:r>
              <a:rPr lang="en-US" dirty="0"/>
              <a:t>We need to wash each other’s feet just as Jesus did. (Love others as He loved us.)</a:t>
            </a:r>
          </a:p>
          <a:p>
            <a:pPr lvl="2"/>
            <a:r>
              <a:rPr lang="en-US" dirty="0"/>
              <a:t>Especially those at the margins of society</a:t>
            </a:r>
          </a:p>
          <a:p>
            <a:pPr lvl="2"/>
            <a:r>
              <a:rPr lang="en-US" dirty="0"/>
              <a:t>Called to reflect God through witness as </a:t>
            </a:r>
            <a:r>
              <a:rPr lang="en-US" i="1" dirty="0" err="1"/>
              <a:t>minores</a:t>
            </a:r>
            <a:endParaRPr lang="en-US" i="1" dirty="0"/>
          </a:p>
          <a:p>
            <a:pPr lvl="2"/>
            <a:endParaRPr lang="en-US" dirty="0">
              <a:solidFill>
                <a:schemeClr val="accent1"/>
              </a:solidFill>
            </a:endParaRPr>
          </a:p>
          <a:p>
            <a:pPr lvl="1"/>
            <a:r>
              <a:rPr lang="en-US" sz="2400" dirty="0"/>
              <a:t>The </a:t>
            </a:r>
            <a:r>
              <a:rPr lang="en-US" sz="2400" dirty="0">
                <a:solidFill>
                  <a:srgbClr val="FF6600"/>
                </a:solidFill>
              </a:rPr>
              <a:t>love of the passion</a:t>
            </a:r>
          </a:p>
          <a:p>
            <a:pPr lvl="2"/>
            <a:r>
              <a:rPr lang="en-US" dirty="0"/>
              <a:t>Jesus loved us to the end (Jn. 13:1)</a:t>
            </a:r>
          </a:p>
          <a:p>
            <a:pPr lvl="2"/>
            <a:r>
              <a:rPr lang="en-US" dirty="0"/>
              <a:t>But this is a cause for joy</a:t>
            </a:r>
          </a:p>
        </p:txBody>
      </p:sp>
      <p:sp>
        <p:nvSpPr>
          <p:cNvPr id="4" name="Slide Number Placeholder 3"/>
          <p:cNvSpPr>
            <a:spLocks noGrp="1"/>
          </p:cNvSpPr>
          <p:nvPr>
            <p:ph type="sldNum" sz="quarter" idx="4294967295"/>
          </p:nvPr>
        </p:nvSpPr>
        <p:spPr>
          <a:xfrm>
            <a:off x="11539798" y="6483848"/>
            <a:ext cx="607756" cy="365125"/>
          </a:xfrm>
          <a:prstGeom prst="rect">
            <a:avLst/>
          </a:prstGeom>
        </p:spPr>
        <p:txBody>
          <a:bodyPr/>
          <a:lstStyle/>
          <a:p>
            <a:fld id="{997F3594-4405-4A06-B9CD-986FDCBEA221}" type="slidenum">
              <a:rPr lang="en-US" sz="1400" smtClean="0"/>
              <a:pPr/>
              <a:t>73</a:t>
            </a:fld>
            <a:endParaRPr lang="en-US" sz="1400" dirty="0"/>
          </a:p>
        </p:txBody>
      </p:sp>
      <p:pic>
        <p:nvPicPr>
          <p:cNvPr id="5" name="PassionAudio.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2001" y="5562601"/>
            <a:ext cx="649817" cy="487363"/>
          </a:xfrm>
          <a:prstGeom prst="rect">
            <a:avLst/>
          </a:prstGeom>
        </p:spPr>
      </p:pic>
    </p:spTree>
    <p:extLst>
      <p:ext uri="{BB962C8B-B14F-4D97-AF65-F5344CB8AC3E}">
        <p14:creationId xmlns:p14="http://schemas.microsoft.com/office/powerpoint/2010/main" val="1991349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7" end="7"/>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0"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1" dur="2000"/>
                                        <p:tgtEl>
                                          <p:spTgt spid="3">
                                            <p:txEl>
                                              <p:pRg st="8" end="8"/>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p:cTn id="55" dur="2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56" dur="2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5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7214" fill="hold"/>
                                        <p:tgtEl>
                                          <p:spTgt spid="5"/>
                                        </p:tgtEl>
                                      </p:cBhvr>
                                    </p:cmd>
                                  </p:childTnLst>
                                </p:cTn>
                              </p:par>
                            </p:childTnLst>
                          </p:cTn>
                        </p:par>
                      </p:childTnLst>
                    </p:cTn>
                  </p:par>
                </p:childTnLst>
              </p:cTn>
              <p:nextCondLst>
                <p:cond evt="onClick" delay="0">
                  <p:tgtEl>
                    <p:spTgt spid="5"/>
                  </p:tgtEl>
                </p:cond>
              </p:nextCondLst>
            </p:seq>
            <p:audio>
              <p:cMediaNode vol="80000">
                <p:cTn id="63"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76200"/>
            <a:ext cx="7823200" cy="1905000"/>
          </a:xfrm>
        </p:spPr>
        <p:txBody>
          <a:bodyPr>
            <a:noAutofit/>
          </a:bodyPr>
          <a:lstStyle/>
          <a:p>
            <a:r>
              <a:rPr lang="en-US" sz="2400" i="1" dirty="0"/>
              <a:t>With Scotus there is a shift in the way we look at the world. What was in the background (joy) moves to the foreground. What was in the foreground (sin) moves to the background. (Mary Beth Ingham)</a:t>
            </a:r>
          </a:p>
        </p:txBody>
      </p:sp>
      <p:sp>
        <p:nvSpPr>
          <p:cNvPr id="3" name="Content Placeholder 2"/>
          <p:cNvSpPr>
            <a:spLocks noGrp="1"/>
          </p:cNvSpPr>
          <p:nvPr>
            <p:ph idx="1"/>
          </p:nvPr>
        </p:nvSpPr>
        <p:spPr>
          <a:xfrm>
            <a:off x="609600" y="2133600"/>
            <a:ext cx="5588000" cy="4572000"/>
          </a:xfrm>
        </p:spPr>
        <p:txBody>
          <a:bodyPr>
            <a:normAutofit/>
          </a:bodyPr>
          <a:lstStyle/>
          <a:p>
            <a:pPr marL="0" indent="0" algn="r">
              <a:buNone/>
            </a:pPr>
            <a:r>
              <a:rPr lang="en-US" sz="3200" b="1" i="1" dirty="0">
                <a:solidFill>
                  <a:schemeClr val="tx2">
                    <a:lumMod val="60000"/>
                    <a:lumOff val="40000"/>
                  </a:schemeClr>
                </a:solidFill>
              </a:rPr>
              <a:t>The Incarnation Is…</a:t>
            </a:r>
          </a:p>
          <a:p>
            <a:pPr marL="0" indent="0">
              <a:lnSpc>
                <a:spcPct val="100000"/>
              </a:lnSpc>
              <a:buNone/>
            </a:pPr>
            <a:r>
              <a:rPr lang="en-US" sz="3200" b="1" i="1" dirty="0">
                <a:solidFill>
                  <a:schemeClr val="tx2">
                    <a:lumMod val="60000"/>
                    <a:lumOff val="40000"/>
                  </a:schemeClr>
                </a:solidFill>
              </a:rPr>
              <a:t>… for </a:t>
            </a:r>
            <a:r>
              <a:rPr lang="en-US" sz="3200" b="1" i="1" u="sng" dirty="0">
                <a:solidFill>
                  <a:schemeClr val="tx2">
                    <a:lumMod val="60000"/>
                    <a:lumOff val="40000"/>
                  </a:schemeClr>
                </a:solidFill>
              </a:rPr>
              <a:t>Anselm</a:t>
            </a:r>
          </a:p>
          <a:p>
            <a:pPr>
              <a:lnSpc>
                <a:spcPct val="100000"/>
              </a:lnSpc>
            </a:pPr>
            <a:r>
              <a:rPr lang="en-US" sz="3200" dirty="0"/>
              <a:t>God’s response to sin</a:t>
            </a:r>
          </a:p>
          <a:p>
            <a:pPr>
              <a:lnSpc>
                <a:spcPct val="100000"/>
              </a:lnSpc>
            </a:pPr>
            <a:r>
              <a:rPr lang="en-US" sz="3200" dirty="0"/>
              <a:t>A divine reaction</a:t>
            </a:r>
          </a:p>
          <a:p>
            <a:pPr>
              <a:lnSpc>
                <a:spcPct val="100000"/>
              </a:lnSpc>
            </a:pPr>
            <a:r>
              <a:rPr lang="en-US" sz="3200" dirty="0"/>
              <a:t>No sin, no Christ</a:t>
            </a:r>
          </a:p>
          <a:p>
            <a:pPr>
              <a:lnSpc>
                <a:spcPct val="100000"/>
              </a:lnSpc>
            </a:pPr>
            <a:r>
              <a:rPr lang="en-US" sz="3200" i="1" dirty="0"/>
              <a:t>Felix culpa</a:t>
            </a:r>
            <a:r>
              <a:rPr lang="en-US" sz="3200" dirty="0"/>
              <a:t> ( Oh happy fault!)</a:t>
            </a:r>
            <a:endParaRPr lang="en-US" sz="3200" i="1" dirty="0"/>
          </a:p>
        </p:txBody>
      </p:sp>
      <p:sp>
        <p:nvSpPr>
          <p:cNvPr id="4" name="Slide Number Placeholder 3"/>
          <p:cNvSpPr>
            <a:spLocks noGrp="1"/>
          </p:cNvSpPr>
          <p:nvPr>
            <p:ph type="sldNum" sz="quarter" idx="4294967295"/>
          </p:nvPr>
        </p:nvSpPr>
        <p:spPr>
          <a:xfrm>
            <a:off x="11621447" y="6446837"/>
            <a:ext cx="453812" cy="365125"/>
          </a:xfrm>
          <a:prstGeom prst="rect">
            <a:avLst/>
          </a:prstGeom>
        </p:spPr>
        <p:txBody>
          <a:bodyPr/>
          <a:lstStyle/>
          <a:p>
            <a:fld id="{997F3594-4405-4A06-B9CD-986FDCBEA221}" type="slidenum">
              <a:rPr lang="en-US" sz="1400" smtClean="0"/>
              <a:pPr/>
              <a:t>74</a:t>
            </a:fld>
            <a:endParaRPr lang="en-US" sz="1400" dirty="0"/>
          </a:p>
        </p:txBody>
      </p:sp>
      <p:sp>
        <p:nvSpPr>
          <p:cNvPr id="5" name="Content Placeholder 2"/>
          <p:cNvSpPr txBox="1">
            <a:spLocks/>
          </p:cNvSpPr>
          <p:nvPr/>
        </p:nvSpPr>
        <p:spPr>
          <a:xfrm>
            <a:off x="6795247" y="2057400"/>
            <a:ext cx="5053106" cy="457200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Font typeface="Wingdings" pitchFamily="2" charset="2"/>
              <a:buNone/>
            </a:pPr>
            <a:endParaRPr lang="en-US" sz="3200" b="1" i="1" dirty="0">
              <a:solidFill>
                <a:schemeClr val="tx2">
                  <a:lumMod val="60000"/>
                  <a:lumOff val="40000"/>
                </a:schemeClr>
              </a:solidFill>
            </a:endParaRPr>
          </a:p>
          <a:p>
            <a:pPr marL="0" indent="0">
              <a:buFont typeface="Wingdings" pitchFamily="2" charset="2"/>
              <a:buNone/>
            </a:pPr>
            <a:r>
              <a:rPr lang="en-US" sz="3200" b="1" i="1" dirty="0">
                <a:solidFill>
                  <a:schemeClr val="tx2">
                    <a:lumMod val="60000"/>
                    <a:lumOff val="40000"/>
                  </a:schemeClr>
                </a:solidFill>
              </a:rPr>
              <a:t>  … for </a:t>
            </a:r>
            <a:r>
              <a:rPr lang="en-US" sz="3200" b="1" i="1" dirty="0" err="1">
                <a:solidFill>
                  <a:schemeClr val="tx2">
                    <a:lumMod val="60000"/>
                    <a:lumOff val="40000"/>
                  </a:schemeClr>
                </a:solidFill>
              </a:rPr>
              <a:t>Scotus</a:t>
            </a:r>
            <a:endParaRPr lang="en-US" sz="3200" b="1" i="1" u="sng" dirty="0">
              <a:solidFill>
                <a:schemeClr val="tx2">
                  <a:lumMod val="60000"/>
                  <a:lumOff val="40000"/>
                </a:schemeClr>
              </a:solidFill>
            </a:endParaRPr>
          </a:p>
          <a:p>
            <a:r>
              <a:rPr lang="en-US" sz="3200" dirty="0"/>
              <a:t>God’s Design</a:t>
            </a:r>
          </a:p>
          <a:p>
            <a:r>
              <a:rPr lang="en-US" sz="3200" dirty="0"/>
              <a:t>A divine initiative</a:t>
            </a:r>
          </a:p>
          <a:p>
            <a:r>
              <a:rPr lang="en-US" sz="3200" dirty="0"/>
              <a:t>Christ in plan</a:t>
            </a:r>
          </a:p>
          <a:p>
            <a:r>
              <a:rPr lang="en-US" sz="3200" dirty="0"/>
              <a:t>No one rejoices in sin</a:t>
            </a:r>
          </a:p>
        </p:txBody>
      </p:sp>
    </p:spTree>
    <p:extLst>
      <p:ext uri="{BB962C8B-B14F-4D97-AF65-F5344CB8AC3E}">
        <p14:creationId xmlns:p14="http://schemas.microsoft.com/office/powerpoint/2010/main" val="759542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3" end="3"/>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4" end="4"/>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5" end="5"/>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p:cTn id="37"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38"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39" dur="2000"/>
                                        <p:tgtEl>
                                          <p:spTgt spid="5">
                                            <p:txEl>
                                              <p:pRg st="1" end="1"/>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p:cTn id="43"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44"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45" dur="2000"/>
                                        <p:tgtEl>
                                          <p:spTgt spid="5">
                                            <p:txEl>
                                              <p:pRg st="2" end="2"/>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 calcmode="lin" valueType="num">
                                      <p:cBhvr>
                                        <p:cTn id="49" dur="2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50" dur="2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51" dur="2000"/>
                                        <p:tgtEl>
                                          <p:spTgt spid="5">
                                            <p:txEl>
                                              <p:pRg st="3" end="3"/>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 calcmode="lin" valueType="num">
                                      <p:cBhvr>
                                        <p:cTn id="55" dur="2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56" dur="2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57" dur="2000"/>
                                        <p:tgtEl>
                                          <p:spTgt spid="5">
                                            <p:txEl>
                                              <p:pRg st="4" end="4"/>
                                            </p:txEl>
                                          </p:spTgt>
                                        </p:tgtEl>
                                      </p:cBhvr>
                                    </p:animEffect>
                                  </p:childTnLst>
                                </p:cTn>
                              </p:par>
                            </p:childTnLst>
                          </p:cTn>
                        </p:par>
                        <p:par>
                          <p:cTn id="58" fill="hold">
                            <p:stCondLst>
                              <p:cond delay="18000"/>
                            </p:stCondLst>
                            <p:childTnLst>
                              <p:par>
                                <p:cTn id="59" presetID="55" presetClass="entr" presetSubtype="0" fill="hold" nodeType="after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 calcmode="lin" valueType="num">
                                      <p:cBhvr>
                                        <p:cTn id="61" dur="2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62" dur="2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63"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201" y="451225"/>
            <a:ext cx="10849684" cy="1550894"/>
          </a:xfrm>
        </p:spPr>
        <p:txBody>
          <a:bodyPr/>
          <a:lstStyle/>
          <a:p>
            <a:pPr lvl="0">
              <a:lnSpc>
                <a:spcPct val="100000"/>
              </a:lnSpc>
              <a:spcBef>
                <a:spcPts val="0"/>
              </a:spcBef>
            </a:pPr>
            <a:r>
              <a:rPr lang="en-US" sz="2800" i="1" dirty="0">
                <a:solidFill>
                  <a:schemeClr val="accent1"/>
                </a:solidFill>
                <a:latin typeface="Palatino"/>
                <a:ea typeface="+mn-ea"/>
                <a:cs typeface="Palatino"/>
              </a:rPr>
              <a:t>Dignity of the Human Person</a:t>
            </a:r>
            <a:br>
              <a:rPr lang="en-US" sz="2800" i="1" dirty="0">
                <a:solidFill>
                  <a:schemeClr val="accent1"/>
                </a:solidFill>
                <a:latin typeface="Palatino"/>
                <a:ea typeface="+mn-ea"/>
                <a:cs typeface="Palatino"/>
              </a:rPr>
            </a:br>
            <a:r>
              <a:rPr lang="en-US" sz="2000" i="1" dirty="0">
                <a:solidFill>
                  <a:schemeClr val="accent1"/>
                </a:solidFill>
                <a:latin typeface="Palatino"/>
                <a:ea typeface="+mn-ea"/>
                <a:cs typeface="Palatino"/>
              </a:rPr>
              <a:t>“The beauty of things in the variety of light shape color in simple, mixed and even organic bodies such as heavenly bodies clearly proclaims the power, wisdom, and goodness of God”. </a:t>
            </a:r>
            <a:r>
              <a:rPr lang="en-US" sz="2000" dirty="0">
                <a:solidFill>
                  <a:schemeClr val="accent1"/>
                </a:solidFill>
                <a:latin typeface="Palatino"/>
                <a:ea typeface="+mn-ea"/>
                <a:cs typeface="Palatino"/>
              </a:rPr>
              <a:t>- Bonaventure</a:t>
            </a:r>
            <a:endParaRPr lang="en-US" sz="2000" dirty="0">
              <a:latin typeface="Palatino"/>
              <a:cs typeface="Palatino"/>
            </a:endParaRPr>
          </a:p>
        </p:txBody>
      </p:sp>
      <p:sp>
        <p:nvSpPr>
          <p:cNvPr id="2" name="Content Placeholder 1"/>
          <p:cNvSpPr>
            <a:spLocks noGrp="1"/>
          </p:cNvSpPr>
          <p:nvPr>
            <p:ph idx="1"/>
          </p:nvPr>
        </p:nvSpPr>
        <p:spPr>
          <a:xfrm>
            <a:off x="838200" y="2286000"/>
            <a:ext cx="10515600" cy="4572001"/>
          </a:xfrm>
        </p:spPr>
        <p:txBody>
          <a:bodyPr>
            <a:normAutofit/>
          </a:bodyPr>
          <a:lstStyle/>
          <a:p>
            <a:pPr>
              <a:lnSpc>
                <a:spcPct val="100000"/>
              </a:lnSpc>
            </a:pPr>
            <a:r>
              <a:rPr lang="en-US" sz="2400" dirty="0"/>
              <a:t>“For Scotus, however, such familial relationships always reverence and respect the inviolable uniqueness of each individual creature coming as gift from the hand of this loving Creator, a metaphysical notion which he identifies using the Latin term </a:t>
            </a:r>
            <a:r>
              <a:rPr lang="en-US" sz="2400" b="1" dirty="0" smtClean="0"/>
              <a:t>haecceitas</a:t>
            </a:r>
            <a:r>
              <a:rPr lang="en-US" sz="2400" dirty="0" smtClean="0"/>
              <a:t>.” </a:t>
            </a:r>
            <a:r>
              <a:rPr lang="en-US" sz="2400" dirty="0"/>
              <a:t>(Hayes)</a:t>
            </a:r>
          </a:p>
          <a:p>
            <a:pPr>
              <a:lnSpc>
                <a:spcPct val="100000"/>
              </a:lnSpc>
            </a:pPr>
            <a:r>
              <a:rPr lang="en-US" sz="2400" i="1" dirty="0"/>
              <a:t>Haecceitas</a:t>
            </a:r>
            <a:r>
              <a:rPr lang="en-US" sz="2400" dirty="0"/>
              <a:t> or “</a:t>
            </a:r>
            <a:r>
              <a:rPr lang="en-US" sz="2400" dirty="0" err="1"/>
              <a:t>thisness</a:t>
            </a:r>
            <a:r>
              <a:rPr lang="en-US" sz="2400" dirty="0"/>
              <a:t>” refers to the uniqueness that makes-up each individual and all of creation.  It references the distinctive essence of a being, and the absolute and irreplaceable value of each being (Ingham). The countless varieties in the universe reflect the attributes of God. This sacred diversity is a bountiful gift from God, and without it we are all diminished.  </a:t>
            </a:r>
          </a:p>
          <a:p>
            <a:endParaRPr lang="en-US" dirty="0"/>
          </a:p>
        </p:txBody>
      </p:sp>
      <p:sp>
        <p:nvSpPr>
          <p:cNvPr id="4" name="Slide Number Placeholder 3"/>
          <p:cNvSpPr>
            <a:spLocks noGrp="1"/>
          </p:cNvSpPr>
          <p:nvPr>
            <p:ph type="sldNum" sz="quarter" idx="4294967295"/>
          </p:nvPr>
        </p:nvSpPr>
        <p:spPr>
          <a:xfrm>
            <a:off x="11481614" y="6492875"/>
            <a:ext cx="620585" cy="365125"/>
          </a:xfrm>
          <a:prstGeom prst="rect">
            <a:avLst/>
          </a:prstGeom>
        </p:spPr>
        <p:txBody>
          <a:bodyPr/>
          <a:lstStyle/>
          <a:p>
            <a:fld id="{997F3594-4405-4A06-B9CD-986FDCBEA221}" type="slidenum">
              <a:rPr lang="en-US" sz="1400" smtClean="0"/>
              <a:pPr/>
              <a:t>75</a:t>
            </a:fld>
            <a:endParaRPr lang="en-US" sz="1400" dirty="0"/>
          </a:p>
        </p:txBody>
      </p:sp>
    </p:spTree>
    <p:custDataLst>
      <p:tags r:id="rId1"/>
    </p:custDataLst>
    <p:extLst>
      <p:ext uri="{BB962C8B-B14F-4D97-AF65-F5344CB8AC3E}">
        <p14:creationId xmlns:p14="http://schemas.microsoft.com/office/powerpoint/2010/main" val="3656870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nimadelmondo.com/334_500_csupload_37776475.jpg?u=3000301529">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51" t="5281" r="8014"/>
          <a:stretch/>
        </p:blipFill>
        <p:spPr bwMode="auto">
          <a:xfrm>
            <a:off x="257907" y="237392"/>
            <a:ext cx="3106615" cy="388971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657600" y="1709740"/>
            <a:ext cx="7689851" cy="1033461"/>
          </a:xfrm>
        </p:spPr>
        <p:txBody>
          <a:bodyPr/>
          <a:lstStyle/>
          <a:p>
            <a:r>
              <a:rPr lang="en-US" dirty="0"/>
              <a:t>Reflection</a:t>
            </a:r>
          </a:p>
        </p:txBody>
      </p:sp>
      <p:sp>
        <p:nvSpPr>
          <p:cNvPr id="6" name="Text Placeholder 5"/>
          <p:cNvSpPr>
            <a:spLocks noGrp="1"/>
          </p:cNvSpPr>
          <p:nvPr>
            <p:ph type="body" idx="1"/>
          </p:nvPr>
        </p:nvSpPr>
        <p:spPr>
          <a:xfrm>
            <a:off x="932331" y="4038600"/>
            <a:ext cx="10312996" cy="2209800"/>
          </a:xfrm>
        </p:spPr>
        <p:txBody>
          <a:bodyPr>
            <a:normAutofit/>
          </a:bodyPr>
          <a:lstStyle/>
          <a:p>
            <a:r>
              <a:rPr lang="en-US" sz="3600" dirty="0"/>
              <a:t>In your discipline, what are some ways in which you can teach about the infinite human dignity of the person?  </a:t>
            </a:r>
          </a:p>
        </p:txBody>
      </p:sp>
      <p:sp>
        <p:nvSpPr>
          <p:cNvPr id="2" name="Slide Number Placeholder 1"/>
          <p:cNvSpPr>
            <a:spLocks noGrp="1"/>
          </p:cNvSpPr>
          <p:nvPr>
            <p:ph type="sldNum" sz="quarter" idx="4294967295"/>
          </p:nvPr>
        </p:nvSpPr>
        <p:spPr>
          <a:xfrm>
            <a:off x="11622730" y="6492875"/>
            <a:ext cx="569270" cy="365125"/>
          </a:xfrm>
          <a:prstGeom prst="rect">
            <a:avLst/>
          </a:prstGeom>
        </p:spPr>
        <p:txBody>
          <a:bodyPr/>
          <a:lstStyle/>
          <a:p>
            <a:fld id="{997F3594-4405-4A06-B9CD-986FDCBEA221}" type="slidenum">
              <a:rPr lang="en-US" sz="1400" smtClean="0"/>
              <a:pPr/>
              <a:t>76</a:t>
            </a:fld>
            <a:endParaRPr lang="en-US" sz="1400" dirty="0"/>
          </a:p>
        </p:txBody>
      </p:sp>
    </p:spTree>
    <p:extLst>
      <p:ext uri="{BB962C8B-B14F-4D97-AF65-F5344CB8AC3E}">
        <p14:creationId xmlns:p14="http://schemas.microsoft.com/office/powerpoint/2010/main" val="27487403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228600"/>
            <a:ext cx="11074400" cy="2057401"/>
          </a:xfrm>
        </p:spPr>
        <p:txBody>
          <a:bodyPr>
            <a:normAutofit/>
          </a:bodyPr>
          <a:lstStyle/>
          <a:p>
            <a:pPr>
              <a:lnSpc>
                <a:spcPct val="100000"/>
              </a:lnSpc>
            </a:pPr>
            <a:r>
              <a:rPr lang="en-US" sz="3600" dirty="0">
                <a:latin typeface="Book Antiqua" pitchFamily="18" charset="0"/>
              </a:rPr>
              <a:t>Sense of Creation as Family</a:t>
            </a:r>
            <a:r>
              <a:rPr lang="en-US" sz="2000" dirty="0">
                <a:latin typeface="Book Antiqua" pitchFamily="18" charset="0"/>
              </a:rPr>
              <a:t/>
            </a:r>
            <a:br>
              <a:rPr lang="en-US" sz="2000" dirty="0">
                <a:latin typeface="Book Antiqua" pitchFamily="18" charset="0"/>
              </a:rPr>
            </a:br>
            <a:r>
              <a:rPr lang="en-US" sz="2000" dirty="0">
                <a:latin typeface="Book Antiqua" pitchFamily="18" charset="0"/>
              </a:rPr>
              <a:t/>
            </a:r>
            <a:br>
              <a:rPr lang="en-US" sz="2000" dirty="0">
                <a:latin typeface="Book Antiqua" pitchFamily="18" charset="0"/>
              </a:rPr>
            </a:br>
            <a:r>
              <a:rPr lang="en-US" sz="2000" dirty="0">
                <a:latin typeface="Book Antiqua" pitchFamily="18" charset="0"/>
              </a:rPr>
              <a:t>“For His praise, I wish to compose a new hymn about the Lord’s creatures, of which we make daily use, without which we cannot live, and with which the human race greatly offends its Creator.”</a:t>
            </a:r>
            <a:br>
              <a:rPr lang="en-US" sz="2000" dirty="0">
                <a:latin typeface="Book Antiqua" pitchFamily="18" charset="0"/>
              </a:rPr>
            </a:br>
            <a:r>
              <a:rPr lang="en-US" sz="1300" dirty="0">
                <a:latin typeface="Book Antiqua" pitchFamily="18" charset="0"/>
              </a:rPr>
              <a:t>St. Francis’s reason for composing the </a:t>
            </a:r>
            <a:r>
              <a:rPr lang="en-US" sz="1300" i="1" dirty="0">
                <a:latin typeface="Book Antiqua" pitchFamily="18" charset="0"/>
              </a:rPr>
              <a:t>Canticle of Brother Sun</a:t>
            </a:r>
          </a:p>
        </p:txBody>
      </p:sp>
      <p:sp>
        <p:nvSpPr>
          <p:cNvPr id="9" name="Content Placeholder 8"/>
          <p:cNvSpPr>
            <a:spLocks noGrp="1"/>
          </p:cNvSpPr>
          <p:nvPr>
            <p:ph idx="1"/>
          </p:nvPr>
        </p:nvSpPr>
        <p:spPr>
          <a:xfrm>
            <a:off x="609600" y="1905000"/>
            <a:ext cx="10972800" cy="4419600"/>
          </a:xfrm>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300" dirty="0">
                <a:latin typeface="Book Antiqua" pitchFamily="18" charset="0"/>
              </a:rPr>
              <a:t>A musical interpretation of the original 9 verses:  </a:t>
            </a:r>
            <a:r>
              <a:rPr lang="en-US" sz="1300" dirty="0">
                <a:latin typeface="Book Antiqua" pitchFamily="18" charset="0"/>
                <a:hlinkClick r:id="rId6"/>
              </a:rPr>
              <a:t>http://www.youtube.com/watch?v=LB1hO0i-yVc</a:t>
            </a:r>
            <a:endParaRPr lang="en-US" sz="1300" dirty="0">
              <a:latin typeface="Book Antiqua" pitchFamily="18" charset="0"/>
            </a:endParaRPr>
          </a:p>
          <a:p>
            <a:pPr marL="0" indent="0">
              <a:buNone/>
            </a:pPr>
            <a:endParaRPr lang="en-US" sz="1300" dirty="0">
              <a:latin typeface="Book Antiqua" pitchFamily="18" charset="0"/>
            </a:endParaRPr>
          </a:p>
          <a:p>
            <a:endParaRPr lang="en-US" sz="1300" dirty="0">
              <a:latin typeface="Book Antiqua" pitchFamily="18" charset="0"/>
            </a:endParaRPr>
          </a:p>
        </p:txBody>
      </p:sp>
      <p:sp>
        <p:nvSpPr>
          <p:cNvPr id="2" name="Slide Number Placeholder 1"/>
          <p:cNvSpPr>
            <a:spLocks noGrp="1"/>
          </p:cNvSpPr>
          <p:nvPr>
            <p:ph type="sldNum" sz="quarter" idx="4294967295"/>
          </p:nvPr>
        </p:nvSpPr>
        <p:spPr>
          <a:xfrm>
            <a:off x="11582400" y="6483848"/>
            <a:ext cx="609600" cy="365125"/>
          </a:xfrm>
          <a:prstGeom prst="rect">
            <a:avLst/>
          </a:prstGeom>
        </p:spPr>
        <p:txBody>
          <a:bodyPr/>
          <a:lstStyle/>
          <a:p>
            <a:fld id="{997F3594-4405-4A06-B9CD-986FDCBEA221}" type="slidenum">
              <a:rPr lang="en-US" sz="1400" smtClean="0"/>
              <a:pPr/>
              <a:t>77</a:t>
            </a:fld>
            <a:endParaRPr lang="en-US" sz="14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4263" y="2566988"/>
            <a:ext cx="6155205" cy="295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35.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7601" y="4495801"/>
            <a:ext cx="649817" cy="487363"/>
          </a:xfrm>
          <a:prstGeom prst="rect">
            <a:avLst/>
          </a:prstGeom>
        </p:spPr>
      </p:pic>
    </p:spTree>
    <p:custDataLst>
      <p:tags r:id="rId1"/>
    </p:custDataLst>
    <p:extLst>
      <p:ext uri="{BB962C8B-B14F-4D97-AF65-F5344CB8AC3E}">
        <p14:creationId xmlns:p14="http://schemas.microsoft.com/office/powerpoint/2010/main" val="6929186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273050"/>
            <a:ext cx="4011084" cy="641350"/>
          </a:xfrm>
        </p:spPr>
        <p:txBody>
          <a:bodyPr>
            <a:normAutofit fontScale="90000"/>
          </a:bodyPr>
          <a:lstStyle/>
          <a:p>
            <a:pPr algn="ctr"/>
            <a:r>
              <a:rPr lang="en-US" dirty="0">
                <a:latin typeface="Bookman Old Style" pitchFamily="18" charset="0"/>
              </a:rPr>
              <a:t>The Canticle of Brother Sun</a:t>
            </a:r>
            <a:r>
              <a:rPr lang="en-US" b="0" baseline="30000" dirty="0">
                <a:latin typeface="Bookman Old Style" pitchFamily="18" charset="0"/>
              </a:rPr>
              <a:t>1</a:t>
            </a:r>
            <a:endParaRPr lang="en-US" b="0" dirty="0"/>
          </a:p>
        </p:txBody>
      </p:sp>
      <p:pic>
        <p:nvPicPr>
          <p:cNvPr id="7" name="irc_mi" descr="http://franciscanizedworld.fscc-calledtobe.org/wp-content/uploads/2013/08/Canticle-print.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968566" y="1295400"/>
            <a:ext cx="2668440" cy="3565158"/>
          </a:xfrm>
          <a:prstGeom prst="rect">
            <a:avLst/>
          </a:prstGeom>
          <a:noFill/>
          <a:ln>
            <a:noFill/>
          </a:ln>
        </p:spPr>
      </p:pic>
      <p:sp>
        <p:nvSpPr>
          <p:cNvPr id="6" name="Text Placeholder 5"/>
          <p:cNvSpPr>
            <a:spLocks noGrp="1"/>
          </p:cNvSpPr>
          <p:nvPr>
            <p:ph type="body" sz="half" idx="2"/>
          </p:nvPr>
        </p:nvSpPr>
        <p:spPr>
          <a:xfrm>
            <a:off x="609600" y="1047376"/>
            <a:ext cx="4775200" cy="5322889"/>
          </a:xfrm>
        </p:spPr>
        <p:txBody>
          <a:bodyPr>
            <a:normAutofit fontScale="40000" lnSpcReduction="20000"/>
          </a:bodyPr>
          <a:lstStyle/>
          <a:p>
            <a:pPr algn="ctr"/>
            <a:endParaRPr lang="en-US" i="1" dirty="0"/>
          </a:p>
          <a:p>
            <a:pPr algn="ctr">
              <a:spcBef>
                <a:spcPts val="1600"/>
              </a:spcBef>
            </a:pPr>
            <a:r>
              <a:rPr lang="en-US" sz="3000" i="1" baseline="30000" dirty="0"/>
              <a:t>1</a:t>
            </a:r>
            <a:r>
              <a:rPr lang="en-US" sz="3000" i="1" dirty="0"/>
              <a:t>Most High, all powerful, good Lord, Yours are the praises, the glory, the honor, and all blessing. </a:t>
            </a:r>
          </a:p>
          <a:p>
            <a:pPr algn="ctr">
              <a:spcBef>
                <a:spcPts val="1600"/>
              </a:spcBef>
            </a:pPr>
            <a:r>
              <a:rPr lang="en-US" sz="3000" i="1" baseline="30000" dirty="0"/>
              <a:t>2</a:t>
            </a:r>
            <a:r>
              <a:rPr lang="en-US" sz="3000" i="1" dirty="0"/>
              <a:t>To You alone, Most High, do they belong, and no man is worthy to mention Your name.</a:t>
            </a:r>
          </a:p>
          <a:p>
            <a:pPr algn="ctr">
              <a:spcBef>
                <a:spcPts val="1600"/>
              </a:spcBef>
            </a:pPr>
            <a:r>
              <a:rPr lang="en-US" sz="3000" i="1" baseline="30000" dirty="0"/>
              <a:t>3</a:t>
            </a:r>
            <a:r>
              <a:rPr lang="en-US" sz="3000" i="1" dirty="0"/>
              <a:t>Praised be You, my Lord, with all your creatures, especially through my lord Brother Sun, who is the day; and  through whom You give us light.</a:t>
            </a:r>
          </a:p>
          <a:p>
            <a:pPr algn="ctr">
              <a:spcBef>
                <a:spcPts val="1600"/>
              </a:spcBef>
            </a:pPr>
            <a:r>
              <a:rPr lang="en-US" sz="3000" i="1" baseline="30000" dirty="0"/>
              <a:t>4</a:t>
            </a:r>
            <a:r>
              <a:rPr lang="en-US" sz="3000" i="1" dirty="0"/>
              <a:t>And he is beautiful and radiant with great splendor;</a:t>
            </a:r>
            <a:br>
              <a:rPr lang="en-US" sz="3000" i="1" dirty="0"/>
            </a:br>
            <a:r>
              <a:rPr lang="en-US" sz="3000" i="1" dirty="0"/>
              <a:t>and bears a likeness of You, Most High one.</a:t>
            </a:r>
          </a:p>
          <a:p>
            <a:pPr algn="ctr">
              <a:spcBef>
                <a:spcPts val="1600"/>
              </a:spcBef>
            </a:pPr>
            <a:r>
              <a:rPr lang="en-US" sz="3000" i="1" baseline="30000" dirty="0"/>
              <a:t>5</a:t>
            </a:r>
            <a:r>
              <a:rPr lang="en-US" sz="3000" i="1" dirty="0"/>
              <a:t>Praise be You, my Lord, through Sister Moon and the stars, in heaven. You formed them clear and precious and beautiful. </a:t>
            </a:r>
          </a:p>
          <a:p>
            <a:pPr algn="ctr">
              <a:spcBef>
                <a:spcPts val="1600"/>
              </a:spcBef>
            </a:pPr>
            <a:r>
              <a:rPr lang="en-US" sz="3000" i="1" baseline="30000" dirty="0"/>
              <a:t>6</a:t>
            </a:r>
            <a:r>
              <a:rPr lang="en-US" sz="3000" i="1" dirty="0"/>
              <a:t>Praised be You, my Lord, through Brother Wind, and through the air,</a:t>
            </a:r>
          </a:p>
          <a:p>
            <a:pPr algn="ctr">
              <a:spcBef>
                <a:spcPts val="1600"/>
              </a:spcBef>
            </a:pPr>
            <a:r>
              <a:rPr lang="en-US" sz="3000" i="1" dirty="0"/>
              <a:t> cloudy and serene, and every kind of weather through which You give sustenance to Your creatures.</a:t>
            </a:r>
          </a:p>
          <a:p>
            <a:pPr algn="ctr">
              <a:spcBef>
                <a:spcPts val="1600"/>
              </a:spcBef>
            </a:pPr>
            <a:r>
              <a:rPr lang="en-US" sz="3000" i="1" baseline="30000" dirty="0"/>
              <a:t>7</a:t>
            </a:r>
            <a:r>
              <a:rPr lang="en-US" sz="3000" i="1" dirty="0"/>
              <a:t>Praised be You, my Lord, through Sister Water, which is very useful and humble and precious and chaste. </a:t>
            </a:r>
          </a:p>
          <a:p>
            <a:pPr algn="ctr">
              <a:spcBef>
                <a:spcPts val="1600"/>
              </a:spcBef>
            </a:pPr>
            <a:r>
              <a:rPr lang="en-US" sz="3000" i="1" baseline="30000" dirty="0"/>
              <a:t>8</a:t>
            </a:r>
            <a:r>
              <a:rPr lang="en-US" sz="3000" i="1" dirty="0"/>
              <a:t>Praised be You, my Lord, through Brother Fire, through whom you light the night and he is beautiful and playful and robust and strong. </a:t>
            </a:r>
          </a:p>
          <a:p>
            <a:pPr algn="ctr">
              <a:spcBef>
                <a:spcPts val="1600"/>
              </a:spcBef>
            </a:pPr>
            <a:r>
              <a:rPr lang="en-US" sz="3000" i="1" baseline="30000" dirty="0"/>
              <a:t>9</a:t>
            </a:r>
            <a:r>
              <a:rPr lang="en-US" sz="3000" i="1" dirty="0"/>
              <a:t>Praised be You, my Lord, through Sister Mother Earth, who sustains us and governs us and who produces varied fruits with colored flowers and herbs.</a:t>
            </a:r>
          </a:p>
          <a:p>
            <a:pPr algn="ctr">
              <a:spcBef>
                <a:spcPts val="1600"/>
              </a:spcBef>
            </a:pPr>
            <a:r>
              <a:rPr lang="en-US" sz="3000" i="1" baseline="30000" dirty="0"/>
              <a:t>10</a:t>
            </a:r>
            <a:r>
              <a:rPr lang="en-US" sz="3000" i="1" dirty="0"/>
              <a:t>Praised be You, my Lord, through those who give pardon for Your love, </a:t>
            </a:r>
            <a:br>
              <a:rPr lang="en-US" sz="3000" i="1" dirty="0"/>
            </a:br>
            <a:r>
              <a:rPr lang="en-US" sz="3000" i="1" dirty="0"/>
              <a:t>and bear infirmity and tribulation. </a:t>
            </a:r>
          </a:p>
          <a:p>
            <a:pPr algn="ctr"/>
            <a:endParaRPr lang="en-US" sz="3600" i="1" dirty="0"/>
          </a:p>
        </p:txBody>
      </p:sp>
      <p:sp>
        <p:nvSpPr>
          <p:cNvPr id="2" name="Slide Number Placeholder 1"/>
          <p:cNvSpPr>
            <a:spLocks noGrp="1"/>
          </p:cNvSpPr>
          <p:nvPr>
            <p:ph type="sldNum" sz="quarter" idx="4294967295"/>
          </p:nvPr>
        </p:nvSpPr>
        <p:spPr>
          <a:xfrm>
            <a:off x="11674044" y="6483848"/>
            <a:ext cx="517956" cy="365125"/>
          </a:xfrm>
          <a:prstGeom prst="rect">
            <a:avLst/>
          </a:prstGeom>
        </p:spPr>
        <p:txBody>
          <a:bodyPr/>
          <a:lstStyle/>
          <a:p>
            <a:fld id="{997F3594-4405-4A06-B9CD-986FDCBEA221}" type="slidenum">
              <a:rPr lang="en-US" sz="1400" smtClean="0"/>
              <a:pPr/>
              <a:t>78</a:t>
            </a:fld>
            <a:endParaRPr lang="en-US" sz="1400" dirty="0"/>
          </a:p>
        </p:txBody>
      </p:sp>
      <p:sp>
        <p:nvSpPr>
          <p:cNvPr id="3" name="TextBox 2"/>
          <p:cNvSpPr txBox="1"/>
          <p:nvPr/>
        </p:nvSpPr>
        <p:spPr>
          <a:xfrm>
            <a:off x="5384800" y="4906240"/>
            <a:ext cx="6451841" cy="2277547"/>
          </a:xfrm>
          <a:prstGeom prst="rect">
            <a:avLst/>
          </a:prstGeom>
          <a:noFill/>
        </p:spPr>
        <p:txBody>
          <a:bodyPr wrap="square" rtlCol="0">
            <a:spAutoFit/>
          </a:bodyPr>
          <a:lstStyle/>
          <a:p>
            <a:pPr algn="ctr"/>
            <a:r>
              <a:rPr lang="en-US" sz="1200" i="1" baseline="30000" dirty="0"/>
              <a:t>11</a:t>
            </a:r>
            <a:r>
              <a:rPr lang="en-US" sz="1200" i="1" dirty="0"/>
              <a:t>Blessed are those who endure in peace for by You, Most High, they shall be crowned</a:t>
            </a:r>
            <a:r>
              <a:rPr lang="en-US" sz="1200" dirty="0"/>
              <a:t>. </a:t>
            </a:r>
          </a:p>
          <a:p>
            <a:pPr algn="ctr"/>
            <a:endParaRPr lang="en-US" sz="1200" dirty="0"/>
          </a:p>
          <a:p>
            <a:pPr algn="ctr"/>
            <a:r>
              <a:rPr lang="en-US" sz="1200" baseline="30000" dirty="0"/>
              <a:t>12</a:t>
            </a:r>
            <a:r>
              <a:rPr lang="en-US" sz="1200" dirty="0"/>
              <a:t>Praised be You, my Lord, through our Sister Bodily Death, from whom no living man can escape. </a:t>
            </a:r>
          </a:p>
          <a:p>
            <a:pPr algn="ctr"/>
            <a:endParaRPr lang="en-US" sz="1200" dirty="0"/>
          </a:p>
          <a:p>
            <a:pPr algn="ctr"/>
            <a:r>
              <a:rPr lang="en-US" sz="1200" i="1" baseline="30000" dirty="0"/>
              <a:t>13</a:t>
            </a:r>
            <a:r>
              <a:rPr lang="en-US" sz="1200" i="1" dirty="0"/>
              <a:t>Woe to those who die in mortal sin. Blessed are those whom death will </a:t>
            </a:r>
            <a:br>
              <a:rPr lang="en-US" sz="1200" i="1" dirty="0"/>
            </a:br>
            <a:r>
              <a:rPr lang="en-US" sz="1200" i="1" dirty="0"/>
              <a:t>find in Your most holy will, for the second death shall do them no harm. </a:t>
            </a:r>
          </a:p>
          <a:p>
            <a:pPr algn="ctr"/>
            <a:endParaRPr lang="en-US" sz="1200" i="1" dirty="0"/>
          </a:p>
          <a:p>
            <a:pPr algn="ctr"/>
            <a:r>
              <a:rPr lang="en-US" sz="1200" i="1" baseline="30000" dirty="0"/>
              <a:t>14</a:t>
            </a:r>
            <a:r>
              <a:rPr lang="en-US" sz="1200" i="1" dirty="0"/>
              <a:t>Praise and bless my Lord, and give Him thanks and serve Him with great humility</a:t>
            </a:r>
            <a:r>
              <a:rPr lang="en-US" sz="1200" dirty="0"/>
              <a:t>. </a:t>
            </a:r>
          </a:p>
          <a:p>
            <a:pPr algn="ctr"/>
            <a:r>
              <a:rPr lang="en-US" sz="1200" i="1" dirty="0"/>
              <a:t>AMEN</a:t>
            </a:r>
          </a:p>
          <a:p>
            <a:pPr algn="ctr"/>
            <a:endParaRPr lang="en-US" sz="1600" dirty="0"/>
          </a:p>
          <a:p>
            <a:endParaRPr lang="en-US" dirty="0"/>
          </a:p>
        </p:txBody>
      </p:sp>
    </p:spTree>
    <p:custDataLst>
      <p:tags r:id="rId1"/>
    </p:custDataLst>
    <p:extLst>
      <p:ext uri="{BB962C8B-B14F-4D97-AF65-F5344CB8AC3E}">
        <p14:creationId xmlns:p14="http://schemas.microsoft.com/office/powerpoint/2010/main" val="200739101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274638"/>
            <a:ext cx="10972800" cy="868362"/>
          </a:xfrm>
        </p:spPr>
        <p:txBody>
          <a:bodyPr>
            <a:normAutofit fontScale="90000"/>
          </a:bodyPr>
          <a:lstStyle/>
          <a:p>
            <a:r>
              <a:rPr lang="en-US" sz="3200" b="1" dirty="0">
                <a:latin typeface="Book Antiqua" pitchFamily="18" charset="0"/>
              </a:rPr>
              <a:t/>
            </a:r>
            <a:br>
              <a:rPr lang="en-US" sz="3200" b="1" dirty="0">
                <a:latin typeface="Book Antiqua" pitchFamily="18" charset="0"/>
              </a:rPr>
            </a:br>
            <a:r>
              <a:rPr lang="en-US" b="1" dirty="0"/>
              <a:t>Historical Significance</a:t>
            </a:r>
            <a:r>
              <a:rPr lang="en-US" b="1" dirty="0">
                <a:latin typeface="Book Antiqua" pitchFamily="18" charset="0"/>
              </a:rPr>
              <a:t/>
            </a:r>
            <a:br>
              <a:rPr lang="en-US" b="1" dirty="0">
                <a:latin typeface="Book Antiqua" pitchFamily="18" charset="0"/>
              </a:rPr>
            </a:br>
            <a:r>
              <a:rPr lang="en-US" sz="2200" b="1" dirty="0">
                <a:latin typeface="Bookman Old Style" pitchFamily="18" charset="0"/>
              </a:rPr>
              <a:t>	</a:t>
            </a:r>
          </a:p>
        </p:txBody>
      </p:sp>
      <p:sp>
        <p:nvSpPr>
          <p:cNvPr id="9" name="Content Placeholder 8"/>
          <p:cNvSpPr>
            <a:spLocks noGrp="1"/>
          </p:cNvSpPr>
          <p:nvPr>
            <p:ph idx="1"/>
          </p:nvPr>
        </p:nvSpPr>
        <p:spPr>
          <a:xfrm>
            <a:off x="838200" y="1825625"/>
            <a:ext cx="10515600" cy="4667250"/>
          </a:xfrm>
        </p:spPr>
        <p:txBody>
          <a:bodyPr>
            <a:normAutofit fontScale="70000" lnSpcReduction="20000"/>
          </a:bodyPr>
          <a:lstStyle/>
          <a:p>
            <a:pPr>
              <a:lnSpc>
                <a:spcPct val="120000"/>
              </a:lnSpc>
            </a:pPr>
            <a:r>
              <a:rPr lang="en-US" sz="2900" dirty="0"/>
              <a:t>The </a:t>
            </a:r>
            <a:r>
              <a:rPr lang="en-US" sz="2900" i="1" dirty="0"/>
              <a:t>Canticle</a:t>
            </a:r>
            <a:r>
              <a:rPr lang="en-US" sz="2900" dirty="0"/>
              <a:t> was written in Italian with music composed for it in order “to communicate a distinctive experience of God to everyone.”</a:t>
            </a:r>
            <a:r>
              <a:rPr lang="en-US" sz="2900" baseline="30000" dirty="0"/>
              <a:t>2</a:t>
            </a:r>
          </a:p>
          <a:p>
            <a:pPr marL="0" indent="0">
              <a:lnSpc>
                <a:spcPct val="120000"/>
              </a:lnSpc>
              <a:buNone/>
            </a:pPr>
            <a:endParaRPr lang="en-US" sz="2900" baseline="30000" dirty="0"/>
          </a:p>
          <a:p>
            <a:pPr>
              <a:lnSpc>
                <a:spcPct val="120000"/>
              </a:lnSpc>
            </a:pPr>
            <a:r>
              <a:rPr lang="en-US" sz="2900" dirty="0"/>
              <a:t>Composing the </a:t>
            </a:r>
            <a:r>
              <a:rPr lang="en-US" sz="2900" i="1" dirty="0"/>
              <a:t>Canticle</a:t>
            </a:r>
            <a:r>
              <a:rPr lang="en-US" sz="2900" dirty="0"/>
              <a:t> in Italian is significant because written works at that time were in Latin, including most of Francis’s writings, but Italian was the language of the people.</a:t>
            </a:r>
            <a:r>
              <a:rPr lang="en-US" sz="2900" baseline="30000" dirty="0"/>
              <a:t>1</a:t>
            </a:r>
          </a:p>
          <a:p>
            <a:pPr marL="0" indent="0">
              <a:lnSpc>
                <a:spcPct val="120000"/>
              </a:lnSpc>
              <a:buNone/>
            </a:pPr>
            <a:endParaRPr lang="en-US" sz="2900" dirty="0"/>
          </a:p>
          <a:p>
            <a:pPr>
              <a:lnSpc>
                <a:spcPct val="120000"/>
              </a:lnSpc>
            </a:pPr>
            <a:r>
              <a:rPr lang="en-US" sz="2900" dirty="0"/>
              <a:t> It was written at 3 different times</a:t>
            </a:r>
            <a:r>
              <a:rPr lang="en-US" sz="2900" baseline="30000" dirty="0"/>
              <a:t>1</a:t>
            </a:r>
            <a:r>
              <a:rPr lang="en-US" sz="2900" dirty="0"/>
              <a:t>:</a:t>
            </a:r>
          </a:p>
          <a:p>
            <a:pPr marL="400050" lvl="1" indent="0">
              <a:lnSpc>
                <a:spcPct val="120000"/>
              </a:lnSpc>
              <a:buNone/>
            </a:pPr>
            <a:r>
              <a:rPr lang="en-US" sz="2900" b="1" dirty="0"/>
              <a:t>verses 1-9</a:t>
            </a:r>
            <a:r>
              <a:rPr lang="en-US" sz="2900" dirty="0"/>
              <a:t>—after Francis received the stigmata and was experiencing intense suffering.</a:t>
            </a:r>
          </a:p>
          <a:p>
            <a:pPr marL="400050" lvl="1" indent="0">
              <a:lnSpc>
                <a:spcPct val="120000"/>
              </a:lnSpc>
              <a:buNone/>
            </a:pPr>
            <a:r>
              <a:rPr lang="en-US" sz="2900" b="1" dirty="0"/>
              <a:t>Verses 10-11</a:t>
            </a:r>
            <a:r>
              <a:rPr lang="en-US" sz="2900" dirty="0"/>
              <a:t>—were added when Francis sent the brothers to sing it to quarreling civil and religious authorities</a:t>
            </a:r>
          </a:p>
          <a:p>
            <a:pPr marL="400050" lvl="1" indent="0">
              <a:lnSpc>
                <a:spcPct val="120000"/>
              </a:lnSpc>
              <a:buNone/>
            </a:pPr>
            <a:r>
              <a:rPr lang="en-US" sz="2900" b="1" dirty="0"/>
              <a:t>Verses 12-13</a:t>
            </a:r>
            <a:r>
              <a:rPr lang="en-US" sz="2900" dirty="0"/>
              <a:t>—on his death bed</a:t>
            </a:r>
          </a:p>
          <a:p>
            <a:pPr marL="400050" lvl="1" indent="0">
              <a:lnSpc>
                <a:spcPct val="120000"/>
              </a:lnSpc>
              <a:buNone/>
            </a:pPr>
            <a:r>
              <a:rPr lang="en-US" sz="2900" b="1" dirty="0"/>
              <a:t>Verse 14</a:t>
            </a:r>
            <a:r>
              <a:rPr lang="en-US" sz="2900" dirty="0"/>
              <a:t>—may have been a refrain used after each verse.</a:t>
            </a:r>
          </a:p>
          <a:p>
            <a:pPr marL="457200" indent="-457200"/>
            <a:endParaRPr lang="en-US" dirty="0">
              <a:latin typeface="Book Antiqua" pitchFamily="18" charset="0"/>
            </a:endParaRPr>
          </a:p>
          <a:p>
            <a:pPr marL="400050" lvl="1" indent="0">
              <a:buNone/>
            </a:pPr>
            <a:endParaRPr lang="en-US" dirty="0"/>
          </a:p>
          <a:p>
            <a:pPr marL="400050" lvl="1" indent="0">
              <a:buNone/>
            </a:pPr>
            <a:endParaRPr lang="en-US" dirty="0"/>
          </a:p>
        </p:txBody>
      </p:sp>
      <p:sp>
        <p:nvSpPr>
          <p:cNvPr id="2" name="Slide Number Placeholder 1"/>
          <p:cNvSpPr>
            <a:spLocks noGrp="1"/>
          </p:cNvSpPr>
          <p:nvPr>
            <p:ph type="sldNum" sz="quarter" idx="4294967295"/>
          </p:nvPr>
        </p:nvSpPr>
        <p:spPr>
          <a:xfrm>
            <a:off x="11725358" y="6492875"/>
            <a:ext cx="466641" cy="365125"/>
          </a:xfrm>
          <a:prstGeom prst="rect">
            <a:avLst/>
          </a:prstGeom>
        </p:spPr>
        <p:txBody>
          <a:bodyPr/>
          <a:lstStyle/>
          <a:p>
            <a:fld id="{997F3594-4405-4A06-B9CD-986FDCBEA221}" type="slidenum">
              <a:rPr lang="en-US" sz="1400" smtClean="0"/>
              <a:pPr/>
              <a:t>79</a:t>
            </a:fld>
            <a:endParaRPr lang="en-US" sz="1400" dirty="0"/>
          </a:p>
        </p:txBody>
      </p:sp>
      <p:sp>
        <p:nvSpPr>
          <p:cNvPr id="11" name="AutoShape 2" descr="data:image/jpeg;base64,/9j/4AAQSkZJRgABAQAAAQABAAD/2wCEAAkGBxQSERMUExQWFBUVGRoZGRgYGR0cHhsdHx4iICIdICEgHSgkIiQlGyEjJDEiKCswLi4uGx8zODMtNygwLisBCgoKDg0OGhAQGywkICYvNDQwNzQ3LCwsOCwvLDQsNDQvNCwsLCwsLCwsNCwsLCw0LCwsNCw0LCwsLCwsLCwsLP/AABEIAGgAaAMBEQACEQEDEQH/xAAbAAACAwEBAQAAAAAAAAAAAAAFBgADBAIBB//EADoQAAEDAgQDBgMHAwQDAAAAAAECAxEABAUSITFBUWEGEyJxgaEykbEUI1LB0eHwM0JyB2KS8RUlQ//EABoBAAIDAQEAAAAAAAAAAAAAAAADAgQFAQb/xAAxEQACAgEEAQMCBAUFAQAAAAABAgADEQQSITFBEyJRBWEUIzKxQnGBkaEzwdHh8ST/2gAMAwEAAhEDEQA/APuNEJKISUQlVzcpbErUEjrUHsVB7jOhSeot4h2lWIKEpCTHxakj6D32rJf6iznCDEtLQMcwfY4q+8pSM5nLIjmD+YqnqNTYoBLGT2KOcTLb4usnL3jkjqZ49d5FDXWgZDH+5k9i56mhOOutKUO8zeIjxa/zURTqNVavnP8AmQapW8Qyz2n8JLjZgaSgzr5GI+dXE+pKTgiJOn+DCdnjDTsZViTwOhq2mprfjMW1bL2JvqwDmLkohJRCSiElEIPxXEg0kxqqNuXU1T1eqFK4HcbVUXP2infWq3ms6T3h1HMx0HnWD+Jy+HMtjCnE9s2vtVmIgrbJA9OHqKrWP6d/2M5+kzjsY2c7ylAaZUjmN5Hzo1rcKB5g8F4FD1+oAHKglevQ6e5p+o/Lo93mdbgTxdkp+8dQkgEKVJPAfr0qXqCqlSfiGcCTtHcBKkMtEkNTm/3KkEzz2HzNGmzgu3mC/M32Sctslxw6nXr5/kKWTutIWSLeIf7M4xKUtrJJPwk8uCSa2tHqv4H/AKStdX/EIy1qStJRCSiEG41fZE5QfGrQRwHOqOu1ArrIB5MdTXuOfEUEXaCotuyAsxmKtjO/X9687YWPuHMukYHEytXTmHvhDglhZACuHn0PSusi6lMjsSHDCMffIbeQUxluAdRsVJ1HqRPyFU9pas7uxIeJQoC3ugR8FxAOuyx+s1Mfm1fdZ3sTP2fwfuLq5VulWXLPWT/PSu6m71KVEGOQJm7La3l6oajNE+u3t7UzVt+TXmDdCAuz+Hqubl0rJCULUVqj/cdBymPkBVzUWClAF8yROJoxPETd3AQ0CUzCeR69BS6q/Rry06BgQ060htJSNUo0UriTtA9dgKUrsTmAPzGDs1iSVoybKTsOn5kDfzrf0F+4GsnkftKtyYOYbrRiJXcOhKSo8BS7XCIWPidUZOIiOYslOiwDJkgkgieU7n1ry1lbuSQZoBfiev4fbXYht3KvfKdxHMHWlLZZUfcsiWYdzfh7yXAu1fhS0bhWyk8FD+TSrAVPqJ0ZE/Ild1hH3SWkmC0QplR12/tPlt5RXUvBfefPBgDzNd0kvsoUk5FBSF66xlOo+UiloRVYfvDGDiEUqk+9IxIwX3fcMrKBmccUo6cVKnX0/Kn7vWcbuhJdmZPsCmrZFqxopQ8alT4Qd1E8SdgP0pvq7rDa54HUM85mdpDGGIMS88rgPiPSNcophNmpbP6VkuWnuH4af61wru9c2WduPp9ai9mDsTmdLeBO7fEBnSthICEHU8VDiOk07Tu1Lhj3OsmVwY62twHEBSdjzr1NVq2KGXqZ7KVODB/aF4BsJkSo6elUfqbgVbfmOoXLZi+8m3c8DmivhkHT9q83mwHIlr3DqDrnsSBCmHSFJMpnXy15U1dcM4sHEjv+YXxDDEvKbcMtPo2UDAnl1FIrtKAgcqZEHE77Q443ZW5efMREJG6l/hTXNNpmvs2r1OAZ6nx+77SvXi1F59LCJ/ooUUg+Z0KietegGnSkAVrk/MvaalCfewEYcIZabaJTCQJJVPHiSazbvUsfB5M2NqVr9oSwXtehZAadS7k1yq5bacfWoW6VkHvXAMoPp6Ljis4MZHbh19o/ZClJURmWsyUk7yBxA259KQmxW3WD+UzbKzW2H7nlrhrNnKzmeeiSd1E8SBwk0Na1vHQkeWgq9ZurtQJQpKJ0SdEgczzpytVV1/3JDas3spaa+7Sc6uJkgA8vSluXb3GSG5uYydnXiQtMQE5SDzmZ+lbn0hiUZfv+/wD5KmoXBEz9oPE4lJiMp15HgSNopP1azDASVA4JgK67Pd4rMt9KEn8IifmayF1G0YCx5f7Ss4Nc2oUq3eU4k692UjT319IqQtqtADiRyG7mzDMbdWgC4t1oMbgSD1g6ioXUKp9jcQ2DwZ82/wBTb4v3yWEmG2AEgcMyoKvWIH/dbH0+sV0bz2ZOhdzRbfwHfICEkkkmTG20b8flV6u9SPccRuo07qfauQZ40+s4a0iFEfaChSdjlT4ojhB1jpUNqfiCftObnbTbceeoY7M4F40PQW8k+HxayBE5vUEVW1upUVlAQcyzotO+/cwwBH7AHih6ATlWCkiYk/2+8j1rKch158cyx9Rq3oH8iMTrD4Unu0MgAeJSpk9B+s0hCmDvJmMSPmeXFtdOIKSptAOhy5tuU8KiDWDuwYAqJlsMBW0Z8AAGyfYSf5rU3uDCM9RYbwUkOrB0lIMEjn+9a30ZiHYfaV78FQRBWP5i44AqDpp6bCk68/mnIjaMbYHbwV9wayOZXAj2mqnqop/4jC6iFsNwx1pASu68I4AJ09TSrHrc5Cc/1isj4lrVw0CQbvOZmMyOG4gCagUbHtrx9+ZzB+J8dxxP/s7uT/8AWduY0r0dWfQXHxLmk/VGvD1gNgydpk1k2Ll8TdLZUGKGDBKyhg5u+Rcqdy5DqiIkk7Dr5aVq2ADNg624mMjYYL53Z8x7NYXE2JbaIl1sDfOn6j8q6p8mI1X+i0a7hh1Wjb4TroYBnoQfypC7QeVzMAFfIi8/Z34V41lX+G3108qsg0YwBiSBWarPCrufErTqon22qD2VeJ3esI4OzkuUJEAgGRqDBG4HmKu/TyxuXAP+OpC4g15nfapktqLgVlzJ4aHSPnoas/UayLM57/2kNOQRiKl0sqSTmWs8pJnoBNZ6gZ8CWcCEbbB2Grdtdy1ncXrk00O+XgNOZqLWuzkIePmK5Y8QjhbySmbe0COuVI9xvSbN2cO+ZwqB2Z87/wBQMJU3ci4zJIegOZRIQ4BEHfcba8DzrX0VitV6eOv2k6+DxMeYuNKZz92VbEDYzXcqrh8TY91iFCcEzLb9mnzCwsoUT4ld4ZHXbXymptrqhwRkfEV+GPePceM5jlYt5G0oUouKA1Wd1HmayrnDuX6EtVVsi4Y5hXs4gKezGIROp/FwHnGtLcEJ/OVPqFwC7B35jA+tpQ+/QlJHE7eiqSN4/SZk4I6lTts80CWllxJ2SdSPInep7kc4cYMAVPYi87fOEnMtU8QrTfhGnLlVjYvgR4UARswAErnknXjqdhVz6UrG7PgCVr8BYSxpEtEjdPi5+ftWr9Rp9Sg47HMRSfdF5N66qO68R67D1415Qqq/rPEuFF7M4vVNMkuXKw4uNEgCB5Dz4mhdzDbWMCRBJGB1OFruboDJ9w0ofEYKiOg/OpgV1Hnkw9qztVq06k24QFsx94pRmek8+M0Cx0PqZwfAgc9mJOIdhXUfeWx75syQDAWBwGuivPStFNch/wBTg/4jq7ygIllha3glKmHPUD+fw0tzpz/EJfTWr2YXt8EdWU96QyhSssJ8SieUjRO2+u9V2etQSnJEXdr88JGK1ZaCTbBIaAkIAOpH4gefGkEuW9TOfmZp3fqmfDgptw21wvvUqTKCofFzT8qm+HQWoMYgfkRcu7K7sVpLSyWwT4YlJB4anTT6b8KuK9V6kMMGS4aH7W+buGw4tKQrjw+c7+tUWR0OAcyQUr1GbAWwG8wHxEmef8/WvT/TK9lAOOTKd590IOICgUkSCCCOhq+RkYMTErtCpVtmbbURIKkk7+Q5xXmtVo1ru648S9WQ4yYo9nrJT90icxSCFLkzt+L14Uaixa6yRJscCNPbF9ay1bNTmcJzZeAjTNroOJ8hVHSKFBsfxIKPMtuLMMMotWBK3Jkk/wDJauetCObHN1nQ6hnJzOsVfDItrZucy1JSOiU6lR5fvXKVNjPa3gQHzN124ftVulOwS4pQ6aAe5pFWBSzfykfBmC1bD6LtjZSFmMvAkSkj1HtViwmtq7PGJ0mcPOrfsUPbPITmGXWFDf8A6oH5V/pn9Jnejid212m8bDaiEPJhQI11H9yenMda46NQdw5WGNpnLlzcAwVIUmYII39R9a6FrYZAk9gPU6srAvvAD+noTpsOKZ4zt6cavaPT+s+D15kXs2L946pECBoBXppQntEIOxzCxcN5ZCVAylUTHMeu1I1FHrJt8xlb7DmJWK3q7YLQhIQsmCdzA4ieEbaca86+kxYVsPUuDDAGcdkWMiXb24nOsBKc2+VM6j/In2pWpbcRTX15kW5OJb2Wv1uv3LiwJyD5SYHoB70vUVhK1UfMGA4gzCEFy+QtZ8WaZ5zrHlpAFWbTspIUcSZ4Ea0uD7eoTr3IgeSpP1FZuCaOPmLx7YHZf7nFXBpDwA101AB051aK+rpAfiHiUPdoE2F2phQlpZKxG6M0HTmM06VP8P8AiKxZ0Z3G4TrF7ZKy05aLCQ4VmQYgiJI5TsRXKWKgiwdSS5PBm+S4EAQp4eH/ADPpp1iorWd+FHfQkv0fyjVgdh3LQSdVHVXnyHQV6nTUCpMeT3KNj7zmEKsRclEJKIQdjOFB9MiA4n4FET6HmJqvqNOto57jK7Cpin2gtFiEqSIT4UzsRvvtJjasJtM9DHcO/MtowYcSu0Y7m3cyk5ndY5JEz9TVR/zLQT0J3GTBvZ1si5bJ015cwf2+XWnag5rInW6lWJ3iv/IBwHRKwJB4GBr0ImilP/nwZzxiU9rHVKvHFIk93l1MaFImB8x7VLRoFqCnzIYziF8fZbfU08pOikFPkQoTIHy6UnTb61Kj5k1GDN+DYeXcoQlIS2VCRwmPmdPpVmrR2XsccCcewJGrD8LQ1qBKjuo7+nKt2jSpSOO5Uexm7m6rEXJRCSiElEJKITxSQRBEjka4QDwYRfxTs5mJLJyyAkpO0DlyrM1GgzzV/aWEu8NBTOF3CHQe7mDuI5frVC3RWlSu2N9RSO5nZwN1TqSUFOukjTw66+tFemsYYxgzrWKBNqeyKl+JS0gkayJJPU9YFXK/p9mBkiLN48CErDswhKR3hKzMwNANBIHEgx7bVYr0CKdzc/tINefEOMspQAlICQOAq8AAMCJJJ7nddnJKISUQn//Z"/>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3695924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p:cTn id="13"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9">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p:cTn id="19" dur="2000" fill="hold"/>
                                        <p:tgtEl>
                                          <p:spTgt spid="9">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9">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9">
                                            <p:txEl>
                                              <p:pRg st="4" end="4"/>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 calcmode="lin" valueType="num">
                                      <p:cBhvr>
                                        <p:cTn id="24" dur="2000" fill="hold"/>
                                        <p:tgtEl>
                                          <p:spTgt spid="9">
                                            <p:txEl>
                                              <p:pRg st="5" end="5"/>
                                            </p:txEl>
                                          </p:spTgt>
                                        </p:tgtEl>
                                        <p:attrNameLst>
                                          <p:attrName>ppt_w</p:attrName>
                                        </p:attrNameLst>
                                      </p:cBhvr>
                                      <p:tavLst>
                                        <p:tav tm="0">
                                          <p:val>
                                            <p:strVal val="#ppt_w*0.70"/>
                                          </p:val>
                                        </p:tav>
                                        <p:tav tm="100000">
                                          <p:val>
                                            <p:strVal val="#ppt_w"/>
                                          </p:val>
                                        </p:tav>
                                      </p:tavLst>
                                    </p:anim>
                                    <p:anim calcmode="lin" valueType="num">
                                      <p:cBhvr>
                                        <p:cTn id="25" dur="2000" fill="hold"/>
                                        <p:tgtEl>
                                          <p:spTgt spid="9">
                                            <p:txEl>
                                              <p:pRg st="5" end="5"/>
                                            </p:txEl>
                                          </p:spTgt>
                                        </p:tgtEl>
                                        <p:attrNameLst>
                                          <p:attrName>ppt_h</p:attrName>
                                        </p:attrNameLst>
                                      </p:cBhvr>
                                      <p:tavLst>
                                        <p:tav tm="0">
                                          <p:val>
                                            <p:strVal val="#ppt_h"/>
                                          </p:val>
                                        </p:tav>
                                        <p:tav tm="100000">
                                          <p:val>
                                            <p:strVal val="#ppt_h"/>
                                          </p:val>
                                        </p:tav>
                                      </p:tavLst>
                                    </p:anim>
                                    <p:animEffect transition="in" filter="fade">
                                      <p:cBhvr>
                                        <p:cTn id="26" dur="2000"/>
                                        <p:tgtEl>
                                          <p:spTgt spid="9">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 calcmode="lin" valueType="num">
                                      <p:cBhvr>
                                        <p:cTn id="29" dur="2000" fill="hold"/>
                                        <p:tgtEl>
                                          <p:spTgt spid="9">
                                            <p:txEl>
                                              <p:pRg st="6" end="6"/>
                                            </p:txEl>
                                          </p:spTgt>
                                        </p:tgtEl>
                                        <p:attrNameLst>
                                          <p:attrName>ppt_w</p:attrName>
                                        </p:attrNameLst>
                                      </p:cBhvr>
                                      <p:tavLst>
                                        <p:tav tm="0">
                                          <p:val>
                                            <p:strVal val="#ppt_w*0.70"/>
                                          </p:val>
                                        </p:tav>
                                        <p:tav tm="100000">
                                          <p:val>
                                            <p:strVal val="#ppt_w"/>
                                          </p:val>
                                        </p:tav>
                                      </p:tavLst>
                                    </p:anim>
                                    <p:anim calcmode="lin" valueType="num">
                                      <p:cBhvr>
                                        <p:cTn id="30" dur="2000" fill="hold"/>
                                        <p:tgtEl>
                                          <p:spTgt spid="9">
                                            <p:txEl>
                                              <p:pRg st="6" end="6"/>
                                            </p:txEl>
                                          </p:spTgt>
                                        </p:tgtEl>
                                        <p:attrNameLst>
                                          <p:attrName>ppt_h</p:attrName>
                                        </p:attrNameLst>
                                      </p:cBhvr>
                                      <p:tavLst>
                                        <p:tav tm="0">
                                          <p:val>
                                            <p:strVal val="#ppt_h"/>
                                          </p:val>
                                        </p:tav>
                                        <p:tav tm="100000">
                                          <p:val>
                                            <p:strVal val="#ppt_h"/>
                                          </p:val>
                                        </p:tav>
                                      </p:tavLst>
                                    </p:anim>
                                    <p:animEffect transition="in" filter="fade">
                                      <p:cBhvr>
                                        <p:cTn id="31" dur="2000"/>
                                        <p:tgtEl>
                                          <p:spTgt spid="9">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 calcmode="lin" valueType="num">
                                      <p:cBhvr>
                                        <p:cTn id="34" dur="2000" fill="hold"/>
                                        <p:tgtEl>
                                          <p:spTgt spid="9">
                                            <p:txEl>
                                              <p:pRg st="7" end="7"/>
                                            </p:txEl>
                                          </p:spTgt>
                                        </p:tgtEl>
                                        <p:attrNameLst>
                                          <p:attrName>ppt_w</p:attrName>
                                        </p:attrNameLst>
                                      </p:cBhvr>
                                      <p:tavLst>
                                        <p:tav tm="0">
                                          <p:val>
                                            <p:strVal val="#ppt_w*0.70"/>
                                          </p:val>
                                        </p:tav>
                                        <p:tav tm="100000">
                                          <p:val>
                                            <p:strVal val="#ppt_w"/>
                                          </p:val>
                                        </p:tav>
                                      </p:tavLst>
                                    </p:anim>
                                    <p:anim calcmode="lin" valueType="num">
                                      <p:cBhvr>
                                        <p:cTn id="35" dur="2000" fill="hold"/>
                                        <p:tgtEl>
                                          <p:spTgt spid="9">
                                            <p:txEl>
                                              <p:pRg st="7" end="7"/>
                                            </p:txEl>
                                          </p:spTgt>
                                        </p:tgtEl>
                                        <p:attrNameLst>
                                          <p:attrName>ppt_h</p:attrName>
                                        </p:attrNameLst>
                                      </p:cBhvr>
                                      <p:tavLst>
                                        <p:tav tm="0">
                                          <p:val>
                                            <p:strVal val="#ppt_h"/>
                                          </p:val>
                                        </p:tav>
                                        <p:tav tm="100000">
                                          <p:val>
                                            <p:strVal val="#ppt_h"/>
                                          </p:val>
                                        </p:tav>
                                      </p:tavLst>
                                    </p:anim>
                                    <p:animEffect transition="in" filter="fade">
                                      <p:cBhvr>
                                        <p:cTn id="36" dur="2000"/>
                                        <p:tgtEl>
                                          <p:spTgt spid="9">
                                            <p:txEl>
                                              <p:pRg st="7" end="7"/>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 calcmode="lin" valueType="num">
                                      <p:cBhvr>
                                        <p:cTn id="39" dur="2000" fill="hold"/>
                                        <p:tgtEl>
                                          <p:spTgt spid="9">
                                            <p:txEl>
                                              <p:pRg st="8" end="8"/>
                                            </p:txEl>
                                          </p:spTgt>
                                        </p:tgtEl>
                                        <p:attrNameLst>
                                          <p:attrName>ppt_w</p:attrName>
                                        </p:attrNameLst>
                                      </p:cBhvr>
                                      <p:tavLst>
                                        <p:tav tm="0">
                                          <p:val>
                                            <p:strVal val="#ppt_w*0.70"/>
                                          </p:val>
                                        </p:tav>
                                        <p:tav tm="100000">
                                          <p:val>
                                            <p:strVal val="#ppt_w"/>
                                          </p:val>
                                        </p:tav>
                                      </p:tavLst>
                                    </p:anim>
                                    <p:anim calcmode="lin" valueType="num">
                                      <p:cBhvr>
                                        <p:cTn id="40" dur="2000" fill="hold"/>
                                        <p:tgtEl>
                                          <p:spTgt spid="9">
                                            <p:txEl>
                                              <p:pRg st="8" end="8"/>
                                            </p:txEl>
                                          </p:spTgt>
                                        </p:tgtEl>
                                        <p:attrNameLst>
                                          <p:attrName>ppt_h</p:attrName>
                                        </p:attrNameLst>
                                      </p:cBhvr>
                                      <p:tavLst>
                                        <p:tav tm="0">
                                          <p:val>
                                            <p:strVal val="#ppt_h"/>
                                          </p:val>
                                        </p:tav>
                                        <p:tav tm="100000">
                                          <p:val>
                                            <p:strVal val="#ppt_h"/>
                                          </p:val>
                                        </p:tav>
                                      </p:tavLst>
                                    </p:anim>
                                    <p:animEffect transition="in" filter="fade">
                                      <p:cBhvr>
                                        <p:cTn id="41" dur="2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 Francis</a:t>
            </a:r>
          </a:p>
        </p:txBody>
      </p:sp>
      <p:sp>
        <p:nvSpPr>
          <p:cNvPr id="3" name="Subtitle 2"/>
          <p:cNvSpPr>
            <a:spLocks noGrp="1"/>
          </p:cNvSpPr>
          <p:nvPr>
            <p:ph type="subTitle" idx="1"/>
          </p:nvPr>
        </p:nvSpPr>
        <p:spPr/>
        <p:txBody>
          <a:bodyPr>
            <a:normAutofit/>
          </a:bodyPr>
          <a:lstStyle/>
          <a:p>
            <a:r>
              <a:rPr lang="en-US" sz="2800" dirty="0"/>
              <a:t>A Brief Introduction to His Life</a:t>
            </a:r>
          </a:p>
        </p:txBody>
      </p:sp>
      <p:sp>
        <p:nvSpPr>
          <p:cNvPr id="5" name="TextBox 4"/>
          <p:cNvSpPr txBox="1"/>
          <p:nvPr/>
        </p:nvSpPr>
        <p:spPr>
          <a:xfrm>
            <a:off x="11641667" y="6533444"/>
            <a:ext cx="275661" cy="307777"/>
          </a:xfrm>
          <a:prstGeom prst="rect">
            <a:avLst/>
          </a:prstGeom>
          <a:noFill/>
        </p:spPr>
        <p:txBody>
          <a:bodyPr wrap="none" rtlCol="0">
            <a:spAutoFit/>
          </a:bodyPr>
          <a:lstStyle/>
          <a:p>
            <a:fld id="{19152AE9-044C-9A45-9E9B-30DD2C90522F}" type="slidenum">
              <a:rPr lang="en-US" sz="1400" smtClean="0"/>
              <a:t>8</a:t>
            </a:fld>
            <a:endParaRPr lang="en-US" sz="1400" dirty="0"/>
          </a:p>
        </p:txBody>
      </p:sp>
    </p:spTree>
    <p:extLst>
      <p:ext uri="{BB962C8B-B14F-4D97-AF65-F5344CB8AC3E}">
        <p14:creationId xmlns:p14="http://schemas.microsoft.com/office/powerpoint/2010/main" val="137322634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Book Antiqua" pitchFamily="18" charset="0"/>
              </a:rPr>
              <a:t/>
            </a:r>
            <a:br>
              <a:rPr lang="en-US" b="1" dirty="0">
                <a:latin typeface="Book Antiqua" pitchFamily="18" charset="0"/>
              </a:rPr>
            </a:br>
            <a:r>
              <a:rPr lang="en-US" b="1" dirty="0"/>
              <a:t>Why is </a:t>
            </a:r>
            <a:r>
              <a:rPr lang="en-US" b="1" i="1" dirty="0"/>
              <a:t>The Canticle</a:t>
            </a:r>
            <a:r>
              <a:rPr lang="en-US" b="1" dirty="0"/>
              <a:t> Important?</a:t>
            </a:r>
            <a:br>
              <a:rPr lang="en-US" b="1" dirty="0"/>
            </a:br>
            <a:endParaRPr lang="en-US" dirty="0"/>
          </a:p>
        </p:txBody>
      </p:sp>
      <p:sp>
        <p:nvSpPr>
          <p:cNvPr id="3" name="Content Placeholder 2"/>
          <p:cNvSpPr>
            <a:spLocks noGrp="1"/>
          </p:cNvSpPr>
          <p:nvPr>
            <p:ph idx="1"/>
          </p:nvPr>
        </p:nvSpPr>
        <p:spPr/>
        <p:txBody>
          <a:bodyPr>
            <a:normAutofit fontScale="70000" lnSpcReduction="20000"/>
          </a:bodyPr>
          <a:lstStyle/>
          <a:p>
            <a:r>
              <a:rPr lang="en-US" sz="2600" dirty="0"/>
              <a:t>To know creation is to know God.</a:t>
            </a:r>
          </a:p>
          <a:p>
            <a:r>
              <a:rPr lang="en-US" sz="2600" dirty="0"/>
              <a:t>God’s image is in creation</a:t>
            </a:r>
          </a:p>
          <a:p>
            <a:pPr marL="0" indent="0">
              <a:lnSpc>
                <a:spcPct val="120000"/>
              </a:lnSpc>
              <a:buNone/>
            </a:pPr>
            <a:r>
              <a:rPr lang="en-US" sz="2600" dirty="0"/>
              <a:t>While these statements seem obvious, in Francis’s time it was somewhat revolutionary to consider seeking God within the world, the people, and the relationships around you.</a:t>
            </a:r>
          </a:p>
          <a:p>
            <a:pPr marL="0" indent="0">
              <a:buNone/>
            </a:pPr>
            <a:endParaRPr lang="en-US" sz="2200" dirty="0"/>
          </a:p>
          <a:p>
            <a:r>
              <a:rPr lang="en-US" sz="2400" dirty="0"/>
              <a:t>God’s goodness and all loving nature can be understood through all of creation.</a:t>
            </a:r>
          </a:p>
          <a:p>
            <a:r>
              <a:rPr lang="en-US" sz="2400" dirty="0"/>
              <a:t>In creation, God brought something from nothing.</a:t>
            </a:r>
          </a:p>
          <a:p>
            <a:pPr marL="0" indent="0">
              <a:lnSpc>
                <a:spcPct val="120000"/>
              </a:lnSpc>
              <a:buNone/>
            </a:pPr>
            <a:r>
              <a:rPr lang="en-US" sz="2400" dirty="0"/>
              <a:t>God created not because God is all powerful but because God has unlimited love and freedom. In </a:t>
            </a:r>
            <a:r>
              <a:rPr lang="en-US" sz="2400" i="1" dirty="0"/>
              <a:t>The Canticle, </a:t>
            </a:r>
            <a:r>
              <a:rPr lang="en-US" sz="2400" dirty="0"/>
              <a:t>we are to understand that we are created in relationship:  relationship to one another, to the sun, to the moon, to the water, to all of the earth and even to death. We are siblings with all that God has created. </a:t>
            </a:r>
          </a:p>
          <a:p>
            <a:pPr marL="0" indent="0">
              <a:lnSpc>
                <a:spcPct val="120000"/>
              </a:lnSpc>
              <a:buNone/>
            </a:pPr>
            <a:r>
              <a:rPr lang="en-US" sz="2400" dirty="0"/>
              <a:t>Another way to look at this is to think of God’s presence as completely enveloping us—each of us reflect some aspect of the divine fullness.  Collectively, we create a picture of a beautiful, loving God who created us not to be alone but to be in relation to all that is around us, which in turn puts us in relationship with God.</a:t>
            </a:r>
          </a:p>
          <a:p>
            <a:endParaRPr lang="en-US" sz="2200" dirty="0">
              <a:latin typeface="Book Antiqua" pitchFamily="18" charset="0"/>
            </a:endParaRPr>
          </a:p>
          <a:p>
            <a:pPr marL="0" indent="0">
              <a:buNone/>
            </a:pPr>
            <a:endParaRPr lang="en-US" sz="2200" dirty="0">
              <a:latin typeface="Book Antiqua" pitchFamily="18" charset="0"/>
            </a:endParaRPr>
          </a:p>
          <a:p>
            <a:pPr marL="0" indent="0">
              <a:buNone/>
            </a:pPr>
            <a:endParaRPr lang="en-US" sz="2200" dirty="0">
              <a:latin typeface="Book Antiqua" pitchFamily="18" charset="0"/>
            </a:endParaRPr>
          </a:p>
          <a:p>
            <a:endParaRPr lang="en-US" dirty="0"/>
          </a:p>
        </p:txBody>
      </p:sp>
      <p:sp>
        <p:nvSpPr>
          <p:cNvPr id="4" name="Slide Number Placeholder 3"/>
          <p:cNvSpPr>
            <a:spLocks noGrp="1"/>
          </p:cNvSpPr>
          <p:nvPr>
            <p:ph type="sldNum" sz="quarter" idx="4294967295"/>
          </p:nvPr>
        </p:nvSpPr>
        <p:spPr>
          <a:xfrm>
            <a:off x="11751016" y="6492875"/>
            <a:ext cx="440984" cy="365125"/>
          </a:xfrm>
          <a:prstGeom prst="rect">
            <a:avLst/>
          </a:prstGeom>
        </p:spPr>
        <p:txBody>
          <a:bodyPr/>
          <a:lstStyle/>
          <a:p>
            <a:fld id="{997F3594-4405-4A06-B9CD-986FDCBEA221}" type="slidenum">
              <a:rPr lang="en-US" sz="1400" smtClean="0"/>
              <a:pPr/>
              <a:t>80</a:t>
            </a:fld>
            <a:endParaRPr lang="en-US" sz="1400" dirty="0"/>
          </a:p>
        </p:txBody>
      </p:sp>
    </p:spTree>
    <p:custDataLst>
      <p:tags r:id="rId1"/>
    </p:custDataLst>
    <p:extLst>
      <p:ext uri="{BB962C8B-B14F-4D97-AF65-F5344CB8AC3E}">
        <p14:creationId xmlns:p14="http://schemas.microsoft.com/office/powerpoint/2010/main" val="3008968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4" end="4"/>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5" end="5"/>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6" end="6"/>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990601"/>
            <a:ext cx="10515600" cy="896035"/>
          </a:xfrm>
        </p:spPr>
        <p:txBody>
          <a:bodyPr>
            <a:normAutofit/>
          </a:bodyPr>
          <a:lstStyle/>
          <a:p>
            <a:r>
              <a:rPr lang="en-US" dirty="0">
                <a:latin typeface="Book Antiqua" pitchFamily="18" charset="0"/>
              </a:rPr>
              <a:t>The </a:t>
            </a:r>
            <a:r>
              <a:rPr lang="en-US" i="1" dirty="0">
                <a:latin typeface="Book Antiqua" pitchFamily="18" charset="0"/>
              </a:rPr>
              <a:t>Canticle of Brother Sun </a:t>
            </a:r>
            <a:r>
              <a:rPr lang="en-US" dirty="0">
                <a:latin typeface="Book Antiqua" pitchFamily="18" charset="0"/>
              </a:rPr>
              <a:t>in the Classroom</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54400" y="2133600"/>
            <a:ext cx="4775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294967295"/>
          </p:nvPr>
        </p:nvSpPr>
        <p:spPr>
          <a:xfrm>
            <a:off x="11648387" y="6343651"/>
            <a:ext cx="436174" cy="365125"/>
          </a:xfrm>
          <a:prstGeom prst="rect">
            <a:avLst/>
          </a:prstGeom>
        </p:spPr>
        <p:txBody>
          <a:bodyPr/>
          <a:lstStyle/>
          <a:p>
            <a:fld id="{997F3594-4405-4A06-B9CD-986FDCBEA221}" type="slidenum">
              <a:rPr lang="en-US" sz="1400" smtClean="0"/>
              <a:pPr/>
              <a:t>81</a:t>
            </a:fld>
            <a:endParaRPr lang="en-US" sz="1400" dirty="0"/>
          </a:p>
        </p:txBody>
      </p:sp>
      <p:sp>
        <p:nvSpPr>
          <p:cNvPr id="4" name="Rectangle 3"/>
          <p:cNvSpPr/>
          <p:nvPr/>
        </p:nvSpPr>
        <p:spPr>
          <a:xfrm>
            <a:off x="914400" y="5961966"/>
            <a:ext cx="10160000" cy="646331"/>
          </a:xfrm>
          <a:prstGeom prst="rect">
            <a:avLst/>
          </a:prstGeom>
        </p:spPr>
        <p:txBody>
          <a:bodyPr wrap="square">
            <a:spAutoFit/>
          </a:bodyPr>
          <a:lstStyle/>
          <a:p>
            <a:pPr algn="ctr"/>
            <a:r>
              <a:rPr lang="en-US" b="1" i="1" dirty="0">
                <a:latin typeface="Book Antiqua" pitchFamily="18" charset="0"/>
              </a:rPr>
              <a:t>"If things created are so full of loveliness, how resplendent with beauty must be the One who made them!“		           St. Anthony of Padua</a:t>
            </a:r>
            <a:endParaRPr lang="en-US" dirty="0">
              <a:latin typeface="Book Antiqua" pitchFamily="18" charset="0"/>
            </a:endParaRPr>
          </a:p>
        </p:txBody>
      </p:sp>
    </p:spTree>
    <p:custDataLst>
      <p:tags r:id="rId1"/>
    </p:custDataLst>
    <p:extLst>
      <p:ext uri="{BB962C8B-B14F-4D97-AF65-F5344CB8AC3E}">
        <p14:creationId xmlns:p14="http://schemas.microsoft.com/office/powerpoint/2010/main" val="282321476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1" y="1709740"/>
            <a:ext cx="10515600" cy="1719261"/>
          </a:xfrm>
        </p:spPr>
        <p:txBody>
          <a:bodyPr/>
          <a:lstStyle/>
          <a:p>
            <a:r>
              <a:rPr lang="en-US" dirty="0"/>
              <a:t>Reflection</a:t>
            </a:r>
          </a:p>
        </p:txBody>
      </p:sp>
      <p:sp>
        <p:nvSpPr>
          <p:cNvPr id="2" name="Content Placeholder 1"/>
          <p:cNvSpPr>
            <a:spLocks noGrp="1"/>
          </p:cNvSpPr>
          <p:nvPr>
            <p:ph type="body" idx="1"/>
          </p:nvPr>
        </p:nvSpPr>
        <p:spPr>
          <a:xfrm>
            <a:off x="831851" y="3733801"/>
            <a:ext cx="10515600" cy="2355851"/>
          </a:xfrm>
        </p:spPr>
        <p:txBody>
          <a:bodyPr>
            <a:normAutofit/>
          </a:bodyPr>
          <a:lstStyle/>
          <a:p>
            <a:r>
              <a:rPr lang="en-US" sz="2800" dirty="0"/>
              <a:t>What aspect of the Canticle might you incorporate into your class?</a:t>
            </a:r>
          </a:p>
          <a:p>
            <a:endParaRPr lang="en-US" sz="2800" dirty="0"/>
          </a:p>
        </p:txBody>
      </p:sp>
      <p:sp>
        <p:nvSpPr>
          <p:cNvPr id="4" name="Slide Number Placeholder 3"/>
          <p:cNvSpPr>
            <a:spLocks noGrp="1"/>
          </p:cNvSpPr>
          <p:nvPr>
            <p:ph type="sldNum" sz="quarter" idx="4294967295"/>
          </p:nvPr>
        </p:nvSpPr>
        <p:spPr>
          <a:xfrm>
            <a:off x="11665152" y="6492875"/>
            <a:ext cx="526847" cy="365125"/>
          </a:xfrm>
          <a:prstGeom prst="rect">
            <a:avLst/>
          </a:prstGeom>
        </p:spPr>
        <p:txBody>
          <a:bodyPr/>
          <a:lstStyle/>
          <a:p>
            <a:fld id="{997F3594-4405-4A06-B9CD-986FDCBEA221}" type="slidenum">
              <a:rPr lang="en-US" sz="1400" smtClean="0"/>
              <a:pPr/>
              <a:t>82</a:t>
            </a:fld>
            <a:endParaRPr lang="en-US" sz="1400" dirty="0"/>
          </a:p>
        </p:txBody>
      </p:sp>
      <p:pic>
        <p:nvPicPr>
          <p:cNvPr id="5" name="Picture 4" descr="cross 1 cut"/>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861213">
            <a:off x="9551106" y="1198851"/>
            <a:ext cx="1892300" cy="2027237"/>
          </a:xfrm>
          <a:prstGeom prst="rect">
            <a:avLst/>
          </a:prstGeom>
          <a:noFill/>
          <a:ln w="9525">
            <a:noFill/>
            <a:miter lim="800000"/>
            <a:headEnd/>
            <a:tailEnd/>
          </a:ln>
        </p:spPr>
      </p:pic>
    </p:spTree>
    <p:extLst>
      <p:ext uri="{BB962C8B-B14F-4D97-AF65-F5344CB8AC3E}">
        <p14:creationId xmlns:p14="http://schemas.microsoft.com/office/powerpoint/2010/main" val="14726481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304800"/>
            <a:ext cx="7620000" cy="1600200"/>
          </a:xfrm>
        </p:spPr>
        <p:txBody>
          <a:bodyPr>
            <a:normAutofit/>
          </a:bodyPr>
          <a:lstStyle/>
          <a:p>
            <a:r>
              <a:rPr lang="en-US" sz="4400" dirty="0"/>
              <a:t>The Franciscan Moral Vision… (Responding to God’s Love)</a:t>
            </a:r>
          </a:p>
        </p:txBody>
      </p:sp>
      <p:sp>
        <p:nvSpPr>
          <p:cNvPr id="2" name="Content Placeholder 1"/>
          <p:cNvSpPr>
            <a:spLocks noGrp="1"/>
          </p:cNvSpPr>
          <p:nvPr>
            <p:ph sz="half" idx="1"/>
          </p:nvPr>
        </p:nvSpPr>
        <p:spPr>
          <a:xfrm>
            <a:off x="203200" y="2164080"/>
            <a:ext cx="9628094" cy="4693920"/>
          </a:xfrm>
        </p:spPr>
        <p:txBody>
          <a:bodyPr>
            <a:normAutofit/>
          </a:bodyPr>
          <a:lstStyle/>
          <a:p>
            <a:pPr>
              <a:lnSpc>
                <a:spcPct val="100000"/>
              </a:lnSpc>
            </a:pPr>
            <a:r>
              <a:rPr lang="en-US" sz="2800" dirty="0"/>
              <a:t>is a Catholic Trinitarian </a:t>
            </a:r>
            <a:r>
              <a:rPr lang="en-US" sz="2800" b="1" i="1" dirty="0"/>
              <a:t>wisdom</a:t>
            </a:r>
            <a:r>
              <a:rPr lang="en-US" sz="2800" b="1" dirty="0"/>
              <a:t> tradition </a:t>
            </a:r>
            <a:r>
              <a:rPr lang="en-US" sz="2800" dirty="0"/>
              <a:t>that </a:t>
            </a:r>
          </a:p>
          <a:p>
            <a:pPr lvl="1">
              <a:lnSpc>
                <a:spcPct val="100000"/>
              </a:lnSpc>
              <a:buFont typeface="Arial"/>
              <a:buChar char="•"/>
            </a:pPr>
            <a:r>
              <a:rPr lang="en-US" sz="2400" dirty="0"/>
              <a:t>acknowledges real-world tensions (e.g. institutional/charismatic, past/future, universal/particular, act/person),</a:t>
            </a:r>
          </a:p>
          <a:p>
            <a:pPr lvl="1">
              <a:lnSpc>
                <a:spcPct val="100000"/>
              </a:lnSpc>
              <a:buFont typeface="Arial"/>
              <a:buChar char="•"/>
            </a:pPr>
            <a:r>
              <a:rPr lang="en-US" sz="2400" dirty="0"/>
              <a:t>understands human failings and growth in context of time, history &amp; human contingency,  </a:t>
            </a:r>
          </a:p>
          <a:p>
            <a:pPr lvl="1">
              <a:lnSpc>
                <a:spcPct val="100000"/>
              </a:lnSpc>
              <a:buFont typeface="Arial"/>
              <a:buChar char="•"/>
            </a:pPr>
            <a:r>
              <a:rPr lang="en-US" sz="2400" dirty="0"/>
              <a:t>recognizes the human limitations of reason &amp; philosophy, also the reality of sin,</a:t>
            </a:r>
          </a:p>
          <a:p>
            <a:pPr lvl="1">
              <a:lnSpc>
                <a:spcPct val="100000"/>
              </a:lnSpc>
              <a:buFont typeface="Arial"/>
              <a:buChar char="•"/>
            </a:pPr>
            <a:r>
              <a:rPr lang="en-US" sz="2400" dirty="0"/>
              <a:t>embodies a distinct social vision connecting personal/political, individual/communal, singular life of virtue/anticipation of Reign of God for all.</a:t>
            </a:r>
            <a:endParaRPr lang="en-US" sz="4000" dirty="0"/>
          </a:p>
        </p:txBody>
      </p:sp>
      <p:sp>
        <p:nvSpPr>
          <p:cNvPr id="4" name="Slide Number Placeholder 3"/>
          <p:cNvSpPr>
            <a:spLocks noGrp="1"/>
          </p:cNvSpPr>
          <p:nvPr>
            <p:ph type="sldNum" sz="quarter" idx="4294967295"/>
          </p:nvPr>
        </p:nvSpPr>
        <p:spPr>
          <a:xfrm>
            <a:off x="11604777" y="6492875"/>
            <a:ext cx="479470" cy="365125"/>
          </a:xfrm>
          <a:prstGeom prst="rect">
            <a:avLst/>
          </a:prstGeom>
        </p:spPr>
        <p:txBody>
          <a:bodyPr/>
          <a:lstStyle/>
          <a:p>
            <a:fld id="{997F3594-4405-4A06-B9CD-986FDCBEA221}" type="slidenum">
              <a:rPr lang="en-US" sz="1400" smtClean="0"/>
              <a:pPr/>
              <a:t>83</a:t>
            </a:fld>
            <a:endParaRPr lang="en-US" sz="1400" dirty="0"/>
          </a:p>
        </p:txBody>
      </p:sp>
      <p:pic>
        <p:nvPicPr>
          <p:cNvPr id="6" name="Picture 2" descr="http://pantheonphotos.files.wordpress.com/2010/11/poppies-against-the-sky-1-photo-by-john-eck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6801" y="4114801"/>
            <a:ext cx="1887711" cy="18395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RespAudi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575746" y="2940844"/>
            <a:ext cx="649817" cy="487363"/>
          </a:xfrm>
          <a:prstGeom prst="rect">
            <a:avLst/>
          </a:prstGeom>
        </p:spPr>
      </p:pic>
    </p:spTree>
    <p:custDataLst>
      <p:tags r:id="rId1"/>
    </p:custDataLst>
    <p:extLst>
      <p:ext uri="{BB962C8B-B14F-4D97-AF65-F5344CB8AC3E}">
        <p14:creationId xmlns:p14="http://schemas.microsoft.com/office/powerpoint/2010/main" val="391797129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2">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0046" fill="hold"/>
                                        <p:tgtEl>
                                          <p:spTgt spid="5"/>
                                        </p:tgtEl>
                                      </p:cBhvr>
                                    </p:cmd>
                                  </p:childTnLst>
                                </p:cTn>
                              </p:par>
                            </p:childTnLst>
                          </p:cTn>
                        </p:par>
                      </p:childTnLst>
                    </p:cTn>
                  </p:par>
                </p:childTnLst>
              </p:cTn>
              <p:nextCondLst>
                <p:cond evt="onClick" delay="0">
                  <p:tgtEl>
                    <p:spTgt spid="5"/>
                  </p:tgtEl>
                </p:cond>
              </p:nextCondLst>
            </p:seq>
            <p:audio>
              <p:cMediaNode vol="80000">
                <p:cTn id="39" fill="hold" display="0">
                  <p:stCondLst>
                    <p:cond delay="indefinite"/>
                  </p:stCondLst>
                  <p:endCondLst>
                    <p:cond evt="onStopAudio" delay="0">
                      <p:tgtEl>
                        <p:sldTgt/>
                      </p:tgtEl>
                    </p:cond>
                  </p:endCondLst>
                </p:cTn>
                <p:tgtEl>
                  <p:spTgt spid="5"/>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304800"/>
            <a:ext cx="7620000" cy="1828800"/>
          </a:xfrm>
        </p:spPr>
        <p:txBody>
          <a:bodyPr>
            <a:normAutofit/>
          </a:bodyPr>
          <a:lstStyle/>
          <a:p>
            <a:r>
              <a:rPr lang="en-US" sz="4400" dirty="0"/>
              <a:t>The Franciscan Moral Vision…(Responding to God’s Love)</a:t>
            </a:r>
          </a:p>
        </p:txBody>
      </p:sp>
      <p:sp>
        <p:nvSpPr>
          <p:cNvPr id="2" name="Content Placeholder 1"/>
          <p:cNvSpPr>
            <a:spLocks noGrp="1"/>
          </p:cNvSpPr>
          <p:nvPr>
            <p:ph sz="half" idx="1"/>
          </p:nvPr>
        </p:nvSpPr>
        <p:spPr>
          <a:xfrm>
            <a:off x="508000" y="2316480"/>
            <a:ext cx="11176000" cy="4541520"/>
          </a:xfrm>
        </p:spPr>
        <p:txBody>
          <a:bodyPr>
            <a:normAutofit/>
          </a:bodyPr>
          <a:lstStyle/>
          <a:p>
            <a:pPr marL="365125" lvl="1" indent="-365125"/>
            <a:r>
              <a:rPr lang="en-US" dirty="0"/>
              <a:t>is a </a:t>
            </a:r>
            <a:r>
              <a:rPr lang="en-US" b="1" i="1" dirty="0"/>
              <a:t>response </a:t>
            </a:r>
            <a:r>
              <a:rPr lang="en-US" b="1" dirty="0"/>
              <a:t>to the reality of God’s love </a:t>
            </a:r>
            <a:r>
              <a:rPr lang="en-US" dirty="0"/>
              <a:t>by </a:t>
            </a:r>
          </a:p>
          <a:p>
            <a:pPr marL="749300" lvl="2" indent="-342900">
              <a:buFont typeface="Arial"/>
              <a:buChar char="•"/>
            </a:pPr>
            <a:r>
              <a:rPr lang="en-US" sz="2400" dirty="0"/>
              <a:t>developing  free &amp; self-giving relationships with others,  </a:t>
            </a:r>
          </a:p>
          <a:p>
            <a:pPr marL="776288" lvl="1" indent="-369888">
              <a:buFont typeface="Arial"/>
              <a:buChar char="•"/>
            </a:pPr>
            <a:r>
              <a:rPr lang="en-US" dirty="0"/>
              <a:t>respecting every person profoundly as an Image of God,</a:t>
            </a:r>
          </a:p>
          <a:p>
            <a:pPr lvl="1">
              <a:buFont typeface="Arial"/>
              <a:buChar char="•"/>
            </a:pPr>
            <a:r>
              <a:rPr lang="en-US" dirty="0"/>
              <a:t>embracing dynamic realization of creative &amp; loving freedom,</a:t>
            </a:r>
          </a:p>
          <a:p>
            <a:pPr marL="752475" lvl="2" indent="-349250">
              <a:buFont typeface="Arial"/>
              <a:buChar char="•"/>
            </a:pPr>
            <a:r>
              <a:rPr lang="en-US" sz="2400" dirty="0"/>
              <a:t>imitating Christ as Moral Exemplar in context of a universal vision that includes all creation.</a:t>
            </a:r>
          </a:p>
          <a:p>
            <a:pPr>
              <a:spcBef>
                <a:spcPts val="3400"/>
              </a:spcBef>
            </a:pPr>
            <a:r>
              <a:rPr lang="en-US" sz="2400" dirty="0"/>
              <a:t>is an </a:t>
            </a:r>
            <a:r>
              <a:rPr lang="en-US" sz="2400" b="1" i="1" dirty="0"/>
              <a:t>aesthetic</a:t>
            </a:r>
            <a:r>
              <a:rPr lang="en-US" sz="2400" b="1" dirty="0"/>
              <a:t> vision: </a:t>
            </a:r>
            <a:r>
              <a:rPr lang="en-US" sz="2400" dirty="0"/>
              <a:t>moral life is good/beautiful because God and creation are good/beautiful.</a:t>
            </a:r>
          </a:p>
        </p:txBody>
      </p:sp>
      <p:sp>
        <p:nvSpPr>
          <p:cNvPr id="4" name="Slide Number Placeholder 3"/>
          <p:cNvSpPr>
            <a:spLocks noGrp="1"/>
          </p:cNvSpPr>
          <p:nvPr>
            <p:ph type="sldNum" sz="quarter" idx="4294967295"/>
          </p:nvPr>
        </p:nvSpPr>
        <p:spPr>
          <a:xfrm>
            <a:off x="11513342" y="6343651"/>
            <a:ext cx="633413" cy="365125"/>
          </a:xfrm>
          <a:prstGeom prst="rect">
            <a:avLst/>
          </a:prstGeom>
        </p:spPr>
        <p:txBody>
          <a:bodyPr/>
          <a:lstStyle/>
          <a:p>
            <a:fld id="{997F3594-4405-4A06-B9CD-986FDCBEA221}" type="slidenum">
              <a:rPr lang="en-US" sz="1400" smtClean="0"/>
              <a:pPr/>
              <a:t>84</a:t>
            </a:fld>
            <a:endParaRPr lang="en-US" sz="1400" dirty="0"/>
          </a:p>
        </p:txBody>
      </p:sp>
      <p:pic>
        <p:nvPicPr>
          <p:cNvPr id="6" name="Picture 2" descr="https://encrypted-tbn1.gstatic.com/images?q=tbn:ANd9GcS9xT7YzuZZXlQCAtzse8PEeF8X7c9wnelzoXBro8ou5ZMohjs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399" y="1600200"/>
            <a:ext cx="2463260" cy="1403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0868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2">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2">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p:cTn id="37" dur="2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1000"/>
            <a:ext cx="7518400" cy="1524000"/>
          </a:xfrm>
        </p:spPr>
        <p:txBody>
          <a:bodyPr/>
          <a:lstStyle/>
          <a:p>
            <a:r>
              <a:rPr lang="en-US" sz="2400" b="1" i="1" dirty="0"/>
              <a:t>“. . . is an aesthetic moral vision</a:t>
            </a:r>
            <a:br>
              <a:rPr lang="en-US" sz="2400" b="1" i="1" dirty="0"/>
            </a:br>
            <a:r>
              <a:rPr lang="en-US" sz="2400" b="1" i="1" dirty="0"/>
              <a:t>in which humanity is called to reflect the beauty [and extravagant love] of God.”* </a:t>
            </a:r>
            <a:br>
              <a:rPr lang="en-US" sz="2400" b="1" i="1" dirty="0"/>
            </a:br>
            <a:endParaRPr lang="en-US" sz="1200" dirty="0"/>
          </a:p>
        </p:txBody>
      </p:sp>
      <p:sp>
        <p:nvSpPr>
          <p:cNvPr id="2" name="Content Placeholder 1"/>
          <p:cNvSpPr>
            <a:spLocks noGrp="1"/>
          </p:cNvSpPr>
          <p:nvPr>
            <p:ph idx="1"/>
          </p:nvPr>
        </p:nvSpPr>
        <p:spPr>
          <a:xfrm>
            <a:off x="3454400" y="1858435"/>
            <a:ext cx="8534400" cy="4724400"/>
          </a:xfrm>
        </p:spPr>
        <p:txBody>
          <a:bodyPr>
            <a:noAutofit/>
          </a:bodyPr>
          <a:lstStyle/>
          <a:p>
            <a:pPr marL="454025" indent="-454025">
              <a:lnSpc>
                <a:spcPct val="100000"/>
              </a:lnSpc>
              <a:spcBef>
                <a:spcPts val="0"/>
              </a:spcBef>
            </a:pPr>
            <a:r>
              <a:rPr lang="en-US" sz="1800" dirty="0"/>
              <a:t>God is good; Creation is of God, and is therefore good.</a:t>
            </a:r>
          </a:p>
          <a:p>
            <a:pPr marL="454025" indent="-454025">
              <a:lnSpc>
                <a:spcPct val="100000"/>
              </a:lnSpc>
              <a:spcBef>
                <a:spcPts val="0"/>
              </a:spcBef>
            </a:pPr>
            <a:endParaRPr lang="en-US" sz="1800" dirty="0"/>
          </a:p>
          <a:p>
            <a:pPr marL="454025" indent="-454025">
              <a:lnSpc>
                <a:spcPct val="100000"/>
              </a:lnSpc>
              <a:spcBef>
                <a:spcPts val="0"/>
              </a:spcBef>
            </a:pPr>
            <a:r>
              <a:rPr lang="en-US" sz="1800" dirty="0"/>
              <a:t>As moral agents, people are to be seen first and foremost as mirrors of God in the context of creation.</a:t>
            </a:r>
          </a:p>
          <a:p>
            <a:pPr marL="454025" indent="-454025">
              <a:lnSpc>
                <a:spcPct val="100000"/>
              </a:lnSpc>
              <a:spcBef>
                <a:spcPts val="0"/>
              </a:spcBef>
            </a:pPr>
            <a:endParaRPr lang="en-US" sz="1800" dirty="0"/>
          </a:p>
          <a:p>
            <a:pPr marL="454025" indent="-454025">
              <a:lnSpc>
                <a:spcPct val="100000"/>
              </a:lnSpc>
              <a:spcBef>
                <a:spcPts val="0"/>
              </a:spcBef>
            </a:pPr>
            <a:r>
              <a:rPr lang="en-US" sz="1800" dirty="0"/>
              <a:t>Focus on sin--you will find and perpetuate it; focus on goodness--you will find and perpetuate it.</a:t>
            </a:r>
          </a:p>
          <a:p>
            <a:pPr marL="454025" indent="-454025">
              <a:lnSpc>
                <a:spcPct val="100000"/>
              </a:lnSpc>
              <a:spcBef>
                <a:spcPts val="0"/>
              </a:spcBef>
            </a:pPr>
            <a:endParaRPr lang="en-US" sz="1800" dirty="0"/>
          </a:p>
          <a:p>
            <a:pPr marL="454025" indent="-454025">
              <a:lnSpc>
                <a:spcPct val="100000"/>
              </a:lnSpc>
              <a:spcBef>
                <a:spcPts val="0"/>
              </a:spcBef>
            </a:pPr>
            <a:r>
              <a:rPr lang="en-US" sz="1800" dirty="0"/>
              <a:t>Individuals have community and nature to help and support each person, to learn not to “be good,” but learn </a:t>
            </a:r>
            <a:r>
              <a:rPr lang="en-US" sz="1800" i="1" dirty="0"/>
              <a:t>goodness</a:t>
            </a:r>
            <a:r>
              <a:rPr lang="en-US" sz="1800" dirty="0"/>
              <a:t> itself as a gift of Creation and come to desire goodness.</a:t>
            </a:r>
          </a:p>
          <a:p>
            <a:pPr marL="454025" indent="-454025">
              <a:lnSpc>
                <a:spcPct val="100000"/>
              </a:lnSpc>
              <a:spcBef>
                <a:spcPts val="0"/>
              </a:spcBef>
            </a:pPr>
            <a:endParaRPr lang="en-US" sz="1800" dirty="0"/>
          </a:p>
          <a:p>
            <a:pPr marL="454025" indent="-454025">
              <a:lnSpc>
                <a:spcPct val="100000"/>
              </a:lnSpc>
              <a:spcBef>
                <a:spcPts val="0"/>
              </a:spcBef>
            </a:pPr>
            <a:r>
              <a:rPr lang="en-US" sz="1800" dirty="0"/>
              <a:t>God’s love creates the possibility for our response, in imitation of God’s Incarnated Example. The beauty of Nature is a sign of God’s love.</a:t>
            </a:r>
          </a:p>
          <a:p>
            <a:pPr marL="454025" indent="-454025">
              <a:lnSpc>
                <a:spcPct val="100000"/>
              </a:lnSpc>
              <a:spcBef>
                <a:spcPts val="0"/>
              </a:spcBef>
            </a:pPr>
            <a:endParaRPr lang="en-US" sz="1800" dirty="0">
              <a:solidFill>
                <a:schemeClr val="tx1"/>
              </a:solidFill>
            </a:endParaRPr>
          </a:p>
          <a:p>
            <a:pPr marL="454025" indent="-454025">
              <a:lnSpc>
                <a:spcPct val="100000"/>
              </a:lnSpc>
              <a:spcBef>
                <a:spcPts val="0"/>
              </a:spcBef>
            </a:pPr>
            <a:r>
              <a:rPr lang="en-US" sz="1800" dirty="0">
                <a:solidFill>
                  <a:schemeClr val="tx1"/>
                </a:solidFill>
              </a:rPr>
              <a:t>"In beautiful things [Francis] discerns/sees Beauty Itself.” (2C165; full reference in notes below.)</a:t>
            </a:r>
          </a:p>
          <a:p>
            <a:pPr marL="454025" indent="-454025">
              <a:lnSpc>
                <a:spcPct val="100000"/>
              </a:lnSpc>
              <a:spcBef>
                <a:spcPts val="0"/>
              </a:spcBef>
            </a:pPr>
            <a:endParaRPr lang="en-US" sz="1800" dirty="0">
              <a:solidFill>
                <a:schemeClr val="tx1"/>
              </a:solidFill>
            </a:endParaRPr>
          </a:p>
          <a:p>
            <a:pPr marL="454025" indent="-454025">
              <a:lnSpc>
                <a:spcPct val="100000"/>
              </a:lnSpc>
              <a:spcBef>
                <a:spcPts val="0"/>
              </a:spcBef>
            </a:pPr>
            <a:endParaRPr lang="en-US" sz="1800" dirty="0"/>
          </a:p>
        </p:txBody>
      </p:sp>
      <p:sp>
        <p:nvSpPr>
          <p:cNvPr id="4" name="Slide Number Placeholder 3"/>
          <p:cNvSpPr>
            <a:spLocks noGrp="1"/>
          </p:cNvSpPr>
          <p:nvPr>
            <p:ph type="sldNum" sz="quarter" idx="4294967295"/>
          </p:nvPr>
        </p:nvSpPr>
        <p:spPr>
          <a:xfrm>
            <a:off x="11699702" y="6483848"/>
            <a:ext cx="492298" cy="365125"/>
          </a:xfrm>
          <a:prstGeom prst="rect">
            <a:avLst/>
          </a:prstGeom>
        </p:spPr>
        <p:txBody>
          <a:bodyPr/>
          <a:lstStyle/>
          <a:p>
            <a:fld id="{997F3594-4405-4A06-B9CD-986FDCBEA221}" type="slidenum">
              <a:rPr lang="en-US" sz="1400" smtClean="0"/>
              <a:pPr/>
              <a:t>85</a:t>
            </a:fld>
            <a:endParaRPr lang="en-US" sz="1400" dirty="0"/>
          </a:p>
        </p:txBody>
      </p:sp>
      <p:sp>
        <p:nvSpPr>
          <p:cNvPr id="5" name="TextBox 4"/>
          <p:cNvSpPr txBox="1"/>
          <p:nvPr/>
        </p:nvSpPr>
        <p:spPr>
          <a:xfrm>
            <a:off x="475797" y="6305836"/>
            <a:ext cx="3759200" cy="276999"/>
          </a:xfrm>
          <a:prstGeom prst="rect">
            <a:avLst/>
          </a:prstGeom>
          <a:noFill/>
        </p:spPr>
        <p:txBody>
          <a:bodyPr wrap="square" rtlCol="0">
            <a:spAutoFit/>
          </a:bodyPr>
          <a:lstStyle/>
          <a:p>
            <a:r>
              <a:rPr lang="en-US" sz="1200" dirty="0">
                <a:solidFill>
                  <a:prstClr val="black"/>
                </a:solidFill>
              </a:rPr>
              <a:t>* See notes for slide 84: </a:t>
            </a:r>
            <a:r>
              <a:rPr lang="en-US" sz="1200" i="1" dirty="0">
                <a:solidFill>
                  <a:prstClr val="black"/>
                </a:solidFill>
              </a:rPr>
              <a:t>Characteristics.</a:t>
            </a:r>
          </a:p>
        </p:txBody>
      </p:sp>
      <p:pic>
        <p:nvPicPr>
          <p:cNvPr id="4098" name="Picture 2" descr="Francis of Assisi Stained Glass Win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96" y="2057401"/>
            <a:ext cx="2767424" cy="3438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3396" y="5572781"/>
            <a:ext cx="2806336" cy="461665"/>
          </a:xfrm>
          <a:prstGeom prst="rect">
            <a:avLst/>
          </a:prstGeom>
          <a:noFill/>
        </p:spPr>
        <p:txBody>
          <a:bodyPr wrap="square" rtlCol="0">
            <a:spAutoFit/>
          </a:bodyPr>
          <a:lstStyle/>
          <a:p>
            <a:r>
              <a:rPr lang="en-US" sz="1200" dirty="0">
                <a:solidFill>
                  <a:prstClr val="black"/>
                </a:solidFill>
              </a:rPr>
              <a:t>Merged stained glass windows in San </a:t>
            </a:r>
            <a:r>
              <a:rPr lang="en-US" sz="1200" dirty="0" err="1">
                <a:solidFill>
                  <a:prstClr val="black"/>
                </a:solidFill>
              </a:rPr>
              <a:t>Damiano</a:t>
            </a:r>
            <a:r>
              <a:rPr lang="en-US" sz="1200" dirty="0">
                <a:solidFill>
                  <a:prstClr val="black"/>
                </a:solidFill>
              </a:rPr>
              <a:t> </a:t>
            </a:r>
          </a:p>
        </p:txBody>
      </p:sp>
    </p:spTree>
    <p:extLst>
      <p:ext uri="{BB962C8B-B14F-4D97-AF65-F5344CB8AC3E}">
        <p14:creationId xmlns:p14="http://schemas.microsoft.com/office/powerpoint/2010/main" val="2565845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2" end="2"/>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4" end="4"/>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p:cTn id="25" dur="2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6" dur="2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27" dur="2000"/>
                                        <p:tgtEl>
                                          <p:spTgt spid="2">
                                            <p:txEl>
                                              <p:pRg st="6" end="6"/>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p:cTn id="31" dur="2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32" dur="2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33" dur="2000"/>
                                        <p:tgtEl>
                                          <p:spTgt spid="2">
                                            <p:txEl>
                                              <p:pRg st="8" end="8"/>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p:cTn id="37" dur="2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38" dur="2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39"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56400" y="2209800"/>
            <a:ext cx="4013201" cy="762000"/>
          </a:xfrm>
        </p:spPr>
        <p:txBody>
          <a:bodyPr>
            <a:normAutofit fontScale="90000"/>
          </a:bodyPr>
          <a:lstStyle/>
          <a:p>
            <a:pPr algn="l"/>
            <a:r>
              <a:rPr lang="en-US" dirty="0"/>
              <a:t>Reflection</a:t>
            </a:r>
          </a:p>
        </p:txBody>
      </p:sp>
      <p:sp>
        <p:nvSpPr>
          <p:cNvPr id="5" name="Text Placeholder 4"/>
          <p:cNvSpPr>
            <a:spLocks noGrp="1"/>
          </p:cNvSpPr>
          <p:nvPr>
            <p:ph type="body" idx="1"/>
          </p:nvPr>
        </p:nvSpPr>
        <p:spPr>
          <a:xfrm>
            <a:off x="914401" y="3387743"/>
            <a:ext cx="10312996" cy="3074153"/>
          </a:xfrm>
        </p:spPr>
        <p:txBody>
          <a:bodyPr>
            <a:noAutofit/>
          </a:bodyPr>
          <a:lstStyle/>
          <a:p>
            <a:r>
              <a:rPr lang="en-US" sz="2400" dirty="0"/>
              <a:t>Teaching could be considered a very Franciscan endeavor. As faculty, we strive to challenge our students, to push them beyond the limitations, and to support them when they fail. We want them to see ways in which they can bring good to communities in which they live. Consider how in your teaching, both within and outside the classroom, what you do could be modeling or connecting with the Franciscan ideal  that we are the ones who model and bring into reality goodness.  </a:t>
            </a:r>
            <a:br>
              <a:rPr lang="en-US" sz="2400" dirty="0"/>
            </a:br>
            <a:endParaRPr lang="en-US" sz="2400" dirty="0"/>
          </a:p>
        </p:txBody>
      </p:sp>
      <p:sp>
        <p:nvSpPr>
          <p:cNvPr id="2" name="Slide Number Placeholder 1"/>
          <p:cNvSpPr>
            <a:spLocks noGrp="1"/>
          </p:cNvSpPr>
          <p:nvPr>
            <p:ph type="sldNum" sz="quarter" idx="4294967295"/>
          </p:nvPr>
        </p:nvSpPr>
        <p:spPr>
          <a:xfrm>
            <a:off x="11571415" y="6343651"/>
            <a:ext cx="505126" cy="365125"/>
          </a:xfrm>
          <a:prstGeom prst="rect">
            <a:avLst/>
          </a:prstGeom>
        </p:spPr>
        <p:txBody>
          <a:bodyPr/>
          <a:lstStyle/>
          <a:p>
            <a:fld id="{997F3594-4405-4A06-B9CD-986FDCBEA221}" type="slidenum">
              <a:rPr lang="en-US" sz="1400" smtClean="0"/>
              <a:pPr/>
              <a:t>86</a:t>
            </a:fld>
            <a:endParaRPr lang="en-US" sz="1400" dirty="0"/>
          </a:p>
        </p:txBody>
      </p:sp>
      <p:pic>
        <p:nvPicPr>
          <p:cNvPr id="2052" name="Picture 4" descr="http://images.fineartamerica.com/images-medium-large-5/assisi-from-the-sunflower-fields-bob-philli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466575"/>
            <a:ext cx="5642884" cy="2620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479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Saint Francis of Assisi as Student and Teacher</a:t>
            </a:r>
          </a:p>
        </p:txBody>
      </p:sp>
      <p:sp>
        <p:nvSpPr>
          <p:cNvPr id="3" name="TextBox 2"/>
          <p:cNvSpPr txBox="1"/>
          <p:nvPr/>
        </p:nvSpPr>
        <p:spPr>
          <a:xfrm>
            <a:off x="11500556" y="6505222"/>
            <a:ext cx="366657" cy="307777"/>
          </a:xfrm>
          <a:prstGeom prst="rect">
            <a:avLst/>
          </a:prstGeom>
          <a:noFill/>
        </p:spPr>
        <p:txBody>
          <a:bodyPr wrap="none" rtlCol="0">
            <a:spAutoFit/>
          </a:bodyPr>
          <a:lstStyle/>
          <a:p>
            <a:fld id="{4E99E6DD-95CA-694D-B657-E6A33F2476E4}" type="slidenum">
              <a:rPr lang="en-US" sz="1400" smtClean="0"/>
              <a:t>87</a:t>
            </a:fld>
            <a:endParaRPr lang="en-US" sz="1400" dirty="0"/>
          </a:p>
        </p:txBody>
      </p:sp>
    </p:spTree>
    <p:extLst>
      <p:ext uri="{BB962C8B-B14F-4D97-AF65-F5344CB8AC3E}">
        <p14:creationId xmlns:p14="http://schemas.microsoft.com/office/powerpoint/2010/main" val="270813793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863" y="1774537"/>
            <a:ext cx="6096000" cy="4572000"/>
          </a:xfrm>
          <a:prstGeom prst="rect">
            <a:avLst/>
          </a:prstGeom>
        </p:spPr>
      </p:pic>
      <p:sp>
        <p:nvSpPr>
          <p:cNvPr id="4" name="Title 3"/>
          <p:cNvSpPr>
            <a:spLocks noGrp="1"/>
          </p:cNvSpPr>
          <p:nvPr>
            <p:ph type="title"/>
          </p:nvPr>
        </p:nvSpPr>
        <p:spPr>
          <a:xfrm>
            <a:off x="915104" y="453737"/>
            <a:ext cx="7492408" cy="1320800"/>
          </a:xfrm>
        </p:spPr>
        <p:txBody>
          <a:bodyPr>
            <a:normAutofit/>
          </a:bodyPr>
          <a:lstStyle/>
          <a:p>
            <a:pPr algn="ctr"/>
            <a:r>
              <a:rPr lang="en-US" sz="2000" dirty="0"/>
              <a:t>The Basilica of Saint Francis in Assisi </a:t>
            </a:r>
            <a:br>
              <a:rPr lang="en-US" sz="2000" dirty="0"/>
            </a:br>
            <a:r>
              <a:rPr lang="en-US" sz="2000" dirty="0"/>
              <a:t>Located on the site known as the “Hill of Hell” to become known as the “Hill of Paradise”</a:t>
            </a:r>
          </a:p>
        </p:txBody>
      </p:sp>
      <p:sp>
        <p:nvSpPr>
          <p:cNvPr id="3" name="TextBox 2"/>
          <p:cNvSpPr txBox="1"/>
          <p:nvPr/>
        </p:nvSpPr>
        <p:spPr>
          <a:xfrm>
            <a:off x="11585222" y="6419334"/>
            <a:ext cx="366657" cy="307777"/>
          </a:xfrm>
          <a:prstGeom prst="rect">
            <a:avLst/>
          </a:prstGeom>
          <a:noFill/>
        </p:spPr>
        <p:txBody>
          <a:bodyPr wrap="none" rtlCol="0">
            <a:spAutoFit/>
          </a:bodyPr>
          <a:lstStyle/>
          <a:p>
            <a:fld id="{3CD36A42-D725-1E4A-A1CA-58EFFF966647}" type="slidenum">
              <a:rPr lang="en-US" sz="1400" smtClean="0"/>
              <a:t>88</a:t>
            </a:fld>
            <a:endParaRPr lang="en-US" sz="1400" dirty="0"/>
          </a:p>
        </p:txBody>
      </p:sp>
    </p:spTree>
    <p:extLst>
      <p:ext uri="{BB962C8B-B14F-4D97-AF65-F5344CB8AC3E}">
        <p14:creationId xmlns:p14="http://schemas.microsoft.com/office/powerpoint/2010/main" val="407129839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96721"/>
            <a:ext cx="8596668" cy="361950"/>
          </a:xfrm>
        </p:spPr>
        <p:txBody>
          <a:bodyPr>
            <a:noAutofit/>
          </a:bodyPr>
          <a:lstStyle/>
          <a:p>
            <a:r>
              <a:rPr lang="en-US" sz="2800" dirty="0"/>
              <a:t>Introduction to Saint Francis: Resources</a:t>
            </a:r>
          </a:p>
        </p:txBody>
      </p:sp>
      <p:sp>
        <p:nvSpPr>
          <p:cNvPr id="3" name="Content Placeholder 2"/>
          <p:cNvSpPr>
            <a:spLocks noGrp="1"/>
          </p:cNvSpPr>
          <p:nvPr>
            <p:ph idx="1"/>
          </p:nvPr>
        </p:nvSpPr>
        <p:spPr>
          <a:xfrm>
            <a:off x="677335" y="1557387"/>
            <a:ext cx="8112102" cy="5170946"/>
          </a:xfrm>
        </p:spPr>
        <p:txBody>
          <a:bodyPr>
            <a:noAutofit/>
          </a:bodyPr>
          <a:lstStyle/>
          <a:p>
            <a:pPr marL="514350" indent="-514350">
              <a:lnSpc>
                <a:spcPct val="120000"/>
              </a:lnSpc>
              <a:spcBef>
                <a:spcPts val="2200"/>
              </a:spcBef>
              <a:buFont typeface="+mj-lt"/>
              <a:buAutoNum type="arabicPeriod"/>
            </a:pPr>
            <a:r>
              <a:rPr lang="en-US" sz="2000" dirty="0"/>
              <a:t>Read the link on St. Francis’s </a:t>
            </a:r>
            <a:r>
              <a:rPr lang="en-US" sz="2000" dirty="0" err="1"/>
              <a:t>life</a:t>
            </a:r>
            <a:r>
              <a:rPr lang="en-US" sz="2000" dirty="0" err="1">
                <a:hlinkClick r:id="rId2"/>
              </a:rPr>
              <a:t>http</a:t>
            </a:r>
            <a:r>
              <a:rPr lang="en-US" sz="2000" dirty="0">
                <a:hlinkClick r:id="rId2"/>
              </a:rPr>
              <a:t>://198.62.75.1/www1/ofm/fra/FRAlife1.html</a:t>
            </a:r>
            <a:endParaRPr lang="en-US" sz="2000" dirty="0"/>
          </a:p>
          <a:p>
            <a:pPr marL="514350" indent="-514350">
              <a:lnSpc>
                <a:spcPct val="120000"/>
              </a:lnSpc>
              <a:spcBef>
                <a:spcPts val="2200"/>
              </a:spcBef>
              <a:buFont typeface="+mj-lt"/>
              <a:buAutoNum type="arabicPeriod"/>
            </a:pPr>
            <a:r>
              <a:rPr lang="en-US" sz="2000" dirty="0"/>
              <a:t>Watch the short video overview of </a:t>
            </a:r>
            <a:r>
              <a:rPr lang="en-US" sz="2000" dirty="0" err="1"/>
              <a:t>Francis</a:t>
            </a:r>
            <a:r>
              <a:rPr lang="en-US" sz="2000" dirty="0" err="1">
                <a:hlinkClick r:id="rId3"/>
              </a:rPr>
              <a:t>https</a:t>
            </a:r>
            <a:r>
              <a:rPr lang="en-US" sz="2000" dirty="0">
                <a:hlinkClick r:id="rId3"/>
              </a:rPr>
              <a:t>://www.youtube.com/watch?v=kw1LDSV23zA</a:t>
            </a:r>
            <a:endParaRPr lang="en-US" sz="2000" dirty="0"/>
          </a:p>
          <a:p>
            <a:pPr marL="514350" indent="-514350">
              <a:lnSpc>
                <a:spcPct val="120000"/>
              </a:lnSpc>
              <a:spcBef>
                <a:spcPts val="2200"/>
              </a:spcBef>
              <a:buFont typeface="+mj-lt"/>
              <a:buAutoNum type="arabicPeriod"/>
            </a:pPr>
            <a:r>
              <a:rPr lang="en-US" sz="2000" dirty="0"/>
              <a:t>How did Francis learn and grow by reflecting on his experiences?</a:t>
            </a:r>
          </a:p>
          <a:p>
            <a:pPr marL="514350" indent="-514350">
              <a:lnSpc>
                <a:spcPct val="120000"/>
              </a:lnSpc>
              <a:spcBef>
                <a:spcPts val="2200"/>
              </a:spcBef>
              <a:buFont typeface="+mj-lt"/>
              <a:buAutoNum type="arabicPeriod"/>
            </a:pPr>
            <a:r>
              <a:rPr lang="en-US" sz="2000" dirty="0"/>
              <a:t>How did Francis engage in “self-assessment” as part of his process of learning and growing spiritually?</a:t>
            </a:r>
          </a:p>
          <a:p>
            <a:pPr marL="514350" indent="-514350">
              <a:lnSpc>
                <a:spcPct val="120000"/>
              </a:lnSpc>
              <a:spcBef>
                <a:spcPts val="2200"/>
              </a:spcBef>
              <a:buFont typeface="+mj-lt"/>
              <a:buAutoNum type="arabicPeriod"/>
            </a:pPr>
            <a:r>
              <a:rPr lang="en-US" sz="2000" dirty="0"/>
              <a:t>Name some of St. Francis’s values and how they relate to his understanding of Jesus and his Catholic Christian faith</a:t>
            </a:r>
          </a:p>
        </p:txBody>
      </p:sp>
      <p:sp>
        <p:nvSpPr>
          <p:cNvPr id="4" name="TextBox 3"/>
          <p:cNvSpPr txBox="1"/>
          <p:nvPr/>
        </p:nvSpPr>
        <p:spPr>
          <a:xfrm>
            <a:off x="11712222" y="6420556"/>
            <a:ext cx="366657" cy="307777"/>
          </a:xfrm>
          <a:prstGeom prst="rect">
            <a:avLst/>
          </a:prstGeom>
          <a:noFill/>
        </p:spPr>
        <p:txBody>
          <a:bodyPr wrap="none" rtlCol="0">
            <a:spAutoFit/>
          </a:bodyPr>
          <a:lstStyle/>
          <a:p>
            <a:fld id="{13914B44-7EF8-9949-9395-F141C48054C2}" type="slidenum">
              <a:rPr lang="en-US" sz="1400" smtClean="0"/>
              <a:t>89</a:t>
            </a:fld>
            <a:endParaRPr lang="en-US" sz="1400" dirty="0"/>
          </a:p>
        </p:txBody>
      </p:sp>
    </p:spTree>
    <p:extLst>
      <p:ext uri="{BB962C8B-B14F-4D97-AF65-F5344CB8AC3E}">
        <p14:creationId xmlns:p14="http://schemas.microsoft.com/office/powerpoint/2010/main" val="18142129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391400" cy="1325563"/>
          </a:xfrm>
        </p:spPr>
        <p:txBody>
          <a:bodyPr/>
          <a:lstStyle/>
          <a:p>
            <a:pPr algn="ctr"/>
            <a:r>
              <a:rPr lang="en-US" dirty="0"/>
              <a:t>Potential Problems in </a:t>
            </a:r>
            <a:br>
              <a:rPr lang="en-US" dirty="0"/>
            </a:br>
            <a:r>
              <a:rPr lang="en-US" dirty="0"/>
              <a:t>Learning about Francis</a:t>
            </a:r>
          </a:p>
        </p:txBody>
      </p:sp>
      <p:sp>
        <p:nvSpPr>
          <p:cNvPr id="3" name="Content Placeholder 2"/>
          <p:cNvSpPr>
            <a:spLocks noGrp="1"/>
          </p:cNvSpPr>
          <p:nvPr>
            <p:ph sz="half" idx="1"/>
          </p:nvPr>
        </p:nvSpPr>
        <p:spPr>
          <a:xfrm>
            <a:off x="838200" y="1825625"/>
            <a:ext cx="5611842" cy="4351338"/>
          </a:xfrm>
        </p:spPr>
        <p:txBody>
          <a:bodyPr>
            <a:normAutofit/>
          </a:bodyPr>
          <a:lstStyle/>
          <a:p>
            <a:pPr marL="210552" lvl="0" indent="-210552">
              <a:lnSpc>
                <a:spcPct val="100000"/>
              </a:lnSpc>
              <a:buSzPct val="100000"/>
              <a:buFontTx/>
              <a:buChar char="•"/>
              <a:defRPr sz="1800">
                <a:solidFill>
                  <a:srgbClr val="000000"/>
                </a:solidFill>
              </a:defRPr>
            </a:pPr>
            <a:r>
              <a:rPr lang="en-US" sz="2400" dirty="0">
                <a:solidFill>
                  <a:srgbClr val="404040"/>
                </a:solidFill>
              </a:rPr>
              <a:t>The “Franciscan Question” — any attempts to reconstruct a life of Francis are necessarily interpretations.  Our questions and interests shape how we see Francis.</a:t>
            </a:r>
          </a:p>
          <a:p>
            <a:pPr marL="210552" lvl="0" indent="-210552">
              <a:lnSpc>
                <a:spcPct val="100000"/>
              </a:lnSpc>
              <a:buSzPct val="100000"/>
              <a:buFontTx/>
              <a:buChar char="•"/>
              <a:defRPr sz="1800">
                <a:solidFill>
                  <a:srgbClr val="000000"/>
                </a:solidFill>
              </a:defRPr>
            </a:pPr>
            <a:r>
              <a:rPr lang="en-US" sz="2400" dirty="0">
                <a:solidFill>
                  <a:srgbClr val="404040"/>
                </a:solidFill>
              </a:rPr>
              <a:t>He was a Catholic saint, so finding the “true” Francis requires digging behind the hagiographies of his time, and of ours.</a:t>
            </a:r>
          </a:p>
          <a:p>
            <a:pPr marL="591552" lvl="1" indent="-210552">
              <a:lnSpc>
                <a:spcPct val="100000"/>
              </a:lnSpc>
              <a:buSzPct val="100000"/>
              <a:buFontTx/>
              <a:buChar char="•"/>
              <a:defRPr sz="1800">
                <a:solidFill>
                  <a:srgbClr val="000000"/>
                </a:solidFill>
              </a:defRPr>
            </a:pPr>
            <a:r>
              <a:rPr lang="en-US" dirty="0">
                <a:solidFill>
                  <a:srgbClr val="404040"/>
                </a:solidFill>
              </a:rPr>
              <a:t>As a saint, he can seem so holy that he is impossible to imitate.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34535" y="1825625"/>
            <a:ext cx="3602512" cy="3792118"/>
          </a:xfrm>
        </p:spPr>
      </p:pic>
      <p:sp>
        <p:nvSpPr>
          <p:cNvPr id="4" name="TextBox 3"/>
          <p:cNvSpPr txBox="1"/>
          <p:nvPr/>
        </p:nvSpPr>
        <p:spPr>
          <a:xfrm>
            <a:off x="2890417" y="6277743"/>
            <a:ext cx="4311230" cy="276999"/>
          </a:xfrm>
          <a:prstGeom prst="rect">
            <a:avLst/>
          </a:prstGeom>
          <a:noFill/>
        </p:spPr>
        <p:txBody>
          <a:bodyPr wrap="square" rtlCol="0">
            <a:spAutoFit/>
          </a:bodyPr>
          <a:lstStyle/>
          <a:p>
            <a:r>
              <a:rPr lang="en-US" sz="1200" dirty="0"/>
              <a:t>Source: Augustine Thompson, </a:t>
            </a:r>
            <a:r>
              <a:rPr lang="en-US" sz="1200" i="1" dirty="0">
                <a:hlinkClick r:id="rId3"/>
              </a:rPr>
              <a:t>Francis of Assisi, A New Biography</a:t>
            </a:r>
            <a:endParaRPr lang="en-US" sz="1200" i="1" dirty="0"/>
          </a:p>
        </p:txBody>
      </p:sp>
      <p:sp>
        <p:nvSpPr>
          <p:cNvPr id="6" name="TextBox 5"/>
          <p:cNvSpPr txBox="1"/>
          <p:nvPr/>
        </p:nvSpPr>
        <p:spPr>
          <a:xfrm>
            <a:off x="11758948" y="6461667"/>
            <a:ext cx="275661" cy="307777"/>
          </a:xfrm>
          <a:prstGeom prst="rect">
            <a:avLst/>
          </a:prstGeom>
          <a:noFill/>
        </p:spPr>
        <p:txBody>
          <a:bodyPr wrap="none" rtlCol="0">
            <a:spAutoFit/>
          </a:bodyPr>
          <a:lstStyle/>
          <a:p>
            <a:fld id="{0FBC4B95-3241-5E4A-A7DB-F00D552E928F}" type="slidenum">
              <a:rPr lang="en-US" sz="1400" smtClean="0"/>
              <a:t>9</a:t>
            </a:fld>
            <a:endParaRPr lang="en-US" sz="1400" dirty="0"/>
          </a:p>
        </p:txBody>
      </p:sp>
    </p:spTree>
    <p:extLst>
      <p:ext uri="{BB962C8B-B14F-4D97-AF65-F5344CB8AC3E}">
        <p14:creationId xmlns:p14="http://schemas.microsoft.com/office/powerpoint/2010/main" val="861021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000" fill="hold"/>
                                        <p:tgtEl>
                                          <p:spTgt spid="4"/>
                                        </p:tgtEl>
                                        <p:attrNameLst>
                                          <p:attrName>ppt_w</p:attrName>
                                        </p:attrNameLst>
                                      </p:cBhvr>
                                      <p:tavLst>
                                        <p:tav tm="0">
                                          <p:val>
                                            <p:strVal val="#ppt_w*0.70"/>
                                          </p:val>
                                        </p:tav>
                                        <p:tav tm="100000">
                                          <p:val>
                                            <p:strVal val="#ppt_w"/>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Education of Francis the Student</a:t>
            </a:r>
          </a:p>
        </p:txBody>
      </p:sp>
      <p:sp>
        <p:nvSpPr>
          <p:cNvPr id="3" name="Content Placeholder 2"/>
          <p:cNvSpPr>
            <a:spLocks noGrp="1"/>
          </p:cNvSpPr>
          <p:nvPr>
            <p:ph sz="half" idx="1"/>
          </p:nvPr>
        </p:nvSpPr>
        <p:spPr>
          <a:xfrm>
            <a:off x="662900" y="1845777"/>
            <a:ext cx="4925099" cy="4073956"/>
          </a:xfrm>
        </p:spPr>
        <p:txBody>
          <a:bodyPr>
            <a:noAutofit/>
          </a:bodyPr>
          <a:lstStyle/>
          <a:p>
            <a:pPr>
              <a:lnSpc>
                <a:spcPct val="100000"/>
              </a:lnSpc>
            </a:pPr>
            <a:r>
              <a:rPr lang="en-US" sz="1800" dirty="0"/>
              <a:t>As a child Francis attended school at his church and learned to read, write, and the basics of his Catholic faith</a:t>
            </a:r>
          </a:p>
          <a:p>
            <a:pPr>
              <a:lnSpc>
                <a:spcPct val="100000"/>
              </a:lnSpc>
            </a:pPr>
            <a:r>
              <a:rPr lang="en-US" sz="1800" dirty="0"/>
              <a:t>His youthful experiences with working class people—his father was a cloth merchant—enabled Francis to appreciate the material value of creation; working with raw materials by hand gave him a closer connection creation.</a:t>
            </a:r>
          </a:p>
          <a:p>
            <a:pPr>
              <a:lnSpc>
                <a:spcPct val="100000"/>
              </a:lnSpc>
            </a:pPr>
            <a:r>
              <a:rPr lang="en-US" sz="1800" dirty="0"/>
              <a:t>He developed a positive, biblical understanding of creation as a source of wisdom—creation reveals God (e.g. Psalms 19:1-7; 104:24)</a:t>
            </a:r>
          </a:p>
          <a:p>
            <a:pPr>
              <a:lnSpc>
                <a:spcPct val="100000"/>
              </a:lnSpc>
            </a:pPr>
            <a:r>
              <a:rPr lang="en-US" sz="1800" dirty="0"/>
              <a:t>For Francis, the pursuit of knowledge must lead to a deeper love of God</a:t>
            </a:r>
          </a:p>
        </p:txBody>
      </p:sp>
      <p:sp>
        <p:nvSpPr>
          <p:cNvPr id="4" name="Content Placeholder 3"/>
          <p:cNvSpPr>
            <a:spLocks noGrp="1"/>
          </p:cNvSpPr>
          <p:nvPr>
            <p:ph sz="half" idx="2"/>
          </p:nvPr>
        </p:nvSpPr>
        <p:spPr>
          <a:xfrm>
            <a:off x="6186294" y="1859377"/>
            <a:ext cx="4810412" cy="4881398"/>
          </a:xfrm>
        </p:spPr>
        <p:txBody>
          <a:bodyPr>
            <a:noAutofit/>
          </a:bodyPr>
          <a:lstStyle/>
          <a:p>
            <a:pPr>
              <a:lnSpc>
                <a:spcPct val="100000"/>
              </a:lnSpc>
            </a:pPr>
            <a:r>
              <a:rPr lang="en-US" sz="1800" dirty="0"/>
              <a:t>Francis’s love for creation developed gradually as he deepened his love for God: conversion from sin and its destructiveness to a deeper awareness of the sanctity of all human life and creation</a:t>
            </a:r>
          </a:p>
          <a:p>
            <a:pPr>
              <a:lnSpc>
                <a:spcPct val="100000"/>
              </a:lnSpc>
            </a:pPr>
            <a:r>
              <a:rPr lang="en-US" sz="1800" dirty="0"/>
              <a:t>His biographer, </a:t>
            </a:r>
            <a:r>
              <a:rPr lang="en-US" sz="1800" dirty="0" err="1"/>
              <a:t>Celano</a:t>
            </a:r>
            <a:r>
              <a:rPr lang="en-US" sz="1800" dirty="0"/>
              <a:t>, and St. Bonaventure describe Francis’s conversion through his ever-growing relationship with Jesus Christ</a:t>
            </a:r>
          </a:p>
          <a:p>
            <a:pPr>
              <a:lnSpc>
                <a:spcPct val="100000"/>
              </a:lnSpc>
            </a:pPr>
            <a:r>
              <a:rPr lang="en-US" sz="1800" dirty="0"/>
              <a:t>The Crucified Christ becomes central to Francis’s understanding of the transformative power of LOVE</a:t>
            </a:r>
          </a:p>
          <a:p>
            <a:pPr>
              <a:lnSpc>
                <a:spcPct val="100000"/>
              </a:lnSpc>
            </a:pPr>
            <a:r>
              <a:rPr lang="en-US" sz="1800" dirty="0"/>
              <a:t>Creation created by God’s Word, manifested in Jesus Christ, led hit to view all creation as good, with our ultimate goal as heaven—the “Garden of Innocence” (Genesis 1-3)</a:t>
            </a:r>
          </a:p>
        </p:txBody>
      </p:sp>
      <p:sp>
        <p:nvSpPr>
          <p:cNvPr id="5" name="TextBox 4"/>
          <p:cNvSpPr txBox="1"/>
          <p:nvPr/>
        </p:nvSpPr>
        <p:spPr>
          <a:xfrm>
            <a:off x="11500556" y="6467702"/>
            <a:ext cx="366657" cy="307777"/>
          </a:xfrm>
          <a:prstGeom prst="rect">
            <a:avLst/>
          </a:prstGeom>
          <a:noFill/>
        </p:spPr>
        <p:txBody>
          <a:bodyPr wrap="none" rtlCol="0">
            <a:spAutoFit/>
          </a:bodyPr>
          <a:lstStyle/>
          <a:p>
            <a:fld id="{3AC282D5-222D-624F-A401-4C3045FB8037}" type="slidenum">
              <a:rPr lang="en-US" sz="1400" smtClean="0"/>
              <a:t>90</a:t>
            </a:fld>
            <a:endParaRPr lang="en-US" sz="1400" dirty="0"/>
          </a:p>
        </p:txBody>
      </p:sp>
    </p:spTree>
    <p:extLst>
      <p:ext uri="{BB962C8B-B14F-4D97-AF65-F5344CB8AC3E}">
        <p14:creationId xmlns:p14="http://schemas.microsoft.com/office/powerpoint/2010/main" val="2410293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p:cTn id="31"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0" end="0"/>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p:cTn id="3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1" end="1"/>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p:cTn id="4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4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45" dur="2000"/>
                                        <p:tgtEl>
                                          <p:spTgt spid="4">
                                            <p:txEl>
                                              <p:pRg st="2" end="2"/>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p:cTn id="49"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50"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51"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Learning through Life</a:t>
            </a:r>
          </a:p>
        </p:txBody>
      </p:sp>
      <p:sp>
        <p:nvSpPr>
          <p:cNvPr id="5" name="Text Placeholder 4"/>
          <p:cNvSpPr>
            <a:spLocks noGrp="1"/>
          </p:cNvSpPr>
          <p:nvPr>
            <p:ph type="body" idx="1"/>
          </p:nvPr>
        </p:nvSpPr>
        <p:spPr>
          <a:xfrm>
            <a:off x="839788" y="1611693"/>
            <a:ext cx="7290065" cy="576262"/>
          </a:xfrm>
        </p:spPr>
        <p:txBody>
          <a:bodyPr>
            <a:noAutofit/>
          </a:bodyPr>
          <a:lstStyle/>
          <a:p>
            <a:r>
              <a:rPr lang="en-US" sz="2000" dirty="0"/>
              <a:t>Francis experienced the church and world as a man of his time and culture </a:t>
            </a:r>
          </a:p>
        </p:txBody>
      </p:sp>
      <p:sp>
        <p:nvSpPr>
          <p:cNvPr id="3" name="Content Placeholder 2"/>
          <p:cNvSpPr>
            <a:spLocks noGrp="1"/>
          </p:cNvSpPr>
          <p:nvPr>
            <p:ph sz="half" idx="2"/>
          </p:nvPr>
        </p:nvSpPr>
        <p:spPr>
          <a:xfrm>
            <a:off x="1215217" y="2583147"/>
            <a:ext cx="9124078" cy="3840673"/>
          </a:xfrm>
        </p:spPr>
        <p:txBody>
          <a:bodyPr>
            <a:noAutofit/>
          </a:bodyPr>
          <a:lstStyle/>
          <a:p>
            <a:pPr>
              <a:lnSpc>
                <a:spcPct val="100000"/>
              </a:lnSpc>
              <a:spcBef>
                <a:spcPts val="1600"/>
              </a:spcBef>
            </a:pPr>
            <a:r>
              <a:rPr lang="en-US" sz="2000" dirty="0"/>
              <a:t>Francis’s high ideals to be a knight were dashed when he became a prisoner of war; he suffered health problems, and eventually went to work for his father and lived a life of “pleasure,” which soon proved unfulfilling.</a:t>
            </a:r>
          </a:p>
          <a:p>
            <a:pPr>
              <a:lnSpc>
                <a:spcPct val="100000"/>
              </a:lnSpc>
              <a:spcBef>
                <a:spcPts val="1600"/>
              </a:spcBef>
            </a:pPr>
            <a:r>
              <a:rPr lang="en-US" sz="2000" dirty="0"/>
              <a:t>In his contemplative treks to the countryside he encounters a leper and reaches out to him</a:t>
            </a:r>
          </a:p>
          <a:p>
            <a:pPr>
              <a:lnSpc>
                <a:spcPct val="100000"/>
              </a:lnSpc>
              <a:spcBef>
                <a:spcPts val="1600"/>
              </a:spcBef>
            </a:pPr>
            <a:r>
              <a:rPr lang="en-US" sz="2000" dirty="0"/>
              <a:t>He has his vision in the dilapidated church of San </a:t>
            </a:r>
            <a:r>
              <a:rPr lang="en-US" sz="2000" dirty="0" err="1"/>
              <a:t>Damiano</a:t>
            </a:r>
            <a:r>
              <a:rPr lang="en-US" sz="2000" dirty="0"/>
              <a:t> and gathers resources from his father’s store to “pay” for its restoration—but the priest rejects his offer</a:t>
            </a:r>
          </a:p>
          <a:p>
            <a:pPr>
              <a:lnSpc>
                <a:spcPct val="100000"/>
              </a:lnSpc>
              <a:spcBef>
                <a:spcPts val="1600"/>
              </a:spcBef>
            </a:pPr>
            <a:r>
              <a:rPr lang="en-US" sz="2000" dirty="0"/>
              <a:t>Francis begins to live as an “oblate” and deepens his spiritual life</a:t>
            </a:r>
          </a:p>
          <a:p>
            <a:pPr>
              <a:lnSpc>
                <a:spcPct val="100000"/>
              </a:lnSpc>
              <a:spcBef>
                <a:spcPts val="1600"/>
              </a:spcBef>
            </a:pPr>
            <a:r>
              <a:rPr lang="en-US" sz="2000" dirty="0"/>
              <a:t>This leads to open conflict with his father</a:t>
            </a:r>
          </a:p>
          <a:p>
            <a:endParaRPr lang="en-US" sz="1800" dirty="0"/>
          </a:p>
        </p:txBody>
      </p:sp>
      <p:sp>
        <p:nvSpPr>
          <p:cNvPr id="7" name="TextBox 6"/>
          <p:cNvSpPr txBox="1"/>
          <p:nvPr/>
        </p:nvSpPr>
        <p:spPr>
          <a:xfrm>
            <a:off x="11627556" y="6378222"/>
            <a:ext cx="366657" cy="307777"/>
          </a:xfrm>
          <a:prstGeom prst="rect">
            <a:avLst/>
          </a:prstGeom>
          <a:noFill/>
        </p:spPr>
        <p:txBody>
          <a:bodyPr wrap="none" rtlCol="0">
            <a:spAutoFit/>
          </a:bodyPr>
          <a:lstStyle/>
          <a:p>
            <a:fld id="{CC091DD9-2B8D-E243-8437-2D3A1B5878A3}" type="slidenum">
              <a:rPr lang="en-US" sz="1400" smtClean="0"/>
              <a:t>91</a:t>
            </a:fld>
            <a:endParaRPr lang="en-US" sz="1400" dirty="0"/>
          </a:p>
        </p:txBody>
      </p:sp>
    </p:spTree>
    <p:extLst>
      <p:ext uri="{BB962C8B-B14F-4D97-AF65-F5344CB8AC3E}">
        <p14:creationId xmlns:p14="http://schemas.microsoft.com/office/powerpoint/2010/main" val="2796426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5">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0" end="0"/>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1" end="1"/>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2" end="2"/>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3" end="3"/>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56400" y="2209800"/>
            <a:ext cx="4013201" cy="762000"/>
          </a:xfrm>
        </p:spPr>
        <p:txBody>
          <a:bodyPr>
            <a:normAutofit fontScale="90000"/>
          </a:bodyPr>
          <a:lstStyle/>
          <a:p>
            <a:pPr algn="l"/>
            <a:r>
              <a:rPr lang="en-US" dirty="0"/>
              <a:t>Reflection</a:t>
            </a:r>
          </a:p>
        </p:txBody>
      </p:sp>
      <p:sp>
        <p:nvSpPr>
          <p:cNvPr id="5" name="Text Placeholder 4"/>
          <p:cNvSpPr>
            <a:spLocks noGrp="1"/>
          </p:cNvSpPr>
          <p:nvPr>
            <p:ph type="body" idx="1"/>
          </p:nvPr>
        </p:nvSpPr>
        <p:spPr>
          <a:xfrm>
            <a:off x="914401" y="3452061"/>
            <a:ext cx="10312996" cy="3074153"/>
          </a:xfrm>
        </p:spPr>
        <p:txBody>
          <a:bodyPr>
            <a:noAutofit/>
          </a:bodyPr>
          <a:lstStyle/>
          <a:p>
            <a:r>
              <a:rPr lang="en-US" i="1" dirty="0">
                <a:solidFill>
                  <a:schemeClr val="bg1">
                    <a:lumMod val="50000"/>
                  </a:schemeClr>
                </a:solidFill>
              </a:rPr>
              <a:t>How does Francis learn from his own mistakes?</a:t>
            </a:r>
          </a:p>
          <a:p>
            <a:r>
              <a:rPr lang="en-US" i="1" dirty="0">
                <a:solidFill>
                  <a:schemeClr val="bg1">
                    <a:lumMod val="50000"/>
                  </a:schemeClr>
                </a:solidFill>
              </a:rPr>
              <a:t>What makes him reject wealth and privilege to embrace a life of voluntary poverty?</a:t>
            </a:r>
          </a:p>
          <a:p>
            <a:r>
              <a:rPr lang="en-US" i="1" dirty="0">
                <a:solidFill>
                  <a:schemeClr val="bg1">
                    <a:lumMod val="50000"/>
                  </a:schemeClr>
                </a:solidFill>
              </a:rPr>
              <a:t>How does his outward work of repairing churches lead to an inward conversion?</a:t>
            </a:r>
          </a:p>
          <a:p>
            <a:r>
              <a:rPr lang="en-US" i="1" dirty="0">
                <a:solidFill>
                  <a:schemeClr val="bg1">
                    <a:lumMod val="50000"/>
                  </a:schemeClr>
                </a:solidFill>
              </a:rPr>
              <a:t>Why do you think he joyfully internalized Jesus’ call to his apostles to go forth and preach, living a life of simplicity and poverty?</a:t>
            </a:r>
          </a:p>
        </p:txBody>
      </p:sp>
      <p:sp>
        <p:nvSpPr>
          <p:cNvPr id="2" name="Slide Number Placeholder 1"/>
          <p:cNvSpPr>
            <a:spLocks noGrp="1"/>
          </p:cNvSpPr>
          <p:nvPr>
            <p:ph type="sldNum" sz="quarter" idx="4294967295"/>
          </p:nvPr>
        </p:nvSpPr>
        <p:spPr>
          <a:xfrm>
            <a:off x="11725359" y="6161089"/>
            <a:ext cx="466640" cy="365125"/>
          </a:xfrm>
          <a:prstGeom prst="rect">
            <a:avLst/>
          </a:prstGeom>
        </p:spPr>
        <p:txBody>
          <a:bodyPr/>
          <a:lstStyle/>
          <a:p>
            <a:fld id="{997F3594-4405-4A06-B9CD-986FDCBEA221}" type="slidenum">
              <a:rPr lang="en-US" sz="1400" smtClean="0"/>
              <a:pPr/>
              <a:t>92</a:t>
            </a:fld>
            <a:endParaRPr lang="en-US" sz="1400" dirty="0"/>
          </a:p>
        </p:txBody>
      </p:sp>
      <p:pic>
        <p:nvPicPr>
          <p:cNvPr id="6" name="Picture 6" descr="C:\Users\mcke023108\Pictures\tatteredtreasure1.jpg"/>
          <p:cNvPicPr>
            <a:picLocks noChangeAspect="1" noChangeArrowheads="1"/>
          </p:cNvPicPr>
          <p:nvPr/>
        </p:nvPicPr>
        <p:blipFill>
          <a:blip r:embed="rId3"/>
          <a:srcRect/>
          <a:stretch>
            <a:fillRect/>
          </a:stretch>
        </p:blipFill>
        <p:spPr bwMode="auto">
          <a:xfrm rot="20754420">
            <a:off x="2467396" y="554454"/>
            <a:ext cx="1607592" cy="2415779"/>
          </a:xfrm>
          <a:prstGeom prst="rect">
            <a:avLst/>
          </a:prstGeom>
          <a:noFill/>
          <a:ln w="31750">
            <a:solidFill>
              <a:srgbClr val="C00000"/>
            </a:solidFill>
            <a:miter lim="800000"/>
            <a:headEnd/>
            <a:tailEnd/>
          </a:ln>
        </p:spPr>
      </p:pic>
    </p:spTree>
    <p:extLst>
      <p:ext uri="{BB962C8B-B14F-4D97-AF65-F5344CB8AC3E}">
        <p14:creationId xmlns:p14="http://schemas.microsoft.com/office/powerpoint/2010/main" val="10510542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953" y="389526"/>
            <a:ext cx="5548821" cy="6463309"/>
          </a:xfrm>
          <a:prstGeom prst="rect">
            <a:avLst/>
          </a:prstGeom>
          <a:noFill/>
        </p:spPr>
        <p:txBody>
          <a:bodyPr wrap="square" rtlCol="0">
            <a:spAutoFit/>
          </a:bodyPr>
          <a:lstStyle/>
          <a:p>
            <a:r>
              <a:rPr lang="en-US" b="1" dirty="0">
                <a:solidFill>
                  <a:srgbClr val="0000FF"/>
                </a:solidFill>
              </a:rPr>
              <a:t>Francis’s Nature Mysticism </a:t>
            </a:r>
          </a:p>
          <a:p>
            <a:r>
              <a:rPr lang="en-US" dirty="0"/>
              <a:t>Contemplation of creation deepens his consciousness of God and the unity and sanctity of all life as a sacrament—a visible sign of God’s transcendence and grace</a:t>
            </a:r>
          </a:p>
          <a:p>
            <a:endParaRPr lang="en-US" dirty="0"/>
          </a:p>
          <a:p>
            <a:r>
              <a:rPr lang="en-US" dirty="0"/>
              <a:t>Francis embraces a biblical view of the mystery of suffering as an essential aspect of our humanity—the suffering of Jesus illuminates and explains human suffering as redemptive</a:t>
            </a:r>
          </a:p>
          <a:p>
            <a:endParaRPr lang="en-US" dirty="0"/>
          </a:p>
          <a:p>
            <a:r>
              <a:rPr lang="en-US" dirty="0"/>
              <a:t>Francis’s conversion centers on three images:</a:t>
            </a:r>
          </a:p>
          <a:p>
            <a:endParaRPr lang="en-US" dirty="0"/>
          </a:p>
          <a:p>
            <a:r>
              <a:rPr lang="en-US" dirty="0"/>
              <a:t>The Crib—the Incarnation of Jesus</a:t>
            </a:r>
          </a:p>
          <a:p>
            <a:endParaRPr lang="en-US" dirty="0"/>
          </a:p>
          <a:p>
            <a:r>
              <a:rPr lang="en-US" dirty="0"/>
              <a:t>The Way—the ministry and mission of Jesus</a:t>
            </a:r>
          </a:p>
          <a:p>
            <a:endParaRPr lang="en-US" dirty="0"/>
          </a:p>
          <a:p>
            <a:r>
              <a:rPr lang="en-US" dirty="0"/>
              <a:t>The Cross—the death of Jesus as the fulfillment and completion of his ministry (Mark 15:38)</a:t>
            </a:r>
          </a:p>
          <a:p>
            <a:endParaRPr lang="en-US" dirty="0"/>
          </a:p>
          <a:p>
            <a:r>
              <a:rPr lang="en-US" dirty="0"/>
              <a:t>The Suffering of Jesus enables us to encounter the love of God </a:t>
            </a:r>
          </a:p>
          <a:p>
            <a:endParaRPr lang="en-US" dirty="0">
              <a:latin typeface="Californian FB" panose="0207040306080B030204" pitchFamily="18" charset="0"/>
            </a:endParaRPr>
          </a:p>
          <a:p>
            <a:endParaRPr lang="en-US" dirty="0">
              <a:latin typeface="Californian FB" panose="0207040306080B030204" pitchFamily="18" charset="0"/>
            </a:endParaRPr>
          </a:p>
        </p:txBody>
      </p:sp>
      <p:sp>
        <p:nvSpPr>
          <p:cNvPr id="4" name="TextBox 3"/>
          <p:cNvSpPr txBox="1"/>
          <p:nvPr/>
        </p:nvSpPr>
        <p:spPr>
          <a:xfrm>
            <a:off x="6852088" y="1301430"/>
            <a:ext cx="4806374" cy="4247317"/>
          </a:xfrm>
          <a:prstGeom prst="rect">
            <a:avLst/>
          </a:prstGeom>
          <a:noFill/>
        </p:spPr>
        <p:txBody>
          <a:bodyPr wrap="square" rtlCol="0">
            <a:spAutoFit/>
          </a:bodyPr>
          <a:lstStyle/>
          <a:p>
            <a:r>
              <a:rPr lang="en-US" b="1" dirty="0">
                <a:solidFill>
                  <a:srgbClr val="0000FF"/>
                </a:solidFill>
              </a:rPr>
              <a:t>Contrast: The </a:t>
            </a:r>
            <a:r>
              <a:rPr lang="en-US" b="1" dirty="0" err="1">
                <a:solidFill>
                  <a:srgbClr val="0000FF"/>
                </a:solidFill>
              </a:rPr>
              <a:t>Cathars</a:t>
            </a:r>
            <a:endParaRPr lang="en-US" b="1" dirty="0">
              <a:solidFill>
                <a:srgbClr val="0000FF"/>
              </a:solidFill>
            </a:endParaRPr>
          </a:p>
          <a:p>
            <a:r>
              <a:rPr lang="en-US" dirty="0"/>
              <a:t>A dualistic sect that held a negative view of creation emphasizing the dichotomy between matter and spirit</a:t>
            </a:r>
          </a:p>
          <a:p>
            <a:endParaRPr lang="en-US" dirty="0"/>
          </a:p>
          <a:p>
            <a:r>
              <a:rPr lang="en-US" dirty="0"/>
              <a:t>The </a:t>
            </a:r>
            <a:r>
              <a:rPr lang="en-US" dirty="0" err="1"/>
              <a:t>Cathar</a:t>
            </a:r>
            <a:r>
              <a:rPr lang="en-US" dirty="0"/>
              <a:t> movement was popular in Francis’s time and even in his city</a:t>
            </a:r>
          </a:p>
          <a:p>
            <a:endParaRPr lang="en-US" dirty="0"/>
          </a:p>
          <a:p>
            <a:r>
              <a:rPr lang="en-US" dirty="0"/>
              <a:t>Emphasizes an escape from the hardships of life by focusing on escaping the material world to enter the spiritual world</a:t>
            </a:r>
          </a:p>
          <a:p>
            <a:endParaRPr lang="en-US" dirty="0"/>
          </a:p>
          <a:p>
            <a:r>
              <a:rPr lang="en-US" dirty="0" err="1"/>
              <a:t>Cathars</a:t>
            </a:r>
            <a:r>
              <a:rPr lang="en-US" dirty="0"/>
              <a:t> respond to suffering by rejecting the value of creation and opposing the physical and spiritual</a:t>
            </a:r>
          </a:p>
        </p:txBody>
      </p:sp>
      <p:sp>
        <p:nvSpPr>
          <p:cNvPr id="3" name="TextBox 2"/>
          <p:cNvSpPr txBox="1"/>
          <p:nvPr/>
        </p:nvSpPr>
        <p:spPr>
          <a:xfrm>
            <a:off x="11514667" y="6351222"/>
            <a:ext cx="366657" cy="307777"/>
          </a:xfrm>
          <a:prstGeom prst="rect">
            <a:avLst/>
          </a:prstGeom>
          <a:noFill/>
        </p:spPr>
        <p:txBody>
          <a:bodyPr wrap="none" rtlCol="0">
            <a:spAutoFit/>
          </a:bodyPr>
          <a:lstStyle/>
          <a:p>
            <a:fld id="{9CA53FA4-595D-4343-AA5F-EAD5591BC941}" type="slidenum">
              <a:rPr lang="en-US" sz="1400" smtClean="0"/>
              <a:t>93</a:t>
            </a:fld>
            <a:endParaRPr lang="en-US" sz="1400" dirty="0"/>
          </a:p>
        </p:txBody>
      </p:sp>
    </p:spTree>
    <p:extLst>
      <p:ext uri="{BB962C8B-B14F-4D97-AF65-F5344CB8AC3E}">
        <p14:creationId xmlns:p14="http://schemas.microsoft.com/office/powerpoint/2010/main" val="9657337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3" end="3"/>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p:cTn id="25" dur="2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6" dur="2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7" dur="2000"/>
                                        <p:tgtEl>
                                          <p:spTgt spid="2">
                                            <p:txEl>
                                              <p:pRg st="5" end="5"/>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p:cTn id="31" dur="2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2" dur="2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33" dur="2000"/>
                                        <p:tgtEl>
                                          <p:spTgt spid="2">
                                            <p:txEl>
                                              <p:pRg st="7" end="7"/>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p:cTn id="37" dur="2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38" dur="2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39" dur="2000"/>
                                        <p:tgtEl>
                                          <p:spTgt spid="2">
                                            <p:txEl>
                                              <p:pRg st="9" end="9"/>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p:cTn id="43" dur="2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44" dur="2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45" dur="2000"/>
                                        <p:tgtEl>
                                          <p:spTgt spid="2">
                                            <p:txEl>
                                              <p:pRg st="11" end="11"/>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anim calcmode="lin" valueType="num">
                                      <p:cBhvr>
                                        <p:cTn id="49" dur="2000" fill="hold"/>
                                        <p:tgtEl>
                                          <p:spTgt spid="2">
                                            <p:txEl>
                                              <p:pRg st="13" end="13"/>
                                            </p:txEl>
                                          </p:spTgt>
                                        </p:tgtEl>
                                        <p:attrNameLst>
                                          <p:attrName>ppt_w</p:attrName>
                                        </p:attrNameLst>
                                      </p:cBhvr>
                                      <p:tavLst>
                                        <p:tav tm="0">
                                          <p:val>
                                            <p:strVal val="#ppt_w*0.70"/>
                                          </p:val>
                                        </p:tav>
                                        <p:tav tm="100000">
                                          <p:val>
                                            <p:strVal val="#ppt_w"/>
                                          </p:val>
                                        </p:tav>
                                      </p:tavLst>
                                    </p:anim>
                                    <p:anim calcmode="lin" valueType="num">
                                      <p:cBhvr>
                                        <p:cTn id="50" dur="2000" fill="hold"/>
                                        <p:tgtEl>
                                          <p:spTgt spid="2">
                                            <p:txEl>
                                              <p:pRg st="13" end="13"/>
                                            </p:txEl>
                                          </p:spTgt>
                                        </p:tgtEl>
                                        <p:attrNameLst>
                                          <p:attrName>ppt_h</p:attrName>
                                        </p:attrNameLst>
                                      </p:cBhvr>
                                      <p:tavLst>
                                        <p:tav tm="0">
                                          <p:val>
                                            <p:strVal val="#ppt_h"/>
                                          </p:val>
                                        </p:tav>
                                        <p:tav tm="100000">
                                          <p:val>
                                            <p:strVal val="#ppt_h"/>
                                          </p:val>
                                        </p:tav>
                                      </p:tavLst>
                                    </p:anim>
                                    <p:animEffect transition="in" filter="fade">
                                      <p:cBhvr>
                                        <p:cTn id="51" dur="2000"/>
                                        <p:tgtEl>
                                          <p:spTgt spid="2">
                                            <p:txEl>
                                              <p:pRg st="13" end="13"/>
                                            </p:txEl>
                                          </p:spTgt>
                                        </p:tgtEl>
                                      </p:cBhvr>
                                    </p:animEffect>
                                  </p:childTnLst>
                                </p:cTn>
                              </p:par>
                            </p:childTnLst>
                          </p:cTn>
                        </p:par>
                        <p:par>
                          <p:cTn id="52" fill="hold">
                            <p:stCondLst>
                              <p:cond delay="16000"/>
                            </p:stCondLst>
                            <p:childTnLst>
                              <p:par>
                                <p:cTn id="53" presetID="55" presetClass="entr" presetSubtype="0" fill="hold" nodeType="after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p:cTn id="55"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56"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57" dur="2000"/>
                                        <p:tgtEl>
                                          <p:spTgt spid="4">
                                            <p:txEl>
                                              <p:pRg st="0" end="0"/>
                                            </p:txEl>
                                          </p:spTgt>
                                        </p:tgtEl>
                                      </p:cBhvr>
                                    </p:animEffect>
                                  </p:childTnLst>
                                </p:cTn>
                              </p:par>
                            </p:childTnLst>
                          </p:cTn>
                        </p:par>
                        <p:par>
                          <p:cTn id="58" fill="hold">
                            <p:stCondLst>
                              <p:cond delay="18000"/>
                            </p:stCondLst>
                            <p:childTnLst>
                              <p:par>
                                <p:cTn id="59" presetID="55" presetClass="entr" presetSubtype="0" fill="hold" nodeType="after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anim calcmode="lin" valueType="num">
                                      <p:cBhvr>
                                        <p:cTn id="61"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62"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63" dur="2000"/>
                                        <p:tgtEl>
                                          <p:spTgt spid="4">
                                            <p:txEl>
                                              <p:pRg st="1" end="1"/>
                                            </p:txEl>
                                          </p:spTgt>
                                        </p:tgtEl>
                                      </p:cBhvr>
                                    </p:animEffect>
                                  </p:childTnLst>
                                </p:cTn>
                              </p:par>
                            </p:childTnLst>
                          </p:cTn>
                        </p:par>
                        <p:par>
                          <p:cTn id="64" fill="hold">
                            <p:stCondLst>
                              <p:cond delay="20000"/>
                            </p:stCondLst>
                            <p:childTnLst>
                              <p:par>
                                <p:cTn id="65" presetID="55" presetClass="entr" presetSubtype="0" fill="hold"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 calcmode="lin" valueType="num">
                                      <p:cBhvr>
                                        <p:cTn id="67"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68"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69" dur="2000"/>
                                        <p:tgtEl>
                                          <p:spTgt spid="4">
                                            <p:txEl>
                                              <p:pRg st="3" end="3"/>
                                            </p:txEl>
                                          </p:spTgt>
                                        </p:tgtEl>
                                      </p:cBhvr>
                                    </p:animEffect>
                                  </p:childTnLst>
                                </p:cTn>
                              </p:par>
                            </p:childTnLst>
                          </p:cTn>
                        </p:par>
                        <p:par>
                          <p:cTn id="70" fill="hold">
                            <p:stCondLst>
                              <p:cond delay="22000"/>
                            </p:stCondLst>
                            <p:childTnLst>
                              <p:par>
                                <p:cTn id="71" presetID="55" presetClass="entr" presetSubtype="0" fill="hold" nodeType="after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 calcmode="lin" valueType="num">
                                      <p:cBhvr>
                                        <p:cTn id="73"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74"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75" dur="2000"/>
                                        <p:tgtEl>
                                          <p:spTgt spid="4">
                                            <p:txEl>
                                              <p:pRg st="5" end="5"/>
                                            </p:txEl>
                                          </p:spTgt>
                                        </p:tgtEl>
                                      </p:cBhvr>
                                    </p:animEffect>
                                  </p:childTnLst>
                                </p:cTn>
                              </p:par>
                            </p:childTnLst>
                          </p:cTn>
                        </p:par>
                        <p:par>
                          <p:cTn id="76" fill="hold">
                            <p:stCondLst>
                              <p:cond delay="24000"/>
                            </p:stCondLst>
                            <p:childTnLst>
                              <p:par>
                                <p:cTn id="77" presetID="55" presetClass="entr" presetSubtype="0" fill="hold" nodeType="afterEffect">
                                  <p:stCondLst>
                                    <p:cond delay="0"/>
                                  </p:stCondLst>
                                  <p:childTnLst>
                                    <p:set>
                                      <p:cBhvr>
                                        <p:cTn id="78" dur="1" fill="hold">
                                          <p:stCondLst>
                                            <p:cond delay="0"/>
                                          </p:stCondLst>
                                        </p:cTn>
                                        <p:tgtEl>
                                          <p:spTgt spid="4">
                                            <p:txEl>
                                              <p:pRg st="7" end="7"/>
                                            </p:txEl>
                                          </p:spTgt>
                                        </p:tgtEl>
                                        <p:attrNameLst>
                                          <p:attrName>style.visibility</p:attrName>
                                        </p:attrNameLst>
                                      </p:cBhvr>
                                      <p:to>
                                        <p:strVal val="visible"/>
                                      </p:to>
                                    </p:set>
                                    <p:anim calcmode="lin" valueType="num">
                                      <p:cBhvr>
                                        <p:cTn id="79" dur="2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80" dur="2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81"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6" y="321972"/>
            <a:ext cx="8596668" cy="1244746"/>
          </a:xfrm>
        </p:spPr>
        <p:txBody>
          <a:bodyPr>
            <a:normAutofit/>
          </a:bodyPr>
          <a:lstStyle/>
          <a:p>
            <a:r>
              <a:rPr lang="en-US" sz="2800" dirty="0"/>
              <a:t>Francis learns from Jesus: applying the Gospels</a:t>
            </a:r>
          </a:p>
        </p:txBody>
      </p:sp>
      <p:sp>
        <p:nvSpPr>
          <p:cNvPr id="3" name="Content Placeholder 2"/>
          <p:cNvSpPr>
            <a:spLocks noGrp="1"/>
          </p:cNvSpPr>
          <p:nvPr>
            <p:ph sz="half" idx="1"/>
          </p:nvPr>
        </p:nvSpPr>
        <p:spPr>
          <a:xfrm>
            <a:off x="501299" y="1825624"/>
            <a:ext cx="5518501" cy="4708589"/>
          </a:xfrm>
        </p:spPr>
        <p:txBody>
          <a:bodyPr>
            <a:noAutofit/>
          </a:bodyPr>
          <a:lstStyle/>
          <a:p>
            <a:pPr>
              <a:lnSpc>
                <a:spcPct val="120000"/>
              </a:lnSpc>
              <a:spcBef>
                <a:spcPts val="2200"/>
              </a:spcBef>
            </a:pPr>
            <a:r>
              <a:rPr lang="en-US" sz="2000" dirty="0"/>
              <a:t>Francis embraces a life of poverty, living simply and dedicating himself and his community to a life of prayer and service</a:t>
            </a:r>
          </a:p>
          <a:p>
            <a:pPr>
              <a:lnSpc>
                <a:spcPct val="120000"/>
              </a:lnSpc>
              <a:spcBef>
                <a:spcPts val="2200"/>
              </a:spcBef>
            </a:pPr>
            <a:r>
              <a:rPr lang="en-US" sz="2000" dirty="0"/>
              <a:t>Care for the needy becomes a central aspect of Francis’s and the Franciscan movement</a:t>
            </a:r>
          </a:p>
          <a:p>
            <a:pPr>
              <a:lnSpc>
                <a:spcPct val="120000"/>
              </a:lnSpc>
              <a:spcBef>
                <a:spcPts val="2200"/>
              </a:spcBef>
            </a:pPr>
            <a:r>
              <a:rPr lang="en-US" sz="2000" dirty="0"/>
              <a:t>Care and love for creation and humanity go hand-in-hand; the call to love and steward all creation is rooted in his understanding of all creation as good, reflective of its divine source, and that humans are created in God’s image and likeness</a:t>
            </a:r>
          </a:p>
        </p:txBody>
      </p:sp>
      <p:sp>
        <p:nvSpPr>
          <p:cNvPr id="4" name="Content Placeholder 3"/>
          <p:cNvSpPr>
            <a:spLocks noGrp="1"/>
          </p:cNvSpPr>
          <p:nvPr>
            <p:ph sz="half" idx="2"/>
          </p:nvPr>
        </p:nvSpPr>
        <p:spPr>
          <a:xfrm>
            <a:off x="6953386" y="1825625"/>
            <a:ext cx="4660058" cy="4708588"/>
          </a:xfrm>
        </p:spPr>
        <p:txBody>
          <a:bodyPr>
            <a:noAutofit/>
          </a:bodyPr>
          <a:lstStyle/>
          <a:p>
            <a:pPr>
              <a:lnSpc>
                <a:spcPct val="120000"/>
              </a:lnSpc>
              <a:spcBef>
                <a:spcPts val="2200"/>
              </a:spcBef>
            </a:pPr>
            <a:r>
              <a:rPr lang="en-US" sz="2000" dirty="0"/>
              <a:t>Jesus embraced his Jewish values to teach that we must love one another and have a special care for the poor and needy</a:t>
            </a:r>
          </a:p>
          <a:p>
            <a:pPr>
              <a:lnSpc>
                <a:spcPct val="120000"/>
              </a:lnSpc>
              <a:spcBef>
                <a:spcPts val="2200"/>
              </a:spcBef>
            </a:pPr>
            <a:r>
              <a:rPr lang="en-US" sz="2000" dirty="0"/>
              <a:t>Matthew 25:31-46 a parable in which Jesus describes the final judgment, when God, a “shepherd” and “king” will judge people based on how they treated others:</a:t>
            </a:r>
          </a:p>
          <a:p>
            <a:pPr>
              <a:lnSpc>
                <a:spcPct val="120000"/>
              </a:lnSpc>
              <a:spcBef>
                <a:spcPts val="2200"/>
              </a:spcBef>
            </a:pPr>
            <a:r>
              <a:rPr lang="en-US" sz="2000" i="1" dirty="0"/>
              <a:t>Whatsoever you do to the least of my brothers and sisters, so you do unto me</a:t>
            </a:r>
          </a:p>
        </p:txBody>
      </p:sp>
      <p:sp>
        <p:nvSpPr>
          <p:cNvPr id="5" name="TextBox 4"/>
          <p:cNvSpPr txBox="1"/>
          <p:nvPr/>
        </p:nvSpPr>
        <p:spPr>
          <a:xfrm>
            <a:off x="11613444" y="6406444"/>
            <a:ext cx="366657" cy="307777"/>
          </a:xfrm>
          <a:prstGeom prst="rect">
            <a:avLst/>
          </a:prstGeom>
          <a:noFill/>
        </p:spPr>
        <p:txBody>
          <a:bodyPr wrap="none" rtlCol="0">
            <a:spAutoFit/>
          </a:bodyPr>
          <a:lstStyle/>
          <a:p>
            <a:fld id="{7FA5E16F-18DC-3349-B673-F7F00850EFB2}" type="slidenum">
              <a:rPr lang="en-US" sz="1400" smtClean="0"/>
              <a:t>94</a:t>
            </a:fld>
            <a:endParaRPr lang="en-US" sz="1400" dirty="0"/>
          </a:p>
        </p:txBody>
      </p:sp>
    </p:spTree>
    <p:extLst>
      <p:ext uri="{BB962C8B-B14F-4D97-AF65-F5344CB8AC3E}">
        <p14:creationId xmlns:p14="http://schemas.microsoft.com/office/powerpoint/2010/main" val="1423680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0" end="0"/>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1" end="1"/>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p:cTn id="3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Francis learns from Jesus: applying the Gospels</a:t>
            </a:r>
          </a:p>
        </p:txBody>
      </p:sp>
      <p:sp>
        <p:nvSpPr>
          <p:cNvPr id="3" name="Content Placeholder 2"/>
          <p:cNvSpPr>
            <a:spLocks noGrp="1"/>
          </p:cNvSpPr>
          <p:nvPr>
            <p:ph sz="half" idx="1"/>
          </p:nvPr>
        </p:nvSpPr>
        <p:spPr/>
        <p:txBody>
          <a:bodyPr>
            <a:noAutofit/>
          </a:bodyPr>
          <a:lstStyle/>
          <a:p>
            <a:pPr>
              <a:lnSpc>
                <a:spcPct val="120000"/>
              </a:lnSpc>
              <a:spcBef>
                <a:spcPts val="2200"/>
              </a:spcBef>
            </a:pPr>
            <a:r>
              <a:rPr lang="en-US" sz="1600" dirty="0"/>
              <a:t>Jesus heals the leper (Mark 1:40-45). Lepers were considered “unclean” and sinners who must be avoided lest one be contaminated by them. Jesus embraces and heals the leper, breaking societal taboos and showing his love for the dignity of all human beings</a:t>
            </a:r>
          </a:p>
          <a:p>
            <a:pPr>
              <a:lnSpc>
                <a:spcPct val="120000"/>
              </a:lnSpc>
              <a:spcBef>
                <a:spcPts val="2200"/>
              </a:spcBef>
            </a:pPr>
            <a:r>
              <a:rPr lang="en-US" sz="1600" dirty="0"/>
              <a:t>Jesus’ self-giving love manifested in his humanity, teaching, healing, Cross and Resurrection reflects the love of God for all humanity and creation</a:t>
            </a:r>
          </a:p>
          <a:p>
            <a:pPr>
              <a:lnSpc>
                <a:spcPct val="120000"/>
              </a:lnSpc>
              <a:spcBef>
                <a:spcPts val="2200"/>
              </a:spcBef>
            </a:pPr>
            <a:r>
              <a:rPr lang="en-US" sz="1600" dirty="0"/>
              <a:t>The Risen Jesus empowers his disciples to continue his transformative mission (Matthew 28:16-20; Acts 2)</a:t>
            </a:r>
          </a:p>
        </p:txBody>
      </p:sp>
      <p:sp>
        <p:nvSpPr>
          <p:cNvPr id="4" name="Content Placeholder 3"/>
          <p:cNvSpPr>
            <a:spLocks noGrp="1"/>
          </p:cNvSpPr>
          <p:nvPr>
            <p:ph sz="half" idx="2"/>
          </p:nvPr>
        </p:nvSpPr>
        <p:spPr/>
        <p:txBody>
          <a:bodyPr>
            <a:noAutofit/>
          </a:bodyPr>
          <a:lstStyle/>
          <a:p>
            <a:pPr>
              <a:lnSpc>
                <a:spcPct val="120000"/>
              </a:lnSpc>
              <a:spcBef>
                <a:spcPts val="2200"/>
              </a:spcBef>
            </a:pPr>
            <a:r>
              <a:rPr lang="en-US" sz="1600" dirty="0"/>
              <a:t>Francis encounters a leper; previously Francis loathed lepers and avoided them but encounters a leper on the road and is moved with love and compassion to give him alms.  </a:t>
            </a:r>
          </a:p>
          <a:p>
            <a:pPr>
              <a:lnSpc>
                <a:spcPct val="120000"/>
              </a:lnSpc>
              <a:spcBef>
                <a:spcPts val="2200"/>
              </a:spcBef>
            </a:pPr>
            <a:r>
              <a:rPr lang="en-US" sz="1600" dirty="0"/>
              <a:t>Francis’s reflection on the humility of Christ reflected in the Incarnation and self-giving of the Cross moves him to love give his love and care for the suffering.</a:t>
            </a:r>
          </a:p>
          <a:p>
            <a:pPr>
              <a:lnSpc>
                <a:spcPct val="120000"/>
              </a:lnSpc>
              <a:spcBef>
                <a:spcPts val="2200"/>
              </a:spcBef>
            </a:pPr>
            <a:r>
              <a:rPr lang="en-US" sz="1600" dirty="0"/>
              <a:t>Francis receives a mystical vision and call to repair the Church; he begins by repairing a dilapidated church in Assisi and then broadens his mission by dedicating his life to repairing the Church by establishing a community dedicated to bringing the love of Christ to all people.</a:t>
            </a:r>
          </a:p>
        </p:txBody>
      </p:sp>
      <p:sp>
        <p:nvSpPr>
          <p:cNvPr id="5" name="TextBox 4"/>
          <p:cNvSpPr txBox="1"/>
          <p:nvPr/>
        </p:nvSpPr>
        <p:spPr>
          <a:xfrm>
            <a:off x="11613444" y="6477000"/>
            <a:ext cx="366657" cy="307777"/>
          </a:xfrm>
          <a:prstGeom prst="rect">
            <a:avLst/>
          </a:prstGeom>
          <a:noFill/>
        </p:spPr>
        <p:txBody>
          <a:bodyPr wrap="none" rtlCol="0">
            <a:spAutoFit/>
          </a:bodyPr>
          <a:lstStyle/>
          <a:p>
            <a:fld id="{D91A03F6-9513-3A4E-93F5-376A338CC24C}" type="slidenum">
              <a:rPr lang="en-US" sz="1400" smtClean="0"/>
              <a:t>95</a:t>
            </a:fld>
            <a:endParaRPr lang="en-US" sz="1400" dirty="0"/>
          </a:p>
        </p:txBody>
      </p:sp>
    </p:spTree>
    <p:extLst>
      <p:ext uri="{BB962C8B-B14F-4D97-AF65-F5344CB8AC3E}">
        <p14:creationId xmlns:p14="http://schemas.microsoft.com/office/powerpoint/2010/main" val="3293455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0" end="0"/>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1" end="1"/>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p:cTn id="37"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44" y="486112"/>
            <a:ext cx="8596668" cy="512618"/>
          </a:xfrm>
        </p:spPr>
        <p:txBody>
          <a:bodyPr>
            <a:normAutofit/>
          </a:bodyPr>
          <a:lstStyle/>
          <a:p>
            <a:r>
              <a:rPr lang="en-US" sz="2400" dirty="0"/>
              <a:t>Francis’s Biblically based View of Creation</a:t>
            </a:r>
          </a:p>
        </p:txBody>
      </p:sp>
      <p:sp>
        <p:nvSpPr>
          <p:cNvPr id="3" name="Content Placeholder 2"/>
          <p:cNvSpPr>
            <a:spLocks noGrp="1"/>
          </p:cNvSpPr>
          <p:nvPr>
            <p:ph sz="half" idx="1"/>
          </p:nvPr>
        </p:nvSpPr>
        <p:spPr>
          <a:xfrm>
            <a:off x="618944" y="1450508"/>
            <a:ext cx="9440448" cy="5038160"/>
          </a:xfrm>
        </p:spPr>
        <p:txBody>
          <a:bodyPr>
            <a:normAutofit/>
          </a:bodyPr>
          <a:lstStyle/>
          <a:p>
            <a:pPr marL="0" indent="0">
              <a:buNone/>
            </a:pPr>
            <a:r>
              <a:rPr lang="en-US" sz="1900" dirty="0"/>
              <a:t>Psalm 19:2-7</a:t>
            </a:r>
          </a:p>
          <a:p>
            <a:r>
              <a:rPr lang="en-US" sz="1900" dirty="0"/>
              <a:t>The heavens declare the glory of God; the firmament proclaims the works of his hands.</a:t>
            </a:r>
          </a:p>
          <a:p>
            <a:r>
              <a:rPr lang="en-US" sz="1900" dirty="0"/>
              <a:t>Day unto day pours forth speech; night unto night whispers knowledge.</a:t>
            </a:r>
          </a:p>
          <a:p>
            <a:r>
              <a:rPr lang="en-US" sz="1900" i="1" dirty="0"/>
              <a:t>There is no voice, no words; their voice is not heard.</a:t>
            </a:r>
          </a:p>
          <a:p>
            <a:r>
              <a:rPr lang="en-US" sz="1900" dirty="0"/>
              <a:t>A report goes forth through all the earth; their messages to the ends of the world.  He has pitched in them a tent for the Sun.</a:t>
            </a:r>
          </a:p>
          <a:p>
            <a:r>
              <a:rPr lang="en-US" sz="1900" dirty="0"/>
              <a:t>It comes forth like a bridegroom from his canopy; and like a hero joyfully runs its course.</a:t>
            </a:r>
          </a:p>
          <a:p>
            <a:r>
              <a:rPr lang="en-US" sz="1900" dirty="0"/>
              <a:t>From one end of the heavens it comes forth; its course runs through the other; nothing escapes its heat.</a:t>
            </a:r>
          </a:p>
          <a:p>
            <a:pPr marL="0" indent="0">
              <a:spcBef>
                <a:spcPts val="2200"/>
              </a:spcBef>
              <a:buNone/>
            </a:pPr>
            <a:r>
              <a:rPr lang="en-US" sz="1900" dirty="0"/>
              <a:t>Saint Francis’s “Canticle of the Creatures” is one of his most famous prayers, composed later in his life. Click the link below to read the prayer and get background on its composition</a:t>
            </a:r>
          </a:p>
          <a:p>
            <a:pPr marL="0" indent="0">
              <a:buNone/>
            </a:pPr>
            <a:r>
              <a:rPr lang="en-US" sz="1900" dirty="0">
                <a:hlinkClick r:id="rId3"/>
              </a:rPr>
              <a:t>http://www.custodia.org/default.asp?id=1454</a:t>
            </a:r>
            <a:endParaRPr lang="en-US" sz="1900" dirty="0"/>
          </a:p>
          <a:p>
            <a:endParaRPr lang="en-US" sz="1600" dirty="0">
              <a:latin typeface="Californian FB" panose="0207040306080B030204" pitchFamily="18" charset="0"/>
            </a:endParaRPr>
          </a:p>
          <a:p>
            <a:endParaRPr lang="en-US" sz="1600" dirty="0">
              <a:latin typeface="Californian FB" panose="0207040306080B030204" pitchFamily="18" charset="0"/>
            </a:endParaRPr>
          </a:p>
        </p:txBody>
      </p:sp>
      <p:sp>
        <p:nvSpPr>
          <p:cNvPr id="5" name="TextBox 4"/>
          <p:cNvSpPr txBox="1"/>
          <p:nvPr/>
        </p:nvSpPr>
        <p:spPr>
          <a:xfrm>
            <a:off x="11688679" y="6488668"/>
            <a:ext cx="366657" cy="307777"/>
          </a:xfrm>
          <a:prstGeom prst="rect">
            <a:avLst/>
          </a:prstGeom>
          <a:noFill/>
        </p:spPr>
        <p:txBody>
          <a:bodyPr wrap="none" rtlCol="0">
            <a:spAutoFit/>
          </a:bodyPr>
          <a:lstStyle/>
          <a:p>
            <a:fld id="{28699CFB-A80C-F34A-8605-BB0C9391A56D}" type="slidenum">
              <a:rPr lang="en-US" sz="1400" smtClean="0"/>
              <a:t>96</a:t>
            </a:fld>
            <a:endParaRPr lang="en-US" sz="1400" dirty="0"/>
          </a:p>
        </p:txBody>
      </p:sp>
    </p:spTree>
    <p:extLst>
      <p:ext uri="{BB962C8B-B14F-4D97-AF65-F5344CB8AC3E}">
        <p14:creationId xmlns:p14="http://schemas.microsoft.com/office/powerpoint/2010/main" val="3948118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6" end="6"/>
                                            </p:txEl>
                                          </p:spTgt>
                                        </p:tgtEl>
                                      </p:cBhvr>
                                    </p:animEffect>
                                  </p:childTnLst>
                                </p:cTn>
                              </p:par>
                            </p:childTnLst>
                          </p:cTn>
                        </p:par>
                        <p:par>
                          <p:cTn id="46" fill="hold">
                            <p:stCondLst>
                              <p:cond delay="14000"/>
                            </p:stCondLst>
                            <p:childTnLst>
                              <p:par>
                                <p:cTn id="47" presetID="55"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2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2000"/>
                                        <p:tgtEl>
                                          <p:spTgt spid="3">
                                            <p:txEl>
                                              <p:pRg st="7" end="7"/>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p:cTn id="54"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5"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5106" y="715682"/>
            <a:ext cx="4013201" cy="762000"/>
          </a:xfrm>
        </p:spPr>
        <p:txBody>
          <a:bodyPr>
            <a:normAutofit fontScale="90000"/>
          </a:bodyPr>
          <a:lstStyle/>
          <a:p>
            <a:pPr algn="l"/>
            <a:r>
              <a:rPr lang="en-US" dirty="0"/>
              <a:t>Reflection</a:t>
            </a:r>
          </a:p>
        </p:txBody>
      </p:sp>
      <p:sp>
        <p:nvSpPr>
          <p:cNvPr id="5" name="Text Placeholder 4"/>
          <p:cNvSpPr>
            <a:spLocks noGrp="1"/>
          </p:cNvSpPr>
          <p:nvPr>
            <p:ph type="body" idx="1"/>
          </p:nvPr>
        </p:nvSpPr>
        <p:spPr>
          <a:xfrm>
            <a:off x="735013" y="1882174"/>
            <a:ext cx="9305588" cy="4514568"/>
          </a:xfrm>
        </p:spPr>
        <p:txBody>
          <a:bodyPr>
            <a:noAutofit/>
          </a:bodyPr>
          <a:lstStyle/>
          <a:p>
            <a:pPr>
              <a:spcBef>
                <a:spcPts val="2200"/>
              </a:spcBef>
            </a:pPr>
            <a:r>
              <a:rPr lang="en-US" sz="2000" i="1" dirty="0">
                <a:solidFill>
                  <a:schemeClr val="bg1">
                    <a:lumMod val="50000"/>
                  </a:schemeClr>
                </a:solidFill>
              </a:rPr>
              <a:t>How does Francis’s prayer reflect biblical values as found in Psalm 19 or Genesis?</a:t>
            </a:r>
          </a:p>
          <a:p>
            <a:pPr>
              <a:spcBef>
                <a:spcPts val="2200"/>
              </a:spcBef>
            </a:pPr>
            <a:r>
              <a:rPr lang="en-US" sz="2000" i="1" dirty="0">
                <a:solidFill>
                  <a:schemeClr val="bg1">
                    <a:lumMod val="50000"/>
                  </a:schemeClr>
                </a:solidFill>
              </a:rPr>
              <a:t>Why do you think Francis personifies elements of creation as “brother” and “sister”?</a:t>
            </a:r>
          </a:p>
          <a:p>
            <a:pPr>
              <a:spcBef>
                <a:spcPts val="2200"/>
              </a:spcBef>
            </a:pPr>
            <a:r>
              <a:rPr lang="en-US" sz="2000" i="1" dirty="0">
                <a:solidFill>
                  <a:schemeClr val="bg1">
                    <a:lumMod val="50000"/>
                  </a:schemeClr>
                </a:solidFill>
              </a:rPr>
              <a:t>How does his understanding of creation reflect his view of death?</a:t>
            </a:r>
          </a:p>
          <a:p>
            <a:pPr>
              <a:spcBef>
                <a:spcPts val="2200"/>
              </a:spcBef>
            </a:pPr>
            <a:r>
              <a:rPr lang="en-US" sz="2000" i="1" dirty="0">
                <a:solidFill>
                  <a:schemeClr val="bg1">
                    <a:lumMod val="50000"/>
                  </a:schemeClr>
                </a:solidFill>
              </a:rPr>
              <a:t>Discuss: how can </a:t>
            </a:r>
            <a:r>
              <a:rPr lang="en-US" sz="2000" i="1" dirty="0" smtClean="0">
                <a:solidFill>
                  <a:schemeClr val="bg1">
                    <a:lumMod val="50000"/>
                  </a:schemeClr>
                </a:solidFill>
              </a:rPr>
              <a:t>Francis’s </a:t>
            </a:r>
            <a:r>
              <a:rPr lang="en-US" sz="2000" i="1" dirty="0">
                <a:solidFill>
                  <a:schemeClr val="bg1">
                    <a:lumMod val="50000"/>
                  </a:schemeClr>
                </a:solidFill>
              </a:rPr>
              <a:t>views of creation inspire us to better care for human life and our environment?</a:t>
            </a:r>
          </a:p>
          <a:p>
            <a:pPr>
              <a:spcBef>
                <a:spcPts val="2200"/>
              </a:spcBef>
            </a:pPr>
            <a:r>
              <a:rPr lang="en-US" sz="2000" i="1" dirty="0">
                <a:solidFill>
                  <a:schemeClr val="bg1">
                    <a:lumMod val="50000"/>
                  </a:schemeClr>
                </a:solidFill>
              </a:rPr>
              <a:t>Francis’s life experiences were an ongoing source of transformation and learning; the Canticle of Creatures, for example, was written later in his life.  </a:t>
            </a:r>
          </a:p>
          <a:p>
            <a:pPr>
              <a:spcBef>
                <a:spcPts val="2200"/>
              </a:spcBef>
            </a:pPr>
            <a:r>
              <a:rPr lang="en-US" sz="2000" i="1" dirty="0">
                <a:solidFill>
                  <a:schemeClr val="bg1">
                    <a:lumMod val="50000"/>
                  </a:schemeClr>
                </a:solidFill>
              </a:rPr>
              <a:t>Discuss how Francis’s ongoing transformation and learning can serve as a source of inspiration for our ongoing spiritual and intellectual growth</a:t>
            </a:r>
            <a:r>
              <a:rPr lang="en-US" sz="2000" i="1" dirty="0" smtClean="0">
                <a:solidFill>
                  <a:schemeClr val="bg1">
                    <a:lumMod val="50000"/>
                  </a:schemeClr>
                </a:solidFill>
              </a:rPr>
              <a:t>.</a:t>
            </a:r>
            <a:endParaRPr lang="en-US" sz="2000" i="1" dirty="0">
              <a:solidFill>
                <a:schemeClr val="bg1">
                  <a:lumMod val="50000"/>
                </a:schemeClr>
              </a:solidFill>
            </a:endParaRPr>
          </a:p>
        </p:txBody>
      </p:sp>
      <p:sp>
        <p:nvSpPr>
          <p:cNvPr id="2" name="Slide Number Placeholder 1"/>
          <p:cNvSpPr>
            <a:spLocks noGrp="1"/>
          </p:cNvSpPr>
          <p:nvPr>
            <p:ph type="sldNum" sz="quarter" idx="4294967295"/>
          </p:nvPr>
        </p:nvSpPr>
        <p:spPr>
          <a:xfrm>
            <a:off x="11468786" y="6343651"/>
            <a:ext cx="723213" cy="365125"/>
          </a:xfrm>
          <a:prstGeom prst="rect">
            <a:avLst/>
          </a:prstGeom>
        </p:spPr>
        <p:txBody>
          <a:bodyPr/>
          <a:lstStyle/>
          <a:p>
            <a:fld id="{997F3594-4405-4A06-B9CD-986FDCBEA221}" type="slidenum">
              <a:rPr lang="en-US" sz="1400" smtClean="0"/>
              <a:pPr/>
              <a:t>97</a:t>
            </a:fld>
            <a:endParaRPr lang="en-US" sz="1400" dirty="0"/>
          </a:p>
        </p:txBody>
      </p:sp>
      <p:pic>
        <p:nvPicPr>
          <p:cNvPr id="7" name="Picture 3" descr="C:\Users\mcke023108\Desktop\Assisi materials\Franciscan Pictures\Intro to Assisi\BookOfGospels.jpg"/>
          <p:cNvPicPr>
            <a:picLocks noChangeAspect="1" noChangeArrowheads="1"/>
          </p:cNvPicPr>
          <p:nvPr/>
        </p:nvPicPr>
        <p:blipFill>
          <a:blip r:embed="rId3"/>
          <a:srcRect/>
          <a:stretch>
            <a:fillRect/>
          </a:stretch>
        </p:blipFill>
        <p:spPr bwMode="auto">
          <a:xfrm>
            <a:off x="10040601" y="1477682"/>
            <a:ext cx="1435100" cy="1412875"/>
          </a:xfrm>
          <a:prstGeom prst="rect">
            <a:avLst/>
          </a:prstGeom>
          <a:noFill/>
          <a:ln w="44450">
            <a:solidFill>
              <a:schemeClr val="tx1"/>
            </a:solidFill>
            <a:miter lim="800000"/>
            <a:headEnd/>
            <a:tailEnd/>
          </a:ln>
        </p:spPr>
      </p:pic>
    </p:spTree>
    <p:extLst>
      <p:ext uri="{BB962C8B-B14F-4D97-AF65-F5344CB8AC3E}">
        <p14:creationId xmlns:p14="http://schemas.microsoft.com/office/powerpoint/2010/main" val="27860223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816" y="508001"/>
            <a:ext cx="8596668" cy="990437"/>
          </a:xfrm>
        </p:spPr>
        <p:txBody>
          <a:bodyPr/>
          <a:lstStyle/>
          <a:p>
            <a:r>
              <a:rPr lang="en-US" dirty="0"/>
              <a:t>Francis the Teacher</a:t>
            </a:r>
          </a:p>
        </p:txBody>
      </p:sp>
      <p:sp>
        <p:nvSpPr>
          <p:cNvPr id="3" name="Content Placeholder 2"/>
          <p:cNvSpPr>
            <a:spLocks noGrp="1"/>
          </p:cNvSpPr>
          <p:nvPr>
            <p:ph sz="half" idx="1"/>
          </p:nvPr>
        </p:nvSpPr>
        <p:spPr>
          <a:xfrm>
            <a:off x="313765" y="1498438"/>
            <a:ext cx="4051750" cy="3880772"/>
          </a:xfrm>
        </p:spPr>
        <p:txBody>
          <a:bodyPr>
            <a:normAutofit lnSpcReduction="10000"/>
          </a:bodyPr>
          <a:lstStyle/>
          <a:p>
            <a:pPr marL="0" indent="0">
              <a:lnSpc>
                <a:spcPct val="100000"/>
              </a:lnSpc>
              <a:buNone/>
            </a:pPr>
            <a:r>
              <a:rPr lang="en-US" sz="1800" dirty="0"/>
              <a:t>Student: Clare of Assisi</a:t>
            </a:r>
          </a:p>
          <a:p>
            <a:pPr>
              <a:lnSpc>
                <a:spcPct val="100000"/>
              </a:lnSpc>
            </a:pPr>
            <a:r>
              <a:rPr lang="en-US" sz="1800" dirty="0"/>
              <a:t>Read the link below for background on Clare’s life and works</a:t>
            </a:r>
          </a:p>
          <a:p>
            <a:pPr marL="0" indent="0">
              <a:lnSpc>
                <a:spcPct val="100000"/>
              </a:lnSpc>
              <a:buNone/>
            </a:pPr>
            <a:r>
              <a:rPr lang="en-US" sz="1800" dirty="0">
                <a:hlinkClick r:id="rId2"/>
              </a:rPr>
              <a:t>http://198.62.75.1/www1/ofm/fra/FRAwrc01.html</a:t>
            </a:r>
            <a:endParaRPr lang="en-US" sz="1800" dirty="0"/>
          </a:p>
          <a:p>
            <a:pPr>
              <a:lnSpc>
                <a:spcPct val="100000"/>
              </a:lnSpc>
            </a:pPr>
            <a:r>
              <a:rPr lang="en-US" sz="1800" dirty="0"/>
              <a:t>Click the link below to access an article from Franciscan Studies recounting how on Palm Sunday, 1211, Clare left her home and entered the Franciscan community at the </a:t>
            </a:r>
            <a:r>
              <a:rPr lang="en-US" sz="1800" dirty="0" err="1"/>
              <a:t>Portiuncula</a:t>
            </a:r>
            <a:r>
              <a:rPr lang="en-US" sz="1800" dirty="0"/>
              <a:t> chapel</a:t>
            </a:r>
          </a:p>
          <a:p>
            <a:pPr marL="0" indent="0">
              <a:lnSpc>
                <a:spcPct val="100000"/>
              </a:lnSpc>
              <a:buNone/>
            </a:pPr>
            <a:r>
              <a:rPr lang="en-US" sz="1800" dirty="0">
                <a:hlinkClick r:id="rId3"/>
              </a:rPr>
              <a:t>http://i-tau.com/franstudies/articles/St_Clare_Palm_Sunday.pdf</a:t>
            </a:r>
            <a:endParaRPr lang="en-US" sz="1800" dirty="0"/>
          </a:p>
          <a:p>
            <a:pPr marL="0" indent="0">
              <a:buNone/>
            </a:pPr>
            <a:endParaRPr lang="en-US" sz="1800" dirty="0"/>
          </a:p>
        </p:txBody>
      </p:sp>
      <p:sp>
        <p:nvSpPr>
          <p:cNvPr id="4" name="Content Placeholder 3"/>
          <p:cNvSpPr>
            <a:spLocks noGrp="1"/>
          </p:cNvSpPr>
          <p:nvPr>
            <p:ph sz="half" idx="2"/>
          </p:nvPr>
        </p:nvSpPr>
        <p:spPr>
          <a:xfrm>
            <a:off x="7983223" y="1828801"/>
            <a:ext cx="3700777" cy="4062790"/>
          </a:xfrm>
        </p:spPr>
        <p:txBody>
          <a:bodyPr>
            <a:noAutofit/>
          </a:bodyPr>
          <a:lstStyle/>
          <a:p>
            <a:pPr>
              <a:lnSpc>
                <a:spcPct val="100000"/>
              </a:lnSpc>
            </a:pPr>
            <a:r>
              <a:rPr lang="en-US" sz="1800" dirty="0"/>
              <a:t>Clare lived from 1193-1254 and came from a noble family in Assisi.</a:t>
            </a:r>
          </a:p>
          <a:p>
            <a:pPr>
              <a:lnSpc>
                <a:spcPct val="100000"/>
              </a:lnSpc>
            </a:pPr>
            <a:r>
              <a:rPr lang="en-US" sz="1800" dirty="0"/>
              <a:t>She desired to join Francis’s movement and eventually escaped from her family home and found refuge with Francis, received the habit, and eventually started her own community under </a:t>
            </a:r>
            <a:r>
              <a:rPr lang="en-US" sz="1800" dirty="0" smtClean="0"/>
              <a:t>Francis’s </a:t>
            </a:r>
            <a:r>
              <a:rPr lang="en-US" sz="1800" dirty="0"/>
              <a:t>patronage. </a:t>
            </a:r>
          </a:p>
          <a:p>
            <a:pPr>
              <a:lnSpc>
                <a:spcPct val="100000"/>
              </a:lnSpc>
            </a:pPr>
            <a:r>
              <a:rPr lang="en-US" sz="1800" dirty="0"/>
              <a:t>She represents the “feminine” expression of Franciscan ideals.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295" y="1572346"/>
            <a:ext cx="1968500" cy="5041900"/>
          </a:xfrm>
          <a:prstGeom prst="rect">
            <a:avLst/>
          </a:prstGeom>
        </p:spPr>
      </p:pic>
      <p:sp>
        <p:nvSpPr>
          <p:cNvPr id="6" name="TextBox 5"/>
          <p:cNvSpPr txBox="1"/>
          <p:nvPr/>
        </p:nvSpPr>
        <p:spPr>
          <a:xfrm>
            <a:off x="11684000" y="6491111"/>
            <a:ext cx="366657" cy="307777"/>
          </a:xfrm>
          <a:prstGeom prst="rect">
            <a:avLst/>
          </a:prstGeom>
          <a:noFill/>
        </p:spPr>
        <p:txBody>
          <a:bodyPr wrap="none" rtlCol="0">
            <a:spAutoFit/>
          </a:bodyPr>
          <a:lstStyle/>
          <a:p>
            <a:fld id="{27E2CA03-7E16-DD47-8077-635701FCAE1C}" type="slidenum">
              <a:rPr lang="en-US" sz="1400" smtClean="0"/>
              <a:t>98</a:t>
            </a:fld>
            <a:endParaRPr lang="en-US" sz="1400" dirty="0"/>
          </a:p>
        </p:txBody>
      </p:sp>
    </p:spTree>
    <p:extLst>
      <p:ext uri="{BB962C8B-B14F-4D97-AF65-F5344CB8AC3E}">
        <p14:creationId xmlns:p14="http://schemas.microsoft.com/office/powerpoint/2010/main" val="3826517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Clare’s Spirituality and Mysticism</a:t>
            </a:r>
          </a:p>
        </p:txBody>
      </p:sp>
      <p:sp>
        <p:nvSpPr>
          <p:cNvPr id="3" name="Content Placeholder 2"/>
          <p:cNvSpPr>
            <a:spLocks noGrp="1"/>
          </p:cNvSpPr>
          <p:nvPr>
            <p:ph sz="half" idx="1"/>
          </p:nvPr>
        </p:nvSpPr>
        <p:spPr/>
        <p:txBody>
          <a:bodyPr>
            <a:normAutofit/>
          </a:bodyPr>
          <a:lstStyle/>
          <a:p>
            <a:r>
              <a:rPr lang="en-US" sz="1800" dirty="0"/>
              <a:t>Clare and her sisters lived in close proximity to Francis and his friars; they were cloistered and embraced voluntary poverty</a:t>
            </a:r>
          </a:p>
          <a:p>
            <a:r>
              <a:rPr lang="en-US" sz="1800" dirty="0"/>
              <a:t>Clare resisted attempts by Church officials, including Pope Innocent IV, to control the sisters’ way of life—Clare insisted on poverty and created her own rule which was eventually accepted by the Pope</a:t>
            </a:r>
          </a:p>
          <a:p>
            <a:r>
              <a:rPr lang="en-US" sz="1800" dirty="0"/>
              <a:t>Clare was a mystic; her four </a:t>
            </a:r>
            <a:r>
              <a:rPr lang="en-US" sz="1800" i="1" dirty="0"/>
              <a:t>Letters to Agnes of Prague</a:t>
            </a:r>
            <a:r>
              <a:rPr lang="en-US" sz="1800" dirty="0"/>
              <a:t> provide insight into her mystical practices. </a:t>
            </a:r>
          </a:p>
          <a:p>
            <a:r>
              <a:rPr lang="en-US" sz="1800" dirty="0"/>
              <a:t>“The Mirror” is an image Clare used to contemplate Christ</a:t>
            </a:r>
          </a:p>
          <a:p>
            <a:endParaRPr lang="en-US" sz="1800" dirty="0"/>
          </a:p>
        </p:txBody>
      </p:sp>
      <p:sp>
        <p:nvSpPr>
          <p:cNvPr id="4" name="Content Placeholder 3"/>
          <p:cNvSpPr>
            <a:spLocks noGrp="1"/>
          </p:cNvSpPr>
          <p:nvPr>
            <p:ph sz="half" idx="2"/>
          </p:nvPr>
        </p:nvSpPr>
        <p:spPr/>
        <p:txBody>
          <a:bodyPr>
            <a:normAutofit/>
          </a:bodyPr>
          <a:lstStyle/>
          <a:p>
            <a:r>
              <a:rPr lang="en-US" sz="1800" dirty="0"/>
              <a:t>Clare’s spirituality is influenced by Francis but reflects her own unique mystical and communal experiences as a woman living in community with her sisters.</a:t>
            </a:r>
          </a:p>
          <a:p>
            <a:r>
              <a:rPr lang="en-US" sz="1800" dirty="0"/>
              <a:t>Clare provides an example of a strong woman of faith who bravely stood up for her beliefs—even resisting papal efforts to exercise control over her community.</a:t>
            </a:r>
          </a:p>
          <a:p>
            <a:r>
              <a:rPr lang="en-US" sz="1800" dirty="0"/>
              <a:t>She models the values of simplicity of life and contemplation—aspects of her spirituality that remain relevant in our contemporary world. </a:t>
            </a:r>
            <a:r>
              <a:rPr lang="en-US" sz="1800" i="1" dirty="0"/>
              <a:t>See the link below for more on Clare and her </a:t>
            </a:r>
            <a:r>
              <a:rPr lang="en-US" sz="1800" i="1" dirty="0" err="1"/>
              <a:t>Letters:</a:t>
            </a:r>
            <a:r>
              <a:rPr lang="en-US" sz="1800" dirty="0" err="1">
                <a:hlinkClick r:id="rId2"/>
              </a:rPr>
              <a:t>http</a:t>
            </a:r>
            <a:r>
              <a:rPr lang="en-US" sz="1800" dirty="0">
                <a:hlinkClick r:id="rId2"/>
              </a:rPr>
              <a:t>://198.62.75.1/www1/ofm/fra/FRAwrc02.html</a:t>
            </a:r>
            <a:endParaRPr lang="en-US" sz="1800" dirty="0"/>
          </a:p>
        </p:txBody>
      </p:sp>
      <p:sp>
        <p:nvSpPr>
          <p:cNvPr id="5" name="TextBox 4"/>
          <p:cNvSpPr txBox="1"/>
          <p:nvPr/>
        </p:nvSpPr>
        <p:spPr>
          <a:xfrm>
            <a:off x="11557000" y="6434667"/>
            <a:ext cx="366657" cy="307777"/>
          </a:xfrm>
          <a:prstGeom prst="rect">
            <a:avLst/>
          </a:prstGeom>
          <a:noFill/>
        </p:spPr>
        <p:txBody>
          <a:bodyPr wrap="none" rtlCol="0">
            <a:spAutoFit/>
          </a:bodyPr>
          <a:lstStyle/>
          <a:p>
            <a:fld id="{F76FA76F-7175-CA4F-BAF8-AC1F1E05CE51}" type="slidenum">
              <a:rPr lang="en-US" sz="1400" smtClean="0"/>
              <a:t>99</a:t>
            </a:fld>
            <a:endParaRPr lang="en-US" sz="1400" dirty="0"/>
          </a:p>
        </p:txBody>
      </p:sp>
    </p:spTree>
    <p:extLst>
      <p:ext uri="{BB962C8B-B14F-4D97-AF65-F5344CB8AC3E}">
        <p14:creationId xmlns:p14="http://schemas.microsoft.com/office/powerpoint/2010/main" val="1683968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p:cTn id="31"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0" end="0"/>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p:cTn id="3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1" end="1"/>
                                            </p:txEl>
                                          </p:spTgt>
                                        </p:tgtEl>
                                      </p:cBhvr>
                                    </p:animEffect>
                                  </p:childTnLst>
                                </p:cTn>
                              </p:par>
                            </p:childTnLst>
                          </p:cTn>
                        </p:par>
                        <p:par>
                          <p:cTn id="40" fill="hold">
                            <p:stCondLst>
                              <p:cond delay="12000"/>
                            </p:stCondLst>
                            <p:childTnLst>
                              <p:par>
                                <p:cTn id="41" presetID="55" presetClass="entr" presetSubtype="0" fill="hold"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p:cTn id="43"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44"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45"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FCU" id="{854229E3-EC92-2A47-A475-5FD0FC075E38}" vid="{93CC5CB7-8AD5-7D42-AC26-C1B80DE96F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AFCU</Template>
  <TotalTime>1551</TotalTime>
  <Words>19708</Words>
  <Application>Microsoft Macintosh PowerPoint</Application>
  <PresentationFormat>Custom</PresentationFormat>
  <Paragraphs>1557</Paragraphs>
  <Slides>178</Slides>
  <Notes>77</Notes>
  <HiddenSlides>0</HiddenSlides>
  <MMClips>3</MMClips>
  <ScaleCrop>false</ScaleCrop>
  <HeadingPairs>
    <vt:vector size="4" baseType="variant">
      <vt:variant>
        <vt:lpstr>Theme</vt:lpstr>
      </vt:variant>
      <vt:variant>
        <vt:i4>1</vt:i4>
      </vt:variant>
      <vt:variant>
        <vt:lpstr>Slide Titles</vt:lpstr>
      </vt:variant>
      <vt:variant>
        <vt:i4>178</vt:i4>
      </vt:variant>
    </vt:vector>
  </HeadingPairs>
  <TitlesOfParts>
    <vt:vector size="179" baseType="lpstr">
      <vt:lpstr>Office Theme</vt:lpstr>
      <vt:lpstr>The Franciscan Intellectual Tradition in Your Course</vt:lpstr>
      <vt:lpstr>PowerPoint Presentation</vt:lpstr>
      <vt:lpstr>PowerPoint Presentation</vt:lpstr>
      <vt:lpstr>This course is designed to offer AFCU Faculty an opportunity to learn some foundational information about the Franciscan Intellectual Tradition and how to incorporate that tradition into courses that they teach. Participants will learn what the FIT is and gain an understanding of resources that offer them and their students a better understanding of the tradition.</vt:lpstr>
      <vt:lpstr>PowerPoint Presentation</vt:lpstr>
      <vt:lpstr>PowerPoint Presentation</vt:lpstr>
      <vt:lpstr>PowerPoint Presentation</vt:lpstr>
      <vt:lpstr>St. Francis</vt:lpstr>
      <vt:lpstr>Potential Problems in  Learning about Francis</vt:lpstr>
      <vt:lpstr>Potential Problems in  Learning about Francis (continued)</vt:lpstr>
      <vt:lpstr>Early Life</vt:lpstr>
      <vt:lpstr>Early Life</vt:lpstr>
      <vt:lpstr>Francis the (failed) warrior</vt:lpstr>
      <vt:lpstr>War again?</vt:lpstr>
      <vt:lpstr>Beginnings of a new life (1205)</vt:lpstr>
      <vt:lpstr>New beginnings</vt:lpstr>
      <vt:lpstr>Confrontation and Renunciation (1206)</vt:lpstr>
      <vt:lpstr>Conversion</vt:lpstr>
      <vt:lpstr>Quiet years – 1206-1208</vt:lpstr>
      <vt:lpstr>First Brothers</vt:lpstr>
      <vt:lpstr>Biblical Basis of Brotherhood</vt:lpstr>
      <vt:lpstr>Initial Approval</vt:lpstr>
      <vt:lpstr>Early Expansion</vt:lpstr>
      <vt:lpstr>Clare of Assisi</vt:lpstr>
      <vt:lpstr>First Convent, Second Order</vt:lpstr>
      <vt:lpstr>La Verna</vt:lpstr>
      <vt:lpstr>Fourth Lateran Council</vt:lpstr>
      <vt:lpstr>Mission Work</vt:lpstr>
      <vt:lpstr>Francis and the Sultan</vt:lpstr>
      <vt:lpstr>1220-1221</vt:lpstr>
      <vt:lpstr>Revisions of life</vt:lpstr>
      <vt:lpstr>A Second Stripping</vt:lpstr>
      <vt:lpstr>Sickness and withdrawal</vt:lpstr>
      <vt:lpstr>New Rule</vt:lpstr>
      <vt:lpstr>Christmas</vt:lpstr>
      <vt:lpstr>Mount La Verna</vt:lpstr>
      <vt:lpstr>Stigmata</vt:lpstr>
      <vt:lpstr>Return to Assisi</vt:lpstr>
      <vt:lpstr>Progressively worse</vt:lpstr>
      <vt:lpstr>Last Days</vt:lpstr>
      <vt:lpstr>Death</vt:lpstr>
      <vt:lpstr>Sainthood</vt:lpstr>
      <vt:lpstr>For Further Reading</vt:lpstr>
      <vt:lpstr>Development of the Franciscan Intellectual Tradition (FIT)</vt:lpstr>
      <vt:lpstr>Franciscan  Educational Approaches</vt:lpstr>
      <vt:lpstr>I. Franciscan Movement Co-Founders  Francis and Clare  </vt:lpstr>
      <vt:lpstr>A Franciscan Movement</vt:lpstr>
      <vt:lpstr>Francis’s Letter to Brother Anthony</vt:lpstr>
      <vt:lpstr>Franciscan Intellectual Tradition</vt:lpstr>
      <vt:lpstr>Historical Rediscovery Part I:  Historically accurate portrait of Francis</vt:lpstr>
      <vt:lpstr>PowerPoint Presentation</vt:lpstr>
      <vt:lpstr>The Franciscan Intellectual Tradition</vt:lpstr>
      <vt:lpstr>II. RETRIEVAL of the Franciscan Intellectual Tradition</vt:lpstr>
      <vt:lpstr>PowerPoint Presentation</vt:lpstr>
      <vt:lpstr>Commission on the Franciscan Intellectual Tradition Retrieval (2001!)</vt:lpstr>
      <vt:lpstr>Retrieval Part II:  Re-examination of Franciscan Tradition</vt:lpstr>
      <vt:lpstr>Retrieval  Part III:  Encouraging application in institutions/classroom </vt:lpstr>
      <vt:lpstr>Reflection</vt:lpstr>
      <vt:lpstr>III. KEY CONTRIBUTORS</vt:lpstr>
      <vt:lpstr>Primary Franciscan Contributors </vt:lpstr>
      <vt:lpstr>Secondary Franciscan Contributors </vt:lpstr>
      <vt:lpstr>Contemporary Franciscan Contributors </vt:lpstr>
      <vt:lpstr>Contemporary Franciscan Contributors </vt:lpstr>
      <vt:lpstr>Reflection</vt:lpstr>
      <vt:lpstr>IV. SOME KEY FIT COMPONENTS and "Contemporary Perspectives" on Franciscan Education</vt:lpstr>
      <vt:lpstr>What are the key distinctive components of FIT we will consider?</vt:lpstr>
      <vt:lpstr>Communion of Trinity Mystery of God as Love</vt:lpstr>
      <vt:lpstr>Reflection</vt:lpstr>
      <vt:lpstr>PowerPoint Presentation</vt:lpstr>
      <vt:lpstr>God as Good:  </vt:lpstr>
      <vt:lpstr>Christology Primacy of Christ</vt:lpstr>
      <vt:lpstr>Christ as the Center</vt:lpstr>
      <vt:lpstr>Humanity of Christ  Love of the Passion (Suffering &amp; Death of Jesus) Core element of spiritual vision – insight into depth, height, width, length of the Incarnation</vt:lpstr>
      <vt:lpstr>With Scotus there is a shift in the way we look at the world. What was in the background (joy) moves to the foreground. What was in the foreground (sin) moves to the background. (Mary Beth Ingham)</vt:lpstr>
      <vt:lpstr>Dignity of the Human Person “The beauty of things in the variety of light shape color in simple, mixed and even organic bodies such as heavenly bodies clearly proclaims the power, wisdom, and goodness of God”. - Bonaventure</vt:lpstr>
      <vt:lpstr>Reflection</vt:lpstr>
      <vt:lpstr>Sense of Creation as Family  “For His praise, I wish to compose a new hymn about the Lord’s creatures, of which we make daily use, without which we cannot live, and with which the human race greatly offends its Creator.” St. Francis’s reason for composing the Canticle of Brother Sun</vt:lpstr>
      <vt:lpstr>The Canticle of Brother Sun1</vt:lpstr>
      <vt:lpstr> Historical Significance  </vt:lpstr>
      <vt:lpstr> Why is The Canticle Important? </vt:lpstr>
      <vt:lpstr>The Canticle of Brother Sun in the Classroom</vt:lpstr>
      <vt:lpstr>Reflection</vt:lpstr>
      <vt:lpstr>The Franciscan Moral Vision… (Responding to God’s Love)</vt:lpstr>
      <vt:lpstr>The Franciscan Moral Vision…(Responding to God’s Love)</vt:lpstr>
      <vt:lpstr>“. . . is an aesthetic moral vision in which humanity is called to reflect the beauty [and extravagant love] of God.”*  </vt:lpstr>
      <vt:lpstr>Reflection</vt:lpstr>
      <vt:lpstr>Saint Francis of Assisi as Student and Teacher</vt:lpstr>
      <vt:lpstr>The Basilica of Saint Francis in Assisi  Located on the site known as the “Hill of Hell” to become known as the “Hill of Paradise”</vt:lpstr>
      <vt:lpstr>Introduction to Saint Francis: Resources</vt:lpstr>
      <vt:lpstr>The Education of Francis the Student</vt:lpstr>
      <vt:lpstr>Learning through Life</vt:lpstr>
      <vt:lpstr>Reflection</vt:lpstr>
      <vt:lpstr>PowerPoint Presentation</vt:lpstr>
      <vt:lpstr>Francis learns from Jesus: applying the Gospels</vt:lpstr>
      <vt:lpstr>Francis learns from Jesus: applying the Gospels</vt:lpstr>
      <vt:lpstr>Francis’s Biblically based View of Creation</vt:lpstr>
      <vt:lpstr>Reflection</vt:lpstr>
      <vt:lpstr>Francis the Teacher</vt:lpstr>
      <vt:lpstr>Clare’s Spirituality and Mysticism</vt:lpstr>
      <vt:lpstr>Francis the Teacher </vt:lpstr>
      <vt:lpstr>Bonaventure’s Spirituality and Mysticism</vt:lpstr>
      <vt:lpstr>Summary: Franciscan Intellectual Values</vt:lpstr>
      <vt:lpstr>PowerPoint Presentation</vt:lpstr>
      <vt:lpstr>Francis’s  “Vernacular Theology”</vt:lpstr>
      <vt:lpstr>The 13th century:   The Flowering of Mysticism</vt:lpstr>
      <vt:lpstr>PowerPoint Presentation</vt:lpstr>
      <vt:lpstr>         “Vernacular Theology” </vt:lpstr>
      <vt:lpstr>A “vernacular theologian”</vt:lpstr>
      <vt:lpstr>Francis’s view of God and creation as reflective of vernacular theology</vt:lpstr>
      <vt:lpstr>Francis’s view of God and creation as reflective of vernacular theology</vt:lpstr>
      <vt:lpstr>Holy Spirit as our “spouse”</vt:lpstr>
      <vt:lpstr>Significance of Holy Spirit as “spouse”</vt:lpstr>
      <vt:lpstr>The Canticle of Brother Sun as an example of               Vernacular Theology </vt:lpstr>
      <vt:lpstr>… a theme which is repeated in Francis’s Admonitions…</vt:lpstr>
      <vt:lpstr>The structure of the Canticle of the Sun</vt:lpstr>
      <vt:lpstr>Significance of the Canticle….</vt:lpstr>
      <vt:lpstr>The Canticle of Brother Sun</vt:lpstr>
      <vt:lpstr>PowerPoint Presentation</vt:lpstr>
      <vt:lpstr>PowerPoint Presentation</vt:lpstr>
      <vt:lpstr>PowerPoint Presentation</vt:lpstr>
      <vt:lpstr>Reflection</vt:lpstr>
      <vt:lpstr>A summary of the characteristics of vernacular theology:</vt:lpstr>
      <vt:lpstr>Outline of the Methodology  of Vernacular Theology</vt:lpstr>
      <vt:lpstr>Examples of Vernacular Theology from    Francis’s Admonitions….</vt:lpstr>
      <vt:lpstr>Do we speak their language?</vt:lpstr>
      <vt:lpstr>Reflection</vt:lpstr>
      <vt:lpstr>Resources</vt:lpstr>
      <vt:lpstr>Sample Courses Infused with Franciscan Intellectual Tradition</vt:lpstr>
      <vt:lpstr>How to Infuse Your Course with  the Franciscan Intellectual Tradition</vt:lpstr>
      <vt:lpstr>Intercultural Communication</vt:lpstr>
      <vt:lpstr>Writing and Activism</vt:lpstr>
      <vt:lpstr>Persuasion</vt:lpstr>
      <vt:lpstr>Spanish: Multicultural Studies</vt:lpstr>
      <vt:lpstr>General Psychology</vt:lpstr>
      <vt:lpstr>Computer Science:  Social Media Behind the Scenes</vt:lpstr>
      <vt:lpstr>Music: Sacred Sound</vt:lpstr>
      <vt:lpstr>Mathematics for Elementary Teachers</vt:lpstr>
      <vt:lpstr>First Year Seminar with Special Topics: Body Language</vt:lpstr>
      <vt:lpstr>First Year Seminar with Special Topics:  Martyrs, Mystics, and Women of the Street</vt:lpstr>
      <vt:lpstr>Spanish: Latinos in the US</vt:lpstr>
      <vt:lpstr>Psychology of Gender</vt:lpstr>
      <vt:lpstr>Mediation</vt:lpstr>
      <vt:lpstr>Social Media</vt:lpstr>
      <vt:lpstr>PowerPoint Presentation</vt:lpstr>
      <vt:lpstr>PowerPoint Presentation</vt:lpstr>
      <vt:lpstr>Developing a Learning Activity Example 1 - Theatre</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1 - Theatre </vt:lpstr>
      <vt:lpstr>Developing a Learning Activity Example 2 - Theatre </vt:lpstr>
      <vt:lpstr>Developing a Learning Activity Example 2 - Theatre </vt:lpstr>
      <vt:lpstr>Developing a Learning Activity Example 2 - Theatre </vt:lpstr>
      <vt:lpstr>Developing a Learning Activity Example 2 - Theatre </vt:lpstr>
      <vt:lpstr>Developing a Learning Activity Example 2 - Theatre </vt:lpstr>
      <vt:lpstr>Developing a Learning Activity Example 2 - Theatre </vt:lpstr>
      <vt:lpstr>Developing a Learning Activity Example 2 - Theatre </vt:lpstr>
      <vt:lpstr>Developing a Learning Activity Example 2 - Theatre </vt:lpstr>
      <vt:lpstr>Developing a Learning Activity Example 2 - Theatre </vt:lpstr>
      <vt:lpstr>Developing Learning Activities </vt:lpstr>
      <vt:lpstr>Developing Learning Activities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Whidden</dc:creator>
  <cp:lastModifiedBy>Gary Maciag</cp:lastModifiedBy>
  <cp:revision>196</cp:revision>
  <dcterms:created xsi:type="dcterms:W3CDTF">2015-08-03T18:56:25Z</dcterms:created>
  <dcterms:modified xsi:type="dcterms:W3CDTF">2016-08-17T12:59:08Z</dcterms:modified>
</cp:coreProperties>
</file>