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92" r:id="rId2"/>
    <p:sldId id="293" r:id="rId3"/>
    <p:sldId id="311"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D8C9"/>
    <a:srgbClr val="E0D8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39" autoAdjust="0"/>
  </p:normalViewPr>
  <p:slideViewPr>
    <p:cSldViewPr snapToGrid="0" snapToObjects="1">
      <p:cViewPr varScale="1">
        <p:scale>
          <a:sx n="67" d="100"/>
          <a:sy n="67" d="100"/>
        </p:scale>
        <p:origin x="-37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E626B8-F522-4B71-8BED-B33535389B0C}" type="datetimeFigureOut">
              <a:rPr lang="en-US" smtClean="0"/>
              <a:t>5/6/2014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9A64AB-1236-49A0-B581-16E618BC0C33}" type="slidenum">
              <a:rPr lang="en-US" smtClean="0"/>
              <a:t>‹#›</a:t>
            </a:fld>
            <a:endParaRPr lang="en-US"/>
          </a:p>
        </p:txBody>
      </p:sp>
    </p:spTree>
    <p:extLst>
      <p:ext uri="{BB962C8B-B14F-4D97-AF65-F5344CB8AC3E}">
        <p14:creationId xmlns:p14="http://schemas.microsoft.com/office/powerpoint/2010/main" val="3391035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FDD78D9-125F-4DB9-8251-9520FDE339A0}" type="datetimeFigureOut">
              <a:rPr lang="en-US"/>
              <a:pPr>
                <a:defRPr/>
              </a:pPr>
              <a:t>5/6/2014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F09598B-D3D1-45A1-94A9-EA45B366E862}" type="slidenum">
              <a:rPr lang="en-US"/>
              <a:pPr>
                <a:defRPr/>
              </a:pPr>
              <a:t>‹#›</a:t>
            </a:fld>
            <a:endParaRPr lang="en-US"/>
          </a:p>
        </p:txBody>
      </p:sp>
    </p:spTree>
    <p:extLst>
      <p:ext uri="{BB962C8B-B14F-4D97-AF65-F5344CB8AC3E}">
        <p14:creationId xmlns:p14="http://schemas.microsoft.com/office/powerpoint/2010/main" val="414849820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ceholder 1026"/>
          <p:cNvSpPr>
            <a:spLocks noGrp="1" noRot="1" noChangeAspect="1"/>
          </p:cNvSpPr>
          <p:nvPr>
            <p:ph type="sldImg"/>
          </p:nvPr>
        </p:nvSpPr>
        <p:spPr bwMode="auto">
          <a:noFill/>
          <a:ln>
            <a:solidFill>
              <a:srgbClr val="000000"/>
            </a:solidFill>
            <a:miter lim="800000"/>
            <a:headEnd/>
            <a:tailEnd/>
          </a:ln>
        </p:spPr>
      </p:sp>
      <p:sp>
        <p:nvSpPr>
          <p:cNvPr id="25603" name="Placeholder 1027"/>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i="1" baseline="0" dirty="0" smtClean="0"/>
              <a:t>Francis of Assisi: Early Documents</a:t>
            </a:r>
            <a:r>
              <a:rPr lang="en-US" i="0" baseline="0" dirty="0" smtClean="0"/>
              <a:t>, Volume 1:552.</a:t>
            </a:r>
            <a:endParaRPr lang="en-US" i="1" baseline="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i="1" baseline="0" dirty="0" smtClean="0"/>
              <a:t>Francis of Assisi: Early Documents</a:t>
            </a:r>
            <a:r>
              <a:rPr lang="en-US" i="0" baseline="0" dirty="0" smtClean="0"/>
              <a:t>, Volume 1:66</a:t>
            </a:r>
            <a:endParaRPr lang="en-US" i="1" baseline="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9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i="0" baseline="0" dirty="0" smtClean="0"/>
              <a:t>Armstrong, Regis J., ed.</a:t>
            </a:r>
            <a:r>
              <a:rPr lang="en-US" i="1" baseline="0" dirty="0" smtClean="0"/>
              <a:t> </a:t>
            </a:r>
            <a:r>
              <a:rPr lang="en-US" i="1" dirty="0" smtClean="0"/>
              <a:t>Clare </a:t>
            </a:r>
            <a:r>
              <a:rPr lang="en-US" i="1" dirty="0"/>
              <a:t>of Assisi: </a:t>
            </a:r>
            <a:r>
              <a:rPr lang="en-US" i="1" dirty="0" smtClean="0"/>
              <a:t>Early Documents</a:t>
            </a:r>
            <a:r>
              <a:rPr lang="en-US" i="0" dirty="0" smtClean="0"/>
              <a:t>.</a:t>
            </a:r>
            <a:r>
              <a:rPr lang="en-US" i="0" baseline="0" dirty="0" smtClean="0"/>
              <a:t> New York: New City Press</a:t>
            </a:r>
            <a:r>
              <a:rPr lang="en-US" i="1" baseline="0" dirty="0" smtClean="0"/>
              <a:t>, </a:t>
            </a:r>
            <a:r>
              <a:rPr lang="en-US" i="0" baseline="0" dirty="0" smtClean="0"/>
              <a:t>2006</a:t>
            </a:r>
            <a:r>
              <a:rPr lang="en-US" i="0" dirty="0" smtClean="0"/>
              <a:t>:</a:t>
            </a:r>
            <a:r>
              <a:rPr lang="en-US" i="0" baseline="0" dirty="0" smtClean="0"/>
              <a:t>267</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i="1" dirty="0" smtClean="0"/>
              <a:t>Clare</a:t>
            </a:r>
            <a:r>
              <a:rPr lang="en-US" i="1" baseline="0" dirty="0" smtClean="0"/>
              <a:t> of Assisi: Early Documents</a:t>
            </a:r>
            <a:r>
              <a:rPr lang="en-US" i="0" baseline="0" dirty="0" smtClean="0"/>
              <a:t>:120-121</a:t>
            </a:r>
            <a:endParaRPr lang="en-US" i="1"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i="1" dirty="0" smtClean="0"/>
              <a:t>Clare of Assisi: Early Documents</a:t>
            </a:r>
            <a:r>
              <a:rPr lang="en-US" i="0" dirty="0" smtClean="0"/>
              <a:t>:123</a:t>
            </a:r>
            <a:endParaRPr lang="en-US" i="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017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i="1" dirty="0" smtClean="0"/>
              <a:t>Clare</a:t>
            </a:r>
            <a:r>
              <a:rPr lang="en-US" i="1" baseline="0" dirty="0" smtClean="0"/>
              <a:t> of Assisi: Early Documents</a:t>
            </a:r>
            <a:r>
              <a:rPr lang="en-US" i="0" baseline="0" dirty="0" smtClean="0"/>
              <a:t>:61</a:t>
            </a:r>
            <a:endParaRPr lang="en-US" i="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427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dirty="0" smtClean="0"/>
              <a:t>This passage</a:t>
            </a:r>
            <a:r>
              <a:rPr lang="en-US" baseline="0" dirty="0" smtClean="0"/>
              <a:t> appears in </a:t>
            </a:r>
            <a:r>
              <a:rPr lang="en-US" i="1" dirty="0" smtClean="0"/>
              <a:t>A </a:t>
            </a:r>
            <a:r>
              <a:rPr lang="en-US" i="1" dirty="0"/>
              <a:t>Collection of Sayings of the Companions of Blessed </a:t>
            </a:r>
            <a:r>
              <a:rPr lang="en-US" i="1" dirty="0" smtClean="0"/>
              <a:t>Francis</a:t>
            </a:r>
            <a:r>
              <a:rPr lang="en-US" dirty="0" smtClean="0"/>
              <a:t>  (</a:t>
            </a:r>
            <a:r>
              <a:rPr lang="en-US" i="1" dirty="0" smtClean="0"/>
              <a:t>Francis</a:t>
            </a:r>
            <a:r>
              <a:rPr lang="en-US" i="1" baseline="0" dirty="0" smtClean="0"/>
              <a:t> of Assisi: Early Documents</a:t>
            </a:r>
            <a:r>
              <a:rPr lang="en-US" i="0" baseline="0" dirty="0" smtClean="0"/>
              <a:t>, Volume 3:</a:t>
            </a:r>
            <a:r>
              <a:rPr lang="en-US" dirty="0" smtClean="0"/>
              <a:t>125 and </a:t>
            </a:r>
            <a:r>
              <a:rPr lang="en-US" dirty="0"/>
              <a:t>in </a:t>
            </a:r>
            <a:r>
              <a:rPr lang="en-US" i="1" dirty="0" smtClean="0"/>
              <a:t>A </a:t>
            </a:r>
            <a:r>
              <a:rPr lang="en-US" i="1" dirty="0"/>
              <a:t>Mirror of </a:t>
            </a:r>
            <a:r>
              <a:rPr lang="en-US" i="1" dirty="0" smtClean="0"/>
              <a:t>the Perfection</a:t>
            </a:r>
            <a:r>
              <a:rPr lang="en-US" i="0" dirty="0" smtClean="0"/>
              <a:t>, Chapter V,</a:t>
            </a:r>
            <a:r>
              <a:rPr lang="en-US" i="0" baseline="0" dirty="0" smtClean="0"/>
              <a:t> 85</a:t>
            </a:r>
            <a:r>
              <a:rPr lang="en-US" i="1" baseline="0" dirty="0" smtClean="0"/>
              <a:t> </a:t>
            </a:r>
            <a:r>
              <a:rPr lang="en-US" i="0" baseline="0" dirty="0" smtClean="0"/>
              <a:t>(</a:t>
            </a:r>
            <a:r>
              <a:rPr lang="en-US" i="1" baseline="0" dirty="0" smtClean="0"/>
              <a:t>Francis of Assisi: Early Documents</a:t>
            </a:r>
            <a:r>
              <a:rPr lang="en-US" i="0" baseline="0" dirty="0" smtClean="0"/>
              <a:t>, Volume 3:333).</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6323" name="Placeholder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ceholder 2"/>
          <p:cNvSpPr>
            <a:spLocks noGrp="1" noRot="1" noChangeAspect="1"/>
          </p:cNvSpPr>
          <p:nvPr>
            <p:ph type="sldImg"/>
          </p:nvPr>
        </p:nvSpPr>
        <p:spPr bwMode="auto">
          <a:noFill/>
          <a:ln>
            <a:solidFill>
              <a:srgbClr val="000000"/>
            </a:solidFill>
            <a:miter lim="800000"/>
            <a:headEnd/>
            <a:tailEnd/>
          </a:ln>
        </p:spPr>
      </p:sp>
      <p:sp>
        <p:nvSpPr>
          <p:cNvPr id="26627"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Placeholder 2"/>
          <p:cNvSpPr>
            <a:spLocks noGrp="1" noRot="1" noChangeAspec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ceholder 2"/>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483" name="Rectangle 3"/>
          <p:cNvSpPr>
            <a:spLocks noGrp="1"/>
          </p:cNvSpPr>
          <p:nvPr>
            <p:ph type="body" idx="1"/>
          </p:nvPr>
        </p:nvSpPr>
        <p:spPr bwMode="auto">
          <a:xfrm>
            <a:off x="685800" y="4343400"/>
            <a:ext cx="5486400" cy="4114800"/>
          </a:xfrm>
          <a:prstGeom prst="rect">
            <a:avLst/>
          </a:prstGeom>
          <a:no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67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dirty="0" smtClean="0"/>
              <a:t>Texts:</a:t>
            </a:r>
          </a:p>
          <a:p>
            <a:r>
              <a:rPr lang="en-US" baseline="0" dirty="0" smtClean="0"/>
              <a:t>Armstrong, Regis J., Hellman, J. A. Wayne, &amp; Short, William J., eds. </a:t>
            </a:r>
            <a:r>
              <a:rPr lang="en-US" i="1" dirty="0" smtClean="0"/>
              <a:t>Francis of Assisi: Early Documents</a:t>
            </a:r>
            <a:r>
              <a:rPr lang="en-US" i="0" dirty="0" smtClean="0"/>
              <a:t>.</a:t>
            </a:r>
            <a:r>
              <a:rPr lang="en-US" i="0" baseline="0" dirty="0" smtClean="0"/>
              <a:t> Three Volumes. </a:t>
            </a:r>
            <a:r>
              <a:rPr lang="en-US" i="0" dirty="0" smtClean="0"/>
              <a:t>New</a:t>
            </a:r>
            <a:r>
              <a:rPr lang="en-US" dirty="0" smtClean="0"/>
              <a:t> York/London/Manila:</a:t>
            </a:r>
            <a:r>
              <a:rPr lang="en-US" baseline="0" dirty="0" smtClean="0"/>
              <a:t> New City Press, 1999-2001, Volume 1:66</a:t>
            </a:r>
            <a:endParaRPr lang="en-US" dirty="0" smtClean="0"/>
          </a:p>
          <a:p>
            <a:pPr>
              <a:spcBef>
                <a:spcPct val="0"/>
              </a:spcBef>
            </a:pPr>
            <a:r>
              <a:rPr lang="en-US" i="1" dirty="0" smtClean="0"/>
              <a:t>Francis</a:t>
            </a:r>
            <a:r>
              <a:rPr lang="en-US" i="1" baseline="0" dirty="0" smtClean="0"/>
              <a:t> of Assisi: Early Documents</a:t>
            </a:r>
            <a:r>
              <a:rPr lang="en-US" i="0" baseline="0" dirty="0" smtClean="0"/>
              <a:t>, Volume 1:66-67.</a:t>
            </a:r>
            <a:endParaRPr lang="en-US" i="1"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a:t>It served as a shelter for the peasants and is beside a small winding stream, in Italian a “Rivo Torto”. </a:t>
            </a:r>
          </a:p>
          <a:p>
            <a:pPr>
              <a:spcBef>
                <a:spcPct val="0"/>
              </a:spcBef>
            </a:pPr>
            <a:r>
              <a:rPr lang="en-US"/>
              <a:t>When the Lord gave Francis some Brothers, that is to say, from 1208, the entire young fraternity lived here. Rivo Torto is, therefore, the place of the first fraternal experiences, the place where the itinerant Brothers came together before they went to settle at the Portiuncula in 1210.</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ceholder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sz="1200" i="1" baseline="0" dirty="0" smtClean="0"/>
              <a:t>Francis of Assisi: Early Documents</a:t>
            </a:r>
            <a:r>
              <a:rPr lang="en-US" sz="1200" i="0" baseline="0" dirty="0" smtClean="0"/>
              <a:t>, Volume 1:41-42</a:t>
            </a:r>
            <a:endParaRPr lang="en-US" sz="1200" i="1"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6052515-05D4-40B6-8DBB-2FE0D56D38AF}" type="datetimeFigureOut">
              <a:rPr lang="en-US"/>
              <a:pPr>
                <a:defRPr/>
              </a:pPr>
              <a:t>5/6/2014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468D5B-F8C9-4ECF-B3B7-0F50EB9FAC6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CFAB84-154D-46CD-81EA-3166E1A7E8E5}" type="datetimeFigureOut">
              <a:rPr lang="en-US"/>
              <a:pPr>
                <a:defRPr/>
              </a:pPr>
              <a:t>5/6/2014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B29EA4-2F0F-43A1-86AA-FDDE2C81F71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CBC1FF-2B0F-4E84-9549-D2BEED2F1E1F}" type="datetimeFigureOut">
              <a:rPr lang="en-US"/>
              <a:pPr>
                <a:defRPr/>
              </a:pPr>
              <a:t>5/6/2014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900C62-C625-47B3-9EBB-A84A3C9E41F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BB95942-9AC4-4012-B0F2-DFE776C677DF}" type="datetimeFigureOut">
              <a:rPr lang="en-US"/>
              <a:pPr>
                <a:defRPr/>
              </a:pPr>
              <a:t>5/6/2014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BA0D1-3CBC-42AA-B29E-816399767FA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C79C0C-AB81-4A14-9F58-597464EE43A7}" type="datetimeFigureOut">
              <a:rPr lang="en-US"/>
              <a:pPr>
                <a:defRPr/>
              </a:pPr>
              <a:t>5/6/2014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B6D543-F816-47BF-BCCF-56B349B1844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8B44DB5-48C3-470C-9DB9-D7F24080EDC8}" type="datetimeFigureOut">
              <a:rPr lang="en-US"/>
              <a:pPr>
                <a:defRPr/>
              </a:pPr>
              <a:t>5/6/2014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CD537B-E731-4E8A-87DD-68928D5C8A7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6E0CC7D-A095-4262-859C-21F39C4FB2B5}" type="datetimeFigureOut">
              <a:rPr lang="en-US"/>
              <a:pPr>
                <a:defRPr/>
              </a:pPr>
              <a:t>5/6/2014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242B40-ED40-4F1C-88B8-C745AF934F2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BA6626-8DF3-4271-ADB7-C8A08C83328B}" type="datetimeFigureOut">
              <a:rPr lang="en-US"/>
              <a:pPr>
                <a:defRPr/>
              </a:pPr>
              <a:t>5/6/2014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11F18D8-B04A-488F-9794-12AE6389126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ADC4883-3B06-4832-8655-9CAA13F126C8}" type="datetimeFigureOut">
              <a:rPr lang="en-US"/>
              <a:pPr>
                <a:defRPr/>
              </a:pPr>
              <a:t>5/6/2014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8D48D42-BABB-45F7-A37B-791687DAABE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31B09B-67C7-4435-8B8B-45DFD8BD6758}" type="datetimeFigureOut">
              <a:rPr lang="en-US"/>
              <a:pPr>
                <a:defRPr/>
              </a:pPr>
              <a:t>5/6/2014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FADE461-437D-4517-AE66-8A423874A9D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0F2722-E9C2-4D39-B890-01045AE794B7}" type="datetimeFigureOut">
              <a:rPr lang="en-US"/>
              <a:pPr>
                <a:defRPr/>
              </a:pPr>
              <a:t>5/6/2014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FB0126-D7BD-4A04-82C5-FCF767480EC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F7CAF9-775D-4BCD-BC6D-661D372A79AE}" type="datetimeFigureOut">
              <a:rPr lang="en-US"/>
              <a:pPr>
                <a:defRPr/>
              </a:pPr>
              <a:t>5/6/2014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3E921A-195C-487B-930B-AF8B9AA5ABE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0D75BB9D-532C-422F-840B-728660EAA202}" type="datetimeFigureOut">
              <a:rPr lang="en-US"/>
              <a:pPr>
                <a:defRPr/>
              </a:pPr>
              <a:t>5/6/2014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18F2B728-E5EC-410E-8F08-DEBFBD3BD07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72" charset="-128"/>
          <a:cs typeface="ＭＳ Ｐゴシック" pitchFamily="-72" charset="-128"/>
        </a:defRPr>
      </a:lvl1pPr>
      <a:lvl2pPr algn="ctr" defTabSz="457200"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2pPr>
      <a:lvl3pPr algn="ctr" defTabSz="457200"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3pPr>
      <a:lvl4pPr algn="ctr" defTabSz="457200"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4pPr>
      <a:lvl5pPr algn="ctr" defTabSz="457200"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5pPr>
      <a:lvl6pPr marL="4572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6pPr>
      <a:lvl7pPr marL="9144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7pPr>
      <a:lvl8pPr marL="13716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8pPr>
      <a:lvl9pPr marL="18288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9pPr>
    </p:titleStyle>
    <p:bodyStyle>
      <a:lvl1pPr marL="342900" indent="-342900" algn="l" defTabSz="457200" rtl="0" eaLnBrk="0" fontAlgn="base" hangingPunct="0">
        <a:spcBef>
          <a:spcPct val="20000"/>
        </a:spcBef>
        <a:spcAft>
          <a:spcPct val="0"/>
        </a:spcAft>
        <a:buFont typeface="Arial" pitchFamily="-72" charset="0"/>
        <a:buChar char="•"/>
        <a:defRPr sz="3200" kern="1200">
          <a:solidFill>
            <a:schemeClr val="tx1"/>
          </a:solidFill>
          <a:latin typeface="+mn-lt"/>
          <a:ea typeface="ＭＳ Ｐゴシック" pitchFamily="-72" charset="-128"/>
          <a:cs typeface="ＭＳ Ｐゴシック" pitchFamily="-72" charset="-128"/>
        </a:defRPr>
      </a:lvl1pPr>
      <a:lvl2pPr marL="742950" indent="-285750" algn="l" defTabSz="457200" rtl="0" eaLnBrk="0" fontAlgn="base" hangingPunct="0">
        <a:spcBef>
          <a:spcPct val="20000"/>
        </a:spcBef>
        <a:spcAft>
          <a:spcPct val="0"/>
        </a:spcAft>
        <a:buFont typeface="Arial" pitchFamily="-72" charset="0"/>
        <a:buChar char="–"/>
        <a:defRPr sz="2800" kern="1200">
          <a:solidFill>
            <a:schemeClr val="tx1"/>
          </a:solidFill>
          <a:latin typeface="+mn-lt"/>
          <a:ea typeface="ＭＳ Ｐゴシック" pitchFamily="-72" charset="-128"/>
          <a:cs typeface="+mn-cs"/>
        </a:defRPr>
      </a:lvl2pPr>
      <a:lvl3pPr marL="1143000" indent="-228600" algn="l" defTabSz="457200" rtl="0" eaLnBrk="0" fontAlgn="base" hangingPunct="0">
        <a:spcBef>
          <a:spcPct val="20000"/>
        </a:spcBef>
        <a:spcAft>
          <a:spcPct val="0"/>
        </a:spcAft>
        <a:buFont typeface="Arial" pitchFamily="-72" charset="0"/>
        <a:buChar char="•"/>
        <a:defRPr sz="2400" kern="1200">
          <a:solidFill>
            <a:schemeClr val="tx1"/>
          </a:solidFill>
          <a:latin typeface="+mn-lt"/>
          <a:ea typeface="ＭＳ Ｐゴシック" pitchFamily="-72" charset="-128"/>
          <a:cs typeface="+mn-cs"/>
        </a:defRPr>
      </a:lvl3pPr>
      <a:lvl4pPr marL="1600200" indent="-228600" algn="l" defTabSz="457200" rtl="0" eaLnBrk="0" fontAlgn="base" hangingPunct="0">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4pPr>
      <a:lvl5pPr marL="2057400" indent="-228600" algn="l" defTabSz="457200" rtl="0" eaLnBrk="0" fontAlgn="base" hangingPunct="0">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defRPr/>
            </a:pPr>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15362" name="Rectangle 3"/>
          <p:cNvSpPr>
            <a:spLocks noGrp="1"/>
          </p:cNvSpPr>
          <p:nvPr>
            <p:ph type="body" sz="half" idx="2"/>
          </p:nvPr>
        </p:nvSpPr>
        <p:spPr>
          <a:xfrm>
            <a:off x="4648200" y="2045970"/>
            <a:ext cx="4333875" cy="4730750"/>
          </a:xfrm>
        </p:spPr>
        <p:txBody>
          <a:bodyPr/>
          <a:lstStyle/>
          <a:p>
            <a:pPr marL="0" indent="0" algn="ctr">
              <a:lnSpc>
                <a:spcPct val="150000"/>
              </a:lnSpc>
              <a:buFont typeface="Arial" pitchFamily="-72" charset="0"/>
              <a:buNone/>
            </a:pPr>
            <a:r>
              <a:rPr lang="en-US" sz="3600" b="1" dirty="0">
                <a:solidFill>
                  <a:srgbClr val="996633"/>
                </a:solidFill>
                <a:latin typeface="Palatino" pitchFamily="-72" charset="0"/>
              </a:rPr>
              <a:t>COMMUNITY WITHIN </a:t>
            </a:r>
          </a:p>
          <a:p>
            <a:pPr marL="0" indent="0" algn="ctr">
              <a:lnSpc>
                <a:spcPct val="150000"/>
              </a:lnSpc>
              <a:buFont typeface="Arial" pitchFamily="-72" charset="0"/>
              <a:buNone/>
            </a:pPr>
            <a:r>
              <a:rPr lang="en-US" sz="3600" b="1" dirty="0">
                <a:solidFill>
                  <a:srgbClr val="996633"/>
                </a:solidFill>
                <a:latin typeface="Palatino" pitchFamily="-72" charset="0"/>
              </a:rPr>
              <a:t>THE FRANCISCAN TRADITION</a:t>
            </a:r>
            <a:endParaRPr lang="en-US" sz="4000" b="1" dirty="0">
              <a:solidFill>
                <a:srgbClr val="996633"/>
              </a:solidFill>
              <a:latin typeface="Palatino" pitchFamily="-72" charset="0"/>
            </a:endParaRPr>
          </a:p>
        </p:txBody>
      </p:sp>
      <p:pic>
        <p:nvPicPr>
          <p:cNvPr id="15363" name="Picture 3" descr="C:\Users\mcke023108\Desktop\Assisi materials\Franciscan Pictures\Franciscan Economics photos\PortiunculaFirstCells.jpg"/>
          <p:cNvPicPr>
            <a:picLocks noGrp="1" noChangeAspect="1" noChangeArrowheads="1"/>
          </p:cNvPicPr>
          <p:nvPr>
            <p:ph sz="half" idx="1"/>
          </p:nvPr>
        </p:nvPicPr>
        <p:blipFill>
          <a:blip r:embed="rId3"/>
          <a:srcRect/>
          <a:stretch>
            <a:fillRect/>
          </a:stretch>
        </p:blipFill>
        <p:spPr>
          <a:xfrm>
            <a:off x="457200" y="2062163"/>
            <a:ext cx="3854450" cy="3894137"/>
          </a:xfrm>
          <a:ln w="50800">
            <a:solidFill>
              <a:srgbClr val="7F7F7F"/>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18A2998-D21F-4647-9328-8087CBA26C8E}" type="slidenum">
              <a:rPr lang="en-US" sz="1200">
                <a:solidFill>
                  <a:schemeClr val="tx1">
                    <a:tint val="75000"/>
                  </a:schemeClr>
                </a:solidFill>
                <a:latin typeface="+mn-lt"/>
                <a:ea typeface="+mn-ea"/>
                <a:cs typeface="+mn-cs"/>
              </a:rPr>
              <a:pPr algn="r" fontAlgn="auto">
                <a:spcBef>
                  <a:spcPts val="0"/>
                </a:spcBef>
                <a:spcAft>
                  <a:spcPts val="0"/>
                </a:spcAft>
                <a:defRPr/>
              </a:pPr>
              <a:t>10</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algn="ctr" eaLnBrk="1" hangingPunct="1">
              <a:spcAft>
                <a:spcPct val="50000"/>
              </a:spcAft>
              <a:buFont typeface="Arial" pitchFamily="-72" charset="0"/>
              <a:buNone/>
            </a:pPr>
            <a:r>
              <a:rPr lang="en-US" b="1" dirty="0" smtClean="0">
                <a:solidFill>
                  <a:schemeClr val="accent5">
                    <a:lumMod val="50000"/>
                  </a:schemeClr>
                </a:solidFill>
                <a:effectLst>
                  <a:outerShdw blurRad="38100" dist="38100" dir="2700000" algn="tl">
                    <a:srgbClr val="DDDDDD"/>
                  </a:outerShdw>
                </a:effectLst>
              </a:rPr>
              <a:t>Francis and the Larger </a:t>
            </a:r>
            <a:r>
              <a:rPr lang="en-US" b="1" dirty="0">
                <a:solidFill>
                  <a:schemeClr val="accent5">
                    <a:lumMod val="50000"/>
                  </a:schemeClr>
                </a:solidFill>
                <a:effectLst>
                  <a:outerShdw blurRad="38100" dist="38100" dir="2700000" algn="tl">
                    <a:srgbClr val="DDDDDD"/>
                  </a:outerShdw>
                </a:effectLst>
              </a:rPr>
              <a:t>C</a:t>
            </a:r>
            <a:r>
              <a:rPr lang="en-US" b="1" dirty="0" smtClean="0">
                <a:solidFill>
                  <a:schemeClr val="accent5">
                    <a:lumMod val="50000"/>
                  </a:schemeClr>
                </a:solidFill>
                <a:effectLst>
                  <a:outerShdw blurRad="38100" dist="38100" dir="2700000" algn="tl">
                    <a:srgbClr val="DDDDDD"/>
                  </a:outerShdw>
                </a:effectLst>
              </a:rPr>
              <a:t>ommunity</a:t>
            </a:r>
            <a:endParaRPr lang="en-US" dirty="0" smtClean="0">
              <a:solidFill>
                <a:schemeClr val="accent5">
                  <a:lumMod val="50000"/>
                </a:schemeClr>
              </a:solidFill>
            </a:endParaRPr>
          </a:p>
          <a:p>
            <a:pPr>
              <a:lnSpc>
                <a:spcPct val="90000"/>
              </a:lnSpc>
            </a:pPr>
            <a:r>
              <a:rPr lang="en-US" dirty="0" smtClean="0">
                <a:solidFill>
                  <a:schemeClr val="accent5">
                    <a:lumMod val="50000"/>
                  </a:schemeClr>
                </a:solidFill>
              </a:rPr>
              <a:t>Francis’s form of community was different from that of monasticism.</a:t>
            </a:r>
          </a:p>
          <a:p>
            <a:pPr>
              <a:lnSpc>
                <a:spcPct val="90000"/>
              </a:lnSpc>
            </a:pPr>
            <a:r>
              <a:rPr lang="en-US" dirty="0" smtClean="0">
                <a:solidFill>
                  <a:schemeClr val="accent5">
                    <a:lumMod val="50000"/>
                  </a:schemeClr>
                </a:solidFill>
              </a:rPr>
              <a:t>It was in relationship to the larger world.</a:t>
            </a:r>
          </a:p>
          <a:p>
            <a:pPr>
              <a:lnSpc>
                <a:spcPct val="90000"/>
              </a:lnSpc>
            </a:pPr>
            <a:r>
              <a:rPr lang="en-US" dirty="0" smtClean="0">
                <a:solidFill>
                  <a:schemeClr val="accent5">
                    <a:lumMod val="50000"/>
                  </a:schemeClr>
                </a:solidFill>
              </a:rPr>
              <a:t>“[Lady Poverty] rose and asked to be shown the enclosure. Taking her to a certain hill, they showed her all the world they could see and said: ‘This, Lady, is our enclosure.’” </a:t>
            </a:r>
            <a:r>
              <a:rPr lang="en-US" sz="2400" dirty="0" smtClean="0">
                <a:solidFill>
                  <a:schemeClr val="accent5">
                    <a:lumMod val="50000"/>
                  </a:schemeClr>
                </a:solidFill>
              </a:rPr>
              <a:t>(</a:t>
            </a:r>
            <a:r>
              <a:rPr lang="en-US" sz="2400" i="1" dirty="0" smtClean="0">
                <a:solidFill>
                  <a:schemeClr val="accent5">
                    <a:lumMod val="50000"/>
                  </a:schemeClr>
                </a:solidFill>
              </a:rPr>
              <a:t>The Sacred Exchange between St. Francis and Lady Poverty, 63)</a:t>
            </a:r>
            <a:endParaRPr lang="en-US" sz="2400" baseline="300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4788211-4FFD-4FDA-AFF8-F1AE664DB6F6}" type="slidenum">
              <a:rPr lang="en-US" sz="1200">
                <a:solidFill>
                  <a:schemeClr val="tx1">
                    <a:tint val="75000"/>
                  </a:schemeClr>
                </a:solidFill>
                <a:latin typeface="+mn-lt"/>
                <a:ea typeface="+mn-ea"/>
                <a:cs typeface="+mn-cs"/>
              </a:rPr>
              <a:pPr algn="r" fontAlgn="auto">
                <a:spcBef>
                  <a:spcPts val="0"/>
                </a:spcBef>
                <a:spcAft>
                  <a:spcPts val="0"/>
                </a:spcAft>
                <a:defRPr/>
              </a:pPr>
              <a:t>11</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marL="0" indent="0" algn="ctr" eaLnBrk="1" hangingPunct="1">
              <a:spcAft>
                <a:spcPct val="50000"/>
              </a:spcAft>
              <a:buFont typeface="Arial" pitchFamily="-72" charset="0"/>
              <a:buNone/>
            </a:pPr>
            <a:r>
              <a:rPr lang="en-US" b="1" dirty="0" smtClean="0">
                <a:solidFill>
                  <a:schemeClr val="accent5">
                    <a:lumMod val="50000"/>
                  </a:schemeClr>
                </a:solidFill>
                <a:effectLst>
                  <a:outerShdw blurRad="38100" dist="38100" dir="2700000" algn="tl">
                    <a:srgbClr val="DDDDDD"/>
                  </a:outerShdw>
                </a:effectLst>
              </a:rPr>
              <a:t>Service of the Ministers</a:t>
            </a:r>
          </a:p>
          <a:p>
            <a:pPr marL="0" indent="0" algn="ctr" eaLnBrk="1" hangingPunct="1">
              <a:spcAft>
                <a:spcPct val="50000"/>
              </a:spcAft>
              <a:buFont typeface="Arial" pitchFamily="-72" charset="0"/>
              <a:buNone/>
            </a:pPr>
            <a:r>
              <a:rPr lang="en-US" sz="2400" i="1" dirty="0" err="1" smtClean="0">
                <a:solidFill>
                  <a:schemeClr val="accent5">
                    <a:lumMod val="50000"/>
                  </a:schemeClr>
                </a:solidFill>
              </a:rPr>
              <a:t>Regula</a:t>
            </a:r>
            <a:r>
              <a:rPr lang="en-US" sz="2400" i="1" dirty="0" smtClean="0">
                <a:solidFill>
                  <a:schemeClr val="accent5">
                    <a:lumMod val="50000"/>
                  </a:schemeClr>
                </a:solidFill>
              </a:rPr>
              <a:t> non </a:t>
            </a:r>
            <a:r>
              <a:rPr lang="en-US" sz="2400" i="1" dirty="0" err="1" smtClean="0">
                <a:solidFill>
                  <a:schemeClr val="accent5">
                    <a:lumMod val="50000"/>
                  </a:schemeClr>
                </a:solidFill>
              </a:rPr>
              <a:t>bullata</a:t>
            </a:r>
            <a:endParaRPr lang="en-US" dirty="0" smtClean="0">
              <a:solidFill>
                <a:schemeClr val="accent5">
                  <a:lumMod val="50000"/>
                </a:schemeClr>
              </a:solidFill>
            </a:endParaRPr>
          </a:p>
          <a:p>
            <a:pPr marL="0" indent="0">
              <a:lnSpc>
                <a:spcPct val="90000"/>
              </a:lnSpc>
              <a:buFont typeface="Arial" pitchFamily="-72" charset="0"/>
              <a:buNone/>
            </a:pPr>
            <a:r>
              <a:rPr lang="en-US" dirty="0" smtClean="0">
                <a:solidFill>
                  <a:schemeClr val="accent5">
                    <a:lumMod val="50000"/>
                  </a:schemeClr>
                </a:solidFill>
              </a:rPr>
              <a:t>“Let all the brothers who have been designated the ministers and servants of the other brothers . . . frequently visit, admonish and encourage them spiritually.’” </a:t>
            </a:r>
            <a:r>
              <a:rPr lang="en-US" sz="2400" dirty="0" smtClean="0">
                <a:solidFill>
                  <a:schemeClr val="accent5">
                    <a:lumMod val="50000"/>
                  </a:schemeClr>
                </a:solidFill>
              </a:rPr>
              <a:t>(</a:t>
            </a:r>
            <a:r>
              <a:rPr lang="en-US" sz="2400" i="1" dirty="0" smtClean="0">
                <a:solidFill>
                  <a:schemeClr val="accent5">
                    <a:lumMod val="50000"/>
                  </a:schemeClr>
                </a:solidFill>
              </a:rPr>
              <a:t>The Earlier Rule, IV, 2)</a:t>
            </a:r>
            <a:endParaRPr lang="en-US" sz="2400" baseline="300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162149D-054E-495D-9F6D-4232BCC9D121}" type="slidenum">
              <a:rPr lang="en-US" sz="1200">
                <a:solidFill>
                  <a:schemeClr val="tx1">
                    <a:tint val="75000"/>
                  </a:schemeClr>
                </a:solidFill>
                <a:latin typeface="+mn-lt"/>
                <a:ea typeface="+mn-ea"/>
                <a:cs typeface="+mn-cs"/>
              </a:rPr>
              <a:pPr algn="r" fontAlgn="auto">
                <a:spcBef>
                  <a:spcPts val="0"/>
                </a:spcBef>
                <a:spcAft>
                  <a:spcPts val="0"/>
                </a:spcAft>
                <a:defRPr/>
              </a:pPr>
              <a:t>12</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algn="ctr" eaLnBrk="1" hangingPunct="1">
              <a:spcAft>
                <a:spcPct val="50000"/>
              </a:spcAft>
              <a:buFont typeface="Arial" pitchFamily="-72" charset="0"/>
              <a:buNone/>
            </a:pPr>
            <a:r>
              <a:rPr lang="en-US" b="1" dirty="0" smtClean="0">
                <a:solidFill>
                  <a:schemeClr val="accent5">
                    <a:lumMod val="50000"/>
                  </a:schemeClr>
                </a:solidFill>
                <a:effectLst>
                  <a:outerShdw blurRad="38100" dist="38100" dir="2700000" algn="tl">
                    <a:srgbClr val="DDDDDD"/>
                  </a:outerShdw>
                </a:effectLst>
              </a:rPr>
              <a:t>Clare and Community</a:t>
            </a:r>
            <a:endParaRPr lang="en-US" dirty="0" smtClean="0">
              <a:solidFill>
                <a:schemeClr val="accent5">
                  <a:lumMod val="50000"/>
                </a:schemeClr>
              </a:solidFill>
            </a:endParaRPr>
          </a:p>
          <a:p>
            <a:pPr>
              <a:lnSpc>
                <a:spcPct val="90000"/>
              </a:lnSpc>
              <a:spcAft>
                <a:spcPct val="100000"/>
              </a:spcAft>
            </a:pPr>
            <a:r>
              <a:rPr lang="en-US" dirty="0" smtClean="0">
                <a:solidFill>
                  <a:schemeClr val="accent5">
                    <a:lumMod val="50000"/>
                  </a:schemeClr>
                </a:solidFill>
              </a:rPr>
              <a:t>[Clare’s] life was an instruction and a lesson to others: in this </a:t>
            </a:r>
            <a:r>
              <a:rPr lang="en-US" i="1" dirty="0" smtClean="0">
                <a:solidFill>
                  <a:schemeClr val="accent5">
                    <a:lumMod val="50000"/>
                  </a:schemeClr>
                </a:solidFill>
              </a:rPr>
              <a:t>book of life</a:t>
            </a:r>
            <a:r>
              <a:rPr lang="en-US" dirty="0" smtClean="0">
                <a:solidFill>
                  <a:schemeClr val="accent5">
                    <a:lumMod val="50000"/>
                  </a:schemeClr>
                </a:solidFill>
              </a:rPr>
              <a:t>. </a:t>
            </a:r>
            <a:r>
              <a:rPr lang="en-US" sz="2000" dirty="0" smtClean="0">
                <a:solidFill>
                  <a:schemeClr val="accent5">
                    <a:lumMod val="50000"/>
                  </a:schemeClr>
                </a:solidFill>
              </a:rPr>
              <a:t>(</a:t>
            </a:r>
            <a:r>
              <a:rPr lang="en-US" sz="2000" i="1" dirty="0" smtClean="0">
                <a:solidFill>
                  <a:schemeClr val="accent5">
                    <a:lumMod val="50000"/>
                  </a:schemeClr>
                </a:solidFill>
              </a:rPr>
              <a:t>The Papal Decree of Canonization ¶ 14)</a:t>
            </a:r>
            <a:endParaRPr lang="en-US" sz="2000" i="1" baseline="30000" dirty="0" smtClean="0">
              <a:solidFill>
                <a:schemeClr val="accent5">
                  <a:lumMod val="50000"/>
                </a:schemeClr>
              </a:solidFill>
            </a:endParaRPr>
          </a:p>
          <a:p>
            <a:pPr>
              <a:lnSpc>
                <a:spcPct val="90000"/>
              </a:lnSpc>
            </a:pPr>
            <a:r>
              <a:rPr lang="en-US" sz="2800" dirty="0" smtClean="0">
                <a:solidFill>
                  <a:schemeClr val="accent5">
                    <a:lumMod val="50000"/>
                  </a:schemeClr>
                </a:solidFill>
              </a:rPr>
              <a:t>She set the example for the sisters.</a:t>
            </a:r>
          </a:p>
          <a:p>
            <a:pPr>
              <a:lnSpc>
                <a:spcPct val="90000"/>
              </a:lnSpc>
              <a:buFont typeface="Arial" pitchFamily="-72" charset="0"/>
              <a:buNone/>
            </a:pPr>
            <a:r>
              <a:rPr lang="en-US" sz="2800" dirty="0" smtClean="0">
                <a:solidFill>
                  <a:schemeClr val="accent5">
                    <a:lumMod val="50000"/>
                  </a:schemeClr>
                </a:solidFill>
              </a:rPr>
              <a:t>       -  Caring for those who were ill</a:t>
            </a:r>
          </a:p>
          <a:p>
            <a:pPr>
              <a:lnSpc>
                <a:spcPct val="90000"/>
              </a:lnSpc>
              <a:buFont typeface="Arial" pitchFamily="-72" charset="0"/>
              <a:buNone/>
            </a:pPr>
            <a:r>
              <a:rPr lang="en-US" sz="2800" dirty="0" smtClean="0">
                <a:solidFill>
                  <a:schemeClr val="accent5">
                    <a:lumMod val="50000"/>
                  </a:schemeClr>
                </a:solidFill>
              </a:rPr>
              <a:t>       -  Being willing to beg for their needs</a:t>
            </a:r>
            <a:endParaRPr lang="en-US" sz="2800" baseline="300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9252E95-FC8B-4088-B244-591A8469BD5A}" type="slidenum">
              <a:rPr lang="en-US" sz="1200">
                <a:solidFill>
                  <a:schemeClr val="tx1">
                    <a:tint val="75000"/>
                  </a:schemeClr>
                </a:solidFill>
                <a:latin typeface="+mn-lt"/>
                <a:ea typeface="+mn-ea"/>
                <a:cs typeface="+mn-cs"/>
              </a:rPr>
              <a:pPr algn="r" fontAlgn="auto">
                <a:spcBef>
                  <a:spcPts val="0"/>
                </a:spcBef>
                <a:spcAft>
                  <a:spcPts val="0"/>
                </a:spcAft>
                <a:defRPr/>
              </a:pPr>
              <a:t>13</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marL="0" indent="0" algn="ctr" eaLnBrk="1" hangingPunct="1">
              <a:spcAft>
                <a:spcPct val="50000"/>
              </a:spcAft>
              <a:buFont typeface="Arial" pitchFamily="-72" charset="0"/>
              <a:buNone/>
            </a:pPr>
            <a:r>
              <a:rPr lang="en-US" b="1" dirty="0" smtClean="0">
                <a:solidFill>
                  <a:schemeClr val="accent5">
                    <a:lumMod val="50000"/>
                  </a:schemeClr>
                </a:solidFill>
                <a:effectLst>
                  <a:outerShdw blurRad="38100" dist="38100" dir="2700000" algn="tl">
                    <a:srgbClr val="DDDDDD"/>
                  </a:outerShdw>
                </a:effectLst>
              </a:rPr>
              <a:t>Clare and the Sick Sisters</a:t>
            </a:r>
            <a:endParaRPr lang="en-US" dirty="0" smtClean="0">
              <a:solidFill>
                <a:schemeClr val="accent5">
                  <a:lumMod val="50000"/>
                </a:schemeClr>
              </a:solidFill>
            </a:endParaRPr>
          </a:p>
          <a:p>
            <a:pPr marL="0" indent="0">
              <a:lnSpc>
                <a:spcPct val="90000"/>
              </a:lnSpc>
              <a:spcBef>
                <a:spcPts val="0"/>
              </a:spcBef>
              <a:spcAft>
                <a:spcPct val="100000"/>
              </a:spcAft>
              <a:buFont typeface="Arial" pitchFamily="-72" charset="0"/>
              <a:buNone/>
            </a:pPr>
            <a:r>
              <a:rPr lang="en-US" sz="2800" dirty="0" smtClean="0">
                <a:solidFill>
                  <a:schemeClr val="accent5">
                    <a:lumMod val="50000"/>
                  </a:schemeClr>
                </a:solidFill>
              </a:rPr>
              <a:t>“Let the abbess be strictly bound to inquire with diligence, by herself and through other sisters, what their illness requires both by way of counsel as well as good and other necessities . . . For if a mother loves and cares for her child according to the flesh, how much more attentively should a sister love and care for her sister according to the Spirit?”</a:t>
            </a:r>
            <a:r>
              <a:rPr lang="en-US" dirty="0" smtClean="0">
                <a:solidFill>
                  <a:schemeClr val="accent5">
                    <a:lumMod val="50000"/>
                  </a:schemeClr>
                </a:solidFill>
              </a:rPr>
              <a:t> </a:t>
            </a:r>
          </a:p>
          <a:p>
            <a:pPr marL="0" indent="0">
              <a:lnSpc>
                <a:spcPct val="90000"/>
              </a:lnSpc>
              <a:spcAft>
                <a:spcPts val="0"/>
              </a:spcAft>
              <a:buFont typeface="Arial" pitchFamily="-72" charset="0"/>
              <a:buNone/>
            </a:pPr>
            <a:r>
              <a:rPr lang="en-US" sz="2400" dirty="0">
                <a:solidFill>
                  <a:schemeClr val="accent5">
                    <a:lumMod val="50000"/>
                  </a:schemeClr>
                </a:solidFill>
              </a:rPr>
              <a:t>	</a:t>
            </a:r>
            <a:r>
              <a:rPr lang="en-US" sz="2400" dirty="0" smtClean="0">
                <a:solidFill>
                  <a:schemeClr val="accent5">
                    <a:lumMod val="50000"/>
                  </a:schemeClr>
                </a:solidFill>
              </a:rPr>
              <a:t>					</a:t>
            </a:r>
            <a:r>
              <a:rPr lang="en-US" sz="2000" dirty="0" smtClean="0">
                <a:solidFill>
                  <a:schemeClr val="accent5">
                    <a:lumMod val="50000"/>
                  </a:schemeClr>
                </a:solidFill>
              </a:rPr>
              <a:t>(</a:t>
            </a:r>
            <a:r>
              <a:rPr lang="en-US" sz="2000" i="1" dirty="0" smtClean="0">
                <a:solidFill>
                  <a:schemeClr val="accent5">
                    <a:lumMod val="50000"/>
                  </a:schemeClr>
                </a:solidFill>
              </a:rPr>
              <a:t>The Form of Life of Saint Clare</a:t>
            </a:r>
            <a:r>
              <a:rPr lang="en-US" sz="2000" dirty="0" smtClean="0">
                <a:solidFill>
                  <a:schemeClr val="accent5">
                    <a:lumMod val="50000"/>
                  </a:schemeClr>
                </a:solidFill>
              </a:rPr>
              <a:t> VIII, 12, 16)</a:t>
            </a:r>
            <a:endParaRPr lang="en-US" sz="2000" baseline="300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8432042-A50D-4582-B0E5-38358264F113}" type="slidenum">
              <a:rPr lang="en-US" sz="1200">
                <a:solidFill>
                  <a:schemeClr val="tx1">
                    <a:tint val="75000"/>
                  </a:schemeClr>
                </a:solidFill>
                <a:latin typeface="+mn-lt"/>
                <a:ea typeface="+mn-ea"/>
                <a:cs typeface="+mn-cs"/>
              </a:rPr>
              <a:pPr algn="r" fontAlgn="auto">
                <a:spcBef>
                  <a:spcPts val="0"/>
                </a:spcBef>
                <a:spcAft>
                  <a:spcPts val="0"/>
                </a:spcAft>
                <a:defRPr/>
              </a:pPr>
              <a:t>14</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marL="0" indent="0" algn="ctr" eaLnBrk="1" hangingPunct="1">
              <a:spcAft>
                <a:spcPct val="50000"/>
              </a:spcAft>
              <a:buFont typeface="Arial" pitchFamily="-72" charset="0"/>
              <a:buNone/>
            </a:pPr>
            <a:r>
              <a:rPr lang="en-US" b="1" dirty="0" smtClean="0">
                <a:solidFill>
                  <a:schemeClr val="accent5">
                    <a:lumMod val="50000"/>
                  </a:schemeClr>
                </a:solidFill>
                <a:effectLst>
                  <a:outerShdw blurRad="38100" dist="38100" dir="2700000" algn="tl">
                    <a:srgbClr val="DDDDDD"/>
                  </a:outerShdw>
                </a:effectLst>
              </a:rPr>
              <a:t>Clare and Her Sisters</a:t>
            </a:r>
            <a:endParaRPr lang="en-US" dirty="0" smtClean="0">
              <a:solidFill>
                <a:schemeClr val="accent5">
                  <a:lumMod val="50000"/>
                </a:schemeClr>
              </a:solidFill>
            </a:endParaRPr>
          </a:p>
          <a:p>
            <a:pPr marL="0" indent="0">
              <a:lnSpc>
                <a:spcPct val="90000"/>
              </a:lnSpc>
              <a:spcAft>
                <a:spcPct val="100000"/>
              </a:spcAft>
              <a:buFont typeface="Arial" pitchFamily="-72" charset="0"/>
              <a:buNone/>
            </a:pPr>
            <a:r>
              <a:rPr lang="en-US" sz="2800" dirty="0" smtClean="0">
                <a:solidFill>
                  <a:schemeClr val="accent5">
                    <a:lumMod val="50000"/>
                  </a:schemeClr>
                </a:solidFill>
              </a:rPr>
              <a:t>“Let the abbess, on her part, be so familiar with them that they can speak speak and act with her as ladies do with their handmaid. For this is the way it must be: the abbess should be the handmaid of all the sisters. </a:t>
            </a:r>
          </a:p>
          <a:p>
            <a:pPr marL="0" indent="0" algn="r">
              <a:lnSpc>
                <a:spcPct val="90000"/>
              </a:lnSpc>
              <a:spcAft>
                <a:spcPct val="100000"/>
              </a:spcAft>
              <a:buFont typeface="Arial" pitchFamily="-72" charset="0"/>
              <a:buNone/>
            </a:pPr>
            <a:r>
              <a:rPr lang="en-US" sz="2400" dirty="0" smtClean="0">
                <a:solidFill>
                  <a:schemeClr val="accent5">
                    <a:lumMod val="50000"/>
                  </a:schemeClr>
                </a:solidFill>
              </a:rPr>
              <a:t>(</a:t>
            </a:r>
            <a:r>
              <a:rPr lang="en-US" sz="2400" i="1" dirty="0" smtClean="0">
                <a:solidFill>
                  <a:schemeClr val="accent5">
                    <a:lumMod val="50000"/>
                  </a:schemeClr>
                </a:solidFill>
              </a:rPr>
              <a:t>The Form of Life of Saint Clare</a:t>
            </a:r>
            <a:r>
              <a:rPr lang="en-US" sz="2400" dirty="0" smtClean="0">
                <a:solidFill>
                  <a:schemeClr val="accent5">
                    <a:lumMod val="50000"/>
                  </a:schemeClr>
                </a:solidFill>
              </a:rPr>
              <a:t> X, 4)</a:t>
            </a:r>
            <a:endParaRPr lang="en-US" sz="2400" baseline="300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353F810-4FB5-4BFA-8D12-DC87F5331BC2}" type="slidenum">
              <a:rPr lang="en-US" sz="1200">
                <a:solidFill>
                  <a:schemeClr val="tx1">
                    <a:tint val="75000"/>
                  </a:schemeClr>
                </a:solidFill>
                <a:latin typeface="+mn-lt"/>
                <a:ea typeface="+mn-ea"/>
                <a:cs typeface="+mn-cs"/>
              </a:rPr>
              <a:pPr algn="r" fontAlgn="auto">
                <a:spcBef>
                  <a:spcPts val="0"/>
                </a:spcBef>
                <a:spcAft>
                  <a:spcPts val="0"/>
                </a:spcAft>
                <a:defRPr/>
              </a:pPr>
              <a:t>15</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marL="228600" indent="-228600" algn="ctr" eaLnBrk="1" hangingPunct="1">
              <a:spcAft>
                <a:spcPct val="50000"/>
              </a:spcAft>
              <a:buFont typeface="Arial" pitchFamily="-72" charset="0"/>
              <a:buNone/>
            </a:pPr>
            <a:r>
              <a:rPr lang="en-US" sz="3600" b="1" dirty="0" smtClean="0">
                <a:solidFill>
                  <a:schemeClr val="accent5">
                    <a:lumMod val="50000"/>
                  </a:schemeClr>
                </a:solidFill>
                <a:effectLst>
                  <a:outerShdw blurRad="38100" dist="38100" dir="2700000" algn="tl">
                    <a:srgbClr val="DDDDDD"/>
                  </a:outerShdw>
                </a:effectLst>
              </a:rPr>
              <a:t>Clare and the Larger Community</a:t>
            </a:r>
            <a:endParaRPr lang="en-US" sz="3600" dirty="0" smtClean="0">
              <a:solidFill>
                <a:schemeClr val="accent5">
                  <a:lumMod val="50000"/>
                </a:schemeClr>
              </a:solidFill>
            </a:endParaRPr>
          </a:p>
          <a:p>
            <a:pPr marL="228600" indent="-228600">
              <a:lnSpc>
                <a:spcPct val="90000"/>
              </a:lnSpc>
              <a:spcAft>
                <a:spcPct val="100000"/>
              </a:spcAft>
            </a:pPr>
            <a:r>
              <a:rPr lang="en-US" dirty="0" smtClean="0">
                <a:solidFill>
                  <a:schemeClr val="accent5">
                    <a:lumMod val="50000"/>
                  </a:schemeClr>
                </a:solidFill>
              </a:rPr>
              <a:t>The sick came to the monastery to be healed.</a:t>
            </a:r>
          </a:p>
          <a:p>
            <a:pPr marL="228600" indent="-228600">
              <a:lnSpc>
                <a:spcPct val="90000"/>
              </a:lnSpc>
              <a:spcAft>
                <a:spcPct val="100000"/>
              </a:spcAft>
            </a:pPr>
            <a:r>
              <a:rPr lang="en-US" dirty="0" smtClean="0">
                <a:solidFill>
                  <a:schemeClr val="accent5">
                    <a:lumMod val="50000"/>
                  </a:schemeClr>
                </a:solidFill>
              </a:rPr>
              <a:t>Others came to bring alms or to receive spiritual consolation.</a:t>
            </a:r>
          </a:p>
          <a:p>
            <a:pPr marL="228600" indent="-228600">
              <a:lnSpc>
                <a:spcPct val="90000"/>
              </a:lnSpc>
              <a:spcAft>
                <a:spcPct val="100000"/>
              </a:spcAft>
            </a:pPr>
            <a:r>
              <a:rPr lang="en-US" dirty="0" smtClean="0">
                <a:solidFill>
                  <a:schemeClr val="accent5">
                    <a:lumMod val="50000"/>
                  </a:schemeClr>
                </a:solidFill>
              </a:rPr>
              <a:t>Many Poor </a:t>
            </a:r>
            <a:r>
              <a:rPr lang="en-US" dirty="0" err="1" smtClean="0">
                <a:solidFill>
                  <a:schemeClr val="accent5">
                    <a:lumMod val="50000"/>
                  </a:schemeClr>
                </a:solidFill>
              </a:rPr>
              <a:t>Clares</a:t>
            </a:r>
            <a:r>
              <a:rPr lang="en-US" dirty="0" smtClean="0">
                <a:solidFill>
                  <a:schemeClr val="accent5">
                    <a:lumMod val="50000"/>
                  </a:schemeClr>
                </a:solidFill>
              </a:rPr>
              <a:t> went to other Poor Clare communities to help them in their formation.</a:t>
            </a:r>
            <a:endParaRPr lang="en-US" baseline="300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D8A5889-6868-41B8-BF87-1845FAC35D25}" type="slidenum">
              <a:rPr lang="en-US" sz="1200">
                <a:solidFill>
                  <a:schemeClr val="tx1">
                    <a:tint val="75000"/>
                  </a:schemeClr>
                </a:solidFill>
                <a:latin typeface="+mn-lt"/>
                <a:ea typeface="+mn-ea"/>
                <a:cs typeface="+mn-cs"/>
              </a:rPr>
              <a:pPr algn="r" fontAlgn="auto">
                <a:spcBef>
                  <a:spcPts val="0"/>
                </a:spcBef>
                <a:spcAft>
                  <a:spcPts val="0"/>
                </a:spcAft>
                <a:defRPr/>
              </a:pPr>
              <a:t>16</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marL="228600" indent="-228600" algn="ctr" eaLnBrk="1" hangingPunct="1">
              <a:spcAft>
                <a:spcPct val="50000"/>
              </a:spcAft>
              <a:buFont typeface="Arial" pitchFamily="-72" charset="0"/>
              <a:buNone/>
            </a:pPr>
            <a:r>
              <a:rPr lang="en-US" b="1" dirty="0" smtClean="0">
                <a:solidFill>
                  <a:schemeClr val="accent5">
                    <a:lumMod val="50000"/>
                  </a:schemeClr>
                </a:solidFill>
                <a:effectLst>
                  <a:outerShdw blurRad="38100" dist="38100" dir="2700000" algn="tl">
                    <a:srgbClr val="DDDDDD"/>
                  </a:outerShdw>
                </a:effectLst>
              </a:rPr>
              <a:t>Enclosure and the Wider Community</a:t>
            </a:r>
            <a:endParaRPr lang="en-US" dirty="0" smtClean="0">
              <a:solidFill>
                <a:schemeClr val="accent5">
                  <a:lumMod val="50000"/>
                </a:schemeClr>
              </a:solidFill>
            </a:endParaRPr>
          </a:p>
          <a:p>
            <a:pPr marL="228600" indent="-228600">
              <a:lnSpc>
                <a:spcPct val="90000"/>
              </a:lnSpc>
              <a:spcAft>
                <a:spcPct val="100000"/>
              </a:spcAft>
            </a:pPr>
            <a:r>
              <a:rPr lang="en-US" sz="2800" dirty="0" smtClean="0">
                <a:solidFill>
                  <a:schemeClr val="accent5">
                    <a:lumMod val="50000"/>
                  </a:schemeClr>
                </a:solidFill>
              </a:rPr>
              <a:t>Clare believed that enclosure and the observance of poverty was for the sake of the Church.</a:t>
            </a:r>
          </a:p>
          <a:p>
            <a:pPr marL="228600" indent="-228600">
              <a:lnSpc>
                <a:spcPct val="90000"/>
              </a:lnSpc>
              <a:spcAft>
                <a:spcPct val="100000"/>
              </a:spcAft>
            </a:pPr>
            <a:r>
              <a:rPr lang="en-US" sz="2800" dirty="0" smtClean="0">
                <a:solidFill>
                  <a:schemeClr val="accent5">
                    <a:lumMod val="50000"/>
                  </a:schemeClr>
                </a:solidFill>
              </a:rPr>
              <a:t>“The Lord himself has placed us as a model, as an example and mirror not only for others, but also for our sisters whom the Lord has called to our way of life as well, that they in turn might be a mirror and example to those living in the world.” </a:t>
            </a:r>
            <a:r>
              <a:rPr lang="en-US" sz="2000" dirty="0" smtClean="0">
                <a:solidFill>
                  <a:schemeClr val="accent5">
                    <a:lumMod val="50000"/>
                  </a:schemeClr>
                </a:solidFill>
              </a:rPr>
              <a:t>(</a:t>
            </a:r>
            <a:r>
              <a:rPr lang="en-US" sz="2000" i="1" dirty="0" smtClean="0">
                <a:solidFill>
                  <a:schemeClr val="accent5">
                    <a:lumMod val="50000"/>
                  </a:schemeClr>
                </a:solidFill>
              </a:rPr>
              <a:t>The Testament</a:t>
            </a:r>
            <a:r>
              <a:rPr lang="en-US" sz="2000" dirty="0" smtClean="0">
                <a:solidFill>
                  <a:schemeClr val="accent5">
                    <a:lumMod val="50000"/>
                  </a:schemeClr>
                </a:solidFill>
              </a:rPr>
              <a:t> 19-20)</a:t>
            </a:r>
            <a:endParaRPr lang="en-US" sz="2000" baseline="300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ACEE93A-6D1F-44EB-AA84-167EC38E30C9}" type="slidenum">
              <a:rPr lang="en-US" sz="1200">
                <a:solidFill>
                  <a:schemeClr val="tx1">
                    <a:tint val="75000"/>
                  </a:schemeClr>
                </a:solidFill>
                <a:latin typeface="+mn-lt"/>
                <a:ea typeface="+mn-ea"/>
                <a:cs typeface="+mn-cs"/>
              </a:rPr>
              <a:pPr algn="r" fontAlgn="auto">
                <a:spcBef>
                  <a:spcPts val="0"/>
                </a:spcBef>
                <a:spcAft>
                  <a:spcPts val="0"/>
                </a:spcAft>
                <a:defRPr/>
              </a:pPr>
              <a:t>17</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marL="228600" indent="-228600" algn="ctr" eaLnBrk="1" hangingPunct="1">
              <a:spcAft>
                <a:spcPct val="50000"/>
              </a:spcAft>
              <a:buFont typeface="Arial" pitchFamily="-72" charset="0"/>
              <a:buNone/>
            </a:pPr>
            <a:r>
              <a:rPr lang="en-US" b="1" dirty="0" smtClean="0">
                <a:solidFill>
                  <a:schemeClr val="accent5">
                    <a:lumMod val="50000"/>
                  </a:schemeClr>
                </a:solidFill>
                <a:effectLst>
                  <a:outerShdw blurRad="38100" dist="38100" dir="2700000" algn="tl">
                    <a:srgbClr val="DDDDDD"/>
                  </a:outerShdw>
                </a:effectLst>
              </a:rPr>
              <a:t>Transfer to Academic </a:t>
            </a:r>
            <a:r>
              <a:rPr lang="en-US" b="1" dirty="0">
                <a:solidFill>
                  <a:schemeClr val="accent5">
                    <a:lumMod val="50000"/>
                  </a:schemeClr>
                </a:solidFill>
                <a:effectLst>
                  <a:outerShdw blurRad="38100" dist="38100" dir="2700000" algn="tl">
                    <a:srgbClr val="DDDDDD"/>
                  </a:outerShdw>
                </a:effectLst>
              </a:rPr>
              <a:t>L</a:t>
            </a:r>
            <a:r>
              <a:rPr lang="en-US" b="1" dirty="0" smtClean="0">
                <a:solidFill>
                  <a:schemeClr val="accent5">
                    <a:lumMod val="50000"/>
                  </a:schemeClr>
                </a:solidFill>
                <a:effectLst>
                  <a:outerShdw blurRad="38100" dist="38100" dir="2700000" algn="tl">
                    <a:srgbClr val="DDDDDD"/>
                  </a:outerShdw>
                </a:effectLst>
              </a:rPr>
              <a:t>ife for Us </a:t>
            </a:r>
            <a:r>
              <a:rPr lang="en-US" b="1" dirty="0">
                <a:solidFill>
                  <a:schemeClr val="accent5">
                    <a:lumMod val="50000"/>
                  </a:schemeClr>
                </a:solidFill>
                <a:effectLst>
                  <a:outerShdw blurRad="38100" dist="38100" dir="2700000" algn="tl">
                    <a:srgbClr val="DDDDDD"/>
                  </a:outerShdw>
                </a:effectLst>
              </a:rPr>
              <a:t>T</a:t>
            </a:r>
            <a:r>
              <a:rPr lang="en-US" b="1" dirty="0" smtClean="0">
                <a:solidFill>
                  <a:schemeClr val="accent5">
                    <a:lumMod val="50000"/>
                  </a:schemeClr>
                </a:solidFill>
                <a:effectLst>
                  <a:outerShdw blurRad="38100" dist="38100" dir="2700000" algn="tl">
                    <a:srgbClr val="DDDDDD"/>
                  </a:outerShdw>
                </a:effectLst>
              </a:rPr>
              <a:t>oday</a:t>
            </a:r>
            <a:endParaRPr lang="en-US" dirty="0" smtClean="0">
              <a:solidFill>
                <a:schemeClr val="accent5">
                  <a:lumMod val="50000"/>
                </a:schemeClr>
              </a:solidFill>
            </a:endParaRPr>
          </a:p>
          <a:p>
            <a:pPr marL="228600" indent="-228600">
              <a:lnSpc>
                <a:spcPct val="90000"/>
              </a:lnSpc>
              <a:spcAft>
                <a:spcPct val="50000"/>
              </a:spcAft>
            </a:pPr>
            <a:r>
              <a:rPr lang="en-US" sz="2800" dirty="0" smtClean="0">
                <a:solidFill>
                  <a:schemeClr val="accent5">
                    <a:lumMod val="50000"/>
                  </a:schemeClr>
                </a:solidFill>
              </a:rPr>
              <a:t>Creating a caring community</a:t>
            </a:r>
          </a:p>
          <a:p>
            <a:pPr marL="228600" indent="-228600">
              <a:lnSpc>
                <a:spcPct val="90000"/>
              </a:lnSpc>
              <a:spcAft>
                <a:spcPct val="50000"/>
              </a:spcAft>
            </a:pPr>
            <a:r>
              <a:rPr lang="en-US" sz="2800" dirty="0" smtClean="0">
                <a:solidFill>
                  <a:schemeClr val="accent5">
                    <a:lumMod val="50000"/>
                  </a:schemeClr>
                </a:solidFill>
              </a:rPr>
              <a:t>Respecting each person’s dignity</a:t>
            </a:r>
          </a:p>
          <a:p>
            <a:pPr marL="228600" indent="-228600">
              <a:lnSpc>
                <a:spcPct val="90000"/>
              </a:lnSpc>
              <a:spcAft>
                <a:spcPct val="50000"/>
              </a:spcAft>
            </a:pPr>
            <a:r>
              <a:rPr lang="en-US" sz="2800" dirty="0" smtClean="0">
                <a:solidFill>
                  <a:schemeClr val="accent5">
                    <a:lumMod val="50000"/>
                  </a:schemeClr>
                </a:solidFill>
              </a:rPr>
              <a:t>Offering hospitality, courtesy, kindness and friendship</a:t>
            </a:r>
          </a:p>
          <a:p>
            <a:pPr marL="228600" indent="-228600">
              <a:lnSpc>
                <a:spcPct val="90000"/>
              </a:lnSpc>
              <a:spcAft>
                <a:spcPct val="50000"/>
              </a:spcAft>
            </a:pPr>
            <a:r>
              <a:rPr lang="en-US" sz="2800" i="1" dirty="0" smtClean="0">
                <a:solidFill>
                  <a:schemeClr val="accent5">
                    <a:lumMod val="50000"/>
                  </a:schemeClr>
                </a:solidFill>
              </a:rPr>
              <a:t>“Working together in unity of mind and heart, in shared decision making with respect to the way they wanted to live, and in mutual charity, each willing to look out for the needs of another.”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8B43CD7-265F-4280-A3FF-2189D3AE05C3}" type="slidenum">
              <a:rPr lang="en-US" sz="1200">
                <a:solidFill>
                  <a:schemeClr val="tx1">
                    <a:tint val="75000"/>
                  </a:schemeClr>
                </a:solidFill>
                <a:latin typeface="+mn-lt"/>
                <a:ea typeface="+mn-ea"/>
                <a:cs typeface="+mn-cs"/>
              </a:rPr>
              <a:pPr algn="r" fontAlgn="auto">
                <a:spcBef>
                  <a:spcPts val="0"/>
                </a:spcBef>
                <a:spcAft>
                  <a:spcPts val="0"/>
                </a:spcAft>
                <a:defRPr/>
              </a:pPr>
              <a:t>18</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a:xfrm>
            <a:off x="457200" y="1600200"/>
            <a:ext cx="7099644" cy="4967641"/>
          </a:xfrm>
        </p:spPr>
        <p:txBody>
          <a:bodyPr wrap="square"/>
          <a:lstStyle/>
          <a:p>
            <a:pPr marL="0" indent="0" algn="ctr" eaLnBrk="1" hangingPunct="1">
              <a:spcAft>
                <a:spcPct val="20000"/>
              </a:spcAft>
              <a:buFont typeface="Arial" pitchFamily="-72" charset="0"/>
              <a:buNone/>
            </a:pPr>
            <a:r>
              <a:rPr lang="en-US" sz="2400" b="1" dirty="0" smtClean="0">
                <a:solidFill>
                  <a:schemeClr val="accent5">
                    <a:lumMod val="50000"/>
                  </a:schemeClr>
                </a:solidFill>
                <a:effectLst>
                  <a:outerShdw blurRad="38100" dist="38100" dir="2700000" algn="tl">
                    <a:srgbClr val="DDDDDD"/>
                  </a:outerShdw>
                </a:effectLst>
              </a:rPr>
              <a:t>Does Community = Collegiality?</a:t>
            </a:r>
            <a:endParaRPr lang="en-US" sz="2400" dirty="0" smtClean="0">
              <a:solidFill>
                <a:schemeClr val="accent5">
                  <a:lumMod val="50000"/>
                </a:schemeClr>
              </a:solidFill>
            </a:endParaRPr>
          </a:p>
          <a:p>
            <a:pPr marL="0" indent="0">
              <a:lnSpc>
                <a:spcPct val="90000"/>
              </a:lnSpc>
              <a:spcAft>
                <a:spcPct val="20000"/>
              </a:spcAft>
              <a:buFont typeface="Arial" pitchFamily="-72" charset="0"/>
              <a:buNone/>
            </a:pPr>
            <a:r>
              <a:rPr lang="en-US" sz="2400" dirty="0" smtClean="0">
                <a:solidFill>
                  <a:schemeClr val="accent5">
                    <a:lumMod val="50000"/>
                  </a:schemeClr>
                </a:solidFill>
              </a:rPr>
              <a:t>How Francis Described the Perfect Brother</a:t>
            </a:r>
          </a:p>
          <a:p>
            <a:pPr marL="0" indent="0" eaLnBrk="1" hangingPunct="1">
              <a:lnSpc>
                <a:spcPct val="110000"/>
              </a:lnSpc>
              <a:spcBef>
                <a:spcPct val="0"/>
              </a:spcBef>
              <a:buFontTx/>
              <a:buNone/>
            </a:pPr>
            <a:r>
              <a:rPr lang="en-US" sz="1800" b="1" dirty="0" smtClean="0">
                <a:solidFill>
                  <a:schemeClr val="accent5">
                    <a:lumMod val="50000"/>
                  </a:schemeClr>
                </a:solidFill>
              </a:rPr>
              <a:t>Blessed Francis used to say that a good Lesser Brother is one who would possess the life and qualities of the following … brothers: the </a:t>
            </a:r>
            <a:r>
              <a:rPr lang="en-US" sz="1800" b="1" dirty="0" smtClean="0">
                <a:solidFill>
                  <a:srgbClr val="0000FF"/>
                </a:solidFill>
              </a:rPr>
              <a:t>faith</a:t>
            </a:r>
            <a:r>
              <a:rPr lang="en-US" sz="1800" b="1" dirty="0" smtClean="0">
                <a:solidFill>
                  <a:schemeClr val="accent5">
                    <a:lumMod val="50000"/>
                  </a:schemeClr>
                </a:solidFill>
              </a:rPr>
              <a:t> and </a:t>
            </a:r>
            <a:r>
              <a:rPr lang="en-US" sz="1800" b="1" dirty="0" smtClean="0">
                <a:solidFill>
                  <a:srgbClr val="0000FF"/>
                </a:solidFill>
              </a:rPr>
              <a:t>love of poverty </a:t>
            </a:r>
            <a:r>
              <a:rPr lang="en-US" sz="1800" b="1" dirty="0" smtClean="0">
                <a:solidFill>
                  <a:schemeClr val="accent5">
                    <a:lumMod val="50000"/>
                  </a:schemeClr>
                </a:solidFill>
              </a:rPr>
              <a:t>[of] Brother Bernard; the </a:t>
            </a:r>
            <a:r>
              <a:rPr lang="en-US" sz="1800" b="1" dirty="0" smtClean="0">
                <a:solidFill>
                  <a:srgbClr val="0000FF"/>
                </a:solidFill>
              </a:rPr>
              <a:t>simplicity </a:t>
            </a:r>
            <a:r>
              <a:rPr lang="en-US" sz="1800" b="1" dirty="0" smtClean="0">
                <a:solidFill>
                  <a:schemeClr val="accent5">
                    <a:lumMod val="50000"/>
                  </a:schemeClr>
                </a:solidFill>
              </a:rPr>
              <a:t>and</a:t>
            </a:r>
            <a:r>
              <a:rPr lang="en-US" sz="1800" b="1" dirty="0" smtClean="0">
                <a:solidFill>
                  <a:srgbClr val="0000FF"/>
                </a:solidFill>
              </a:rPr>
              <a:t> purity </a:t>
            </a:r>
            <a:r>
              <a:rPr lang="en-US" sz="1800" b="1" dirty="0" smtClean="0">
                <a:solidFill>
                  <a:schemeClr val="accent5">
                    <a:lumMod val="50000"/>
                  </a:schemeClr>
                </a:solidFill>
              </a:rPr>
              <a:t>… of Brother Leo; the courtly bearing of Brother Angelo who … was endowed with every</a:t>
            </a:r>
            <a:r>
              <a:rPr lang="en-US" sz="1800" b="1" dirty="0" smtClean="0">
                <a:solidFill>
                  <a:srgbClr val="6C4315"/>
                </a:solidFill>
              </a:rPr>
              <a:t> </a:t>
            </a:r>
            <a:r>
              <a:rPr lang="en-US" sz="1800" b="1" dirty="0" smtClean="0">
                <a:solidFill>
                  <a:srgbClr val="0000FF"/>
                </a:solidFill>
              </a:rPr>
              <a:t>courtesy </a:t>
            </a:r>
            <a:r>
              <a:rPr lang="en-US" sz="1800" b="1" dirty="0" smtClean="0">
                <a:solidFill>
                  <a:schemeClr val="accent5">
                    <a:lumMod val="50000"/>
                  </a:schemeClr>
                </a:solidFill>
              </a:rPr>
              <a:t>and</a:t>
            </a:r>
            <a:r>
              <a:rPr lang="en-US" sz="1800" b="1" dirty="0" smtClean="0"/>
              <a:t> </a:t>
            </a:r>
            <a:r>
              <a:rPr lang="en-US" sz="1800" b="1" dirty="0" smtClean="0">
                <a:solidFill>
                  <a:srgbClr val="0000FF"/>
                </a:solidFill>
              </a:rPr>
              <a:t>kindness</a:t>
            </a:r>
            <a:r>
              <a:rPr lang="en-US" sz="1800" b="1" dirty="0" smtClean="0">
                <a:solidFill>
                  <a:schemeClr val="accent5">
                    <a:lumMod val="50000"/>
                  </a:schemeClr>
                </a:solidFill>
              </a:rPr>
              <a:t>; the </a:t>
            </a:r>
            <a:r>
              <a:rPr lang="en-US" sz="1800" b="1" dirty="0" smtClean="0">
                <a:solidFill>
                  <a:srgbClr val="0000FF"/>
                </a:solidFill>
              </a:rPr>
              <a:t>friendly manner </a:t>
            </a:r>
            <a:r>
              <a:rPr lang="en-US" sz="1800" b="1" dirty="0" smtClean="0">
                <a:solidFill>
                  <a:schemeClr val="accent5">
                    <a:lumMod val="50000"/>
                  </a:schemeClr>
                </a:solidFill>
              </a:rPr>
              <a:t>and</a:t>
            </a:r>
            <a:r>
              <a:rPr lang="en-US" sz="1800" b="1" dirty="0" smtClean="0"/>
              <a:t> </a:t>
            </a:r>
            <a:r>
              <a:rPr lang="en-US" sz="1800" b="1" dirty="0" smtClean="0">
                <a:solidFill>
                  <a:srgbClr val="0000FF"/>
                </a:solidFill>
              </a:rPr>
              <a:t>common sense </a:t>
            </a:r>
            <a:r>
              <a:rPr lang="en-US" sz="1800" b="1" dirty="0" smtClean="0">
                <a:solidFill>
                  <a:schemeClr val="accent5">
                    <a:lumMod val="50000"/>
                  </a:schemeClr>
                </a:solidFill>
              </a:rPr>
              <a:t>of Brother </a:t>
            </a:r>
            <a:r>
              <a:rPr lang="en-US" sz="1800" b="1" dirty="0" err="1" smtClean="0">
                <a:solidFill>
                  <a:schemeClr val="accent5">
                    <a:lumMod val="50000"/>
                  </a:schemeClr>
                </a:solidFill>
              </a:rPr>
              <a:t>Masseo</a:t>
            </a:r>
            <a:r>
              <a:rPr lang="en-US" sz="1800" b="1" dirty="0" smtClean="0">
                <a:solidFill>
                  <a:schemeClr val="accent5">
                    <a:lumMod val="50000"/>
                  </a:schemeClr>
                </a:solidFill>
              </a:rPr>
              <a:t>, together with his attractive and gracious </a:t>
            </a:r>
            <a:r>
              <a:rPr lang="en-US" sz="1800" b="1" dirty="0" smtClean="0">
                <a:solidFill>
                  <a:srgbClr val="0000FF"/>
                </a:solidFill>
              </a:rPr>
              <a:t>eloquence</a:t>
            </a:r>
            <a:r>
              <a:rPr lang="en-US" sz="1800" b="1" dirty="0">
                <a:solidFill>
                  <a:schemeClr val="accent5">
                    <a:lumMod val="50000"/>
                  </a:schemeClr>
                </a:solidFill>
              </a:rPr>
              <a:t>; …  </a:t>
            </a:r>
            <a:r>
              <a:rPr lang="en-US" sz="1800" b="1" dirty="0" smtClean="0">
                <a:solidFill>
                  <a:schemeClr val="accent5">
                    <a:lumMod val="50000"/>
                  </a:schemeClr>
                </a:solidFill>
              </a:rPr>
              <a:t>the </a:t>
            </a:r>
            <a:r>
              <a:rPr lang="en-US" sz="1800" b="1" dirty="0" smtClean="0">
                <a:solidFill>
                  <a:srgbClr val="0000FF"/>
                </a:solidFill>
              </a:rPr>
              <a:t>mind raised in eloquence </a:t>
            </a:r>
            <a:r>
              <a:rPr lang="en-US" sz="1800" b="1" dirty="0" smtClean="0">
                <a:solidFill>
                  <a:schemeClr val="accent5">
                    <a:lumMod val="50000"/>
                  </a:schemeClr>
                </a:solidFill>
              </a:rPr>
              <a:t>[of] </a:t>
            </a:r>
            <a:r>
              <a:rPr lang="en-US" sz="1800" b="1" dirty="0">
                <a:solidFill>
                  <a:schemeClr val="accent5">
                    <a:lumMod val="50000"/>
                  </a:schemeClr>
                </a:solidFill>
              </a:rPr>
              <a:t>Brother </a:t>
            </a:r>
            <a:r>
              <a:rPr lang="en-US" sz="1800" b="1" dirty="0" smtClean="0">
                <a:solidFill>
                  <a:schemeClr val="accent5">
                    <a:lumMod val="50000"/>
                  </a:schemeClr>
                </a:solidFill>
              </a:rPr>
              <a:t>Giles; </a:t>
            </a:r>
            <a:r>
              <a:rPr lang="en-US" sz="1800" b="1" dirty="0">
                <a:solidFill>
                  <a:schemeClr val="accent5">
                    <a:lumMod val="50000"/>
                  </a:schemeClr>
                </a:solidFill>
              </a:rPr>
              <a:t>… </a:t>
            </a:r>
            <a:r>
              <a:rPr lang="en-US" sz="1800" b="1" dirty="0" smtClean="0">
                <a:solidFill>
                  <a:schemeClr val="accent5">
                    <a:lumMod val="50000"/>
                  </a:schemeClr>
                </a:solidFill>
              </a:rPr>
              <a:t>the </a:t>
            </a:r>
            <a:r>
              <a:rPr lang="en-US" sz="1800" b="1" dirty="0" smtClean="0">
                <a:solidFill>
                  <a:srgbClr val="0000FF"/>
                </a:solidFill>
              </a:rPr>
              <a:t>virtuous and constant prayer </a:t>
            </a:r>
            <a:r>
              <a:rPr lang="en-US" sz="1800" b="1" dirty="0" smtClean="0">
                <a:solidFill>
                  <a:schemeClr val="accent5">
                    <a:lumMod val="50000"/>
                  </a:schemeClr>
                </a:solidFill>
              </a:rPr>
              <a:t>of Brother </a:t>
            </a:r>
            <a:r>
              <a:rPr lang="en-US" sz="1800" b="1" dirty="0" err="1" smtClean="0">
                <a:solidFill>
                  <a:schemeClr val="accent5">
                    <a:lumMod val="50000"/>
                  </a:schemeClr>
                </a:solidFill>
              </a:rPr>
              <a:t>Ruffino</a:t>
            </a:r>
            <a:r>
              <a:rPr lang="en-US" sz="1800" b="1" dirty="0" smtClean="0">
                <a:solidFill>
                  <a:schemeClr val="accent5">
                    <a:lumMod val="50000"/>
                  </a:schemeClr>
                </a:solidFill>
              </a:rPr>
              <a:t>; … the patience of Brother Juniper, who achieved the perfect state of</a:t>
            </a:r>
            <a:r>
              <a:rPr lang="en-US" sz="1800" b="1" dirty="0" smtClean="0">
                <a:solidFill>
                  <a:srgbClr val="6C4315"/>
                </a:solidFill>
              </a:rPr>
              <a:t> </a:t>
            </a:r>
            <a:r>
              <a:rPr lang="en-US" sz="1800" b="1" dirty="0" smtClean="0">
                <a:solidFill>
                  <a:srgbClr val="0000FF"/>
                </a:solidFill>
              </a:rPr>
              <a:t>patience </a:t>
            </a:r>
            <a:r>
              <a:rPr lang="en-US" sz="1800" b="1" dirty="0" smtClean="0">
                <a:solidFill>
                  <a:schemeClr val="accent5">
                    <a:lumMod val="50000"/>
                  </a:schemeClr>
                </a:solidFill>
              </a:rPr>
              <a:t>because he always kept in mind the perfect truth of his low estate; </a:t>
            </a:r>
            <a:r>
              <a:rPr lang="en-US" sz="1800" b="1" dirty="0">
                <a:solidFill>
                  <a:schemeClr val="accent5">
                    <a:lumMod val="50000"/>
                  </a:schemeClr>
                </a:solidFill>
              </a:rPr>
              <a:t>… </a:t>
            </a:r>
            <a:r>
              <a:rPr lang="en-US" sz="1800" b="1" dirty="0" smtClean="0">
                <a:solidFill>
                  <a:schemeClr val="accent5">
                    <a:lumMod val="50000"/>
                  </a:schemeClr>
                </a:solidFill>
              </a:rPr>
              <a:t>the </a:t>
            </a:r>
            <a:r>
              <a:rPr lang="en-US" sz="1800" b="1" dirty="0" smtClean="0">
                <a:solidFill>
                  <a:srgbClr val="0000FF"/>
                </a:solidFill>
              </a:rPr>
              <a:t>bodily and spiritual </a:t>
            </a:r>
            <a:r>
              <a:rPr lang="en-US" sz="1800" b="1" dirty="0" smtClean="0">
                <a:solidFill>
                  <a:schemeClr val="accent5">
                    <a:lumMod val="50000"/>
                  </a:schemeClr>
                </a:solidFill>
              </a:rPr>
              <a:t>strength of Brother John of Lauds; … the </a:t>
            </a:r>
            <a:r>
              <a:rPr lang="en-US" sz="1800" b="1" dirty="0" smtClean="0">
                <a:solidFill>
                  <a:srgbClr val="0000FF"/>
                </a:solidFill>
              </a:rPr>
              <a:t>charity </a:t>
            </a:r>
            <a:r>
              <a:rPr lang="en-US" sz="1800" b="1" dirty="0" smtClean="0">
                <a:solidFill>
                  <a:schemeClr val="accent5">
                    <a:lumMod val="50000"/>
                  </a:schemeClr>
                </a:solidFill>
              </a:rPr>
              <a:t>of Brother Roger whose life and conduct were spent in ardent love; the </a:t>
            </a:r>
            <a:r>
              <a:rPr lang="en-US" sz="1800" b="1" dirty="0" smtClean="0">
                <a:solidFill>
                  <a:srgbClr val="0000FF"/>
                </a:solidFill>
              </a:rPr>
              <a:t>solicitude </a:t>
            </a:r>
            <a:r>
              <a:rPr lang="en-US" sz="1800" b="1" dirty="0" smtClean="0">
                <a:solidFill>
                  <a:schemeClr val="accent5">
                    <a:lumMod val="50000"/>
                  </a:schemeClr>
                </a:solidFill>
              </a:rPr>
              <a:t>of Brother </a:t>
            </a:r>
            <a:r>
              <a:rPr lang="en-US" sz="1800" b="1" dirty="0" err="1" smtClean="0">
                <a:solidFill>
                  <a:schemeClr val="accent5">
                    <a:lumMod val="50000"/>
                  </a:schemeClr>
                </a:solidFill>
              </a:rPr>
              <a:t>Lucidus</a:t>
            </a:r>
            <a:r>
              <a:rPr lang="en-US" sz="1800" b="1" dirty="0" smtClean="0">
                <a:solidFill>
                  <a:schemeClr val="accent5">
                    <a:lumMod val="50000"/>
                  </a:schemeClr>
                </a:solidFill>
              </a:rPr>
              <a:t> who had the greatest care and concern…. </a:t>
            </a:r>
            <a:endParaRPr lang="en-US" sz="1800" i="1" dirty="0" smtClean="0"/>
          </a:p>
        </p:txBody>
      </p:sp>
      <p:pic>
        <p:nvPicPr>
          <p:cNvPr id="53253" name="Picture 3" descr="C:\Users\mcke023108\Desktop\Assisi materials\Franciscan Pictures\Intro to Assisi\BookOfGospels.jpg"/>
          <p:cNvPicPr>
            <a:picLocks noChangeAspect="1" noChangeArrowheads="1"/>
          </p:cNvPicPr>
          <p:nvPr/>
        </p:nvPicPr>
        <p:blipFill>
          <a:blip r:embed="rId3"/>
          <a:srcRect/>
          <a:stretch>
            <a:fillRect/>
          </a:stretch>
        </p:blipFill>
        <p:spPr bwMode="auto">
          <a:xfrm>
            <a:off x="7556844" y="5308600"/>
            <a:ext cx="1435100" cy="1412875"/>
          </a:xfrm>
          <a:prstGeom prst="rect">
            <a:avLst/>
          </a:prstGeom>
          <a:noFill/>
          <a:ln w="44450">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E2F07C0-7DB4-4324-933B-A8D4A720AA0B}" type="slidenum">
              <a:rPr lang="en-US" sz="1200">
                <a:solidFill>
                  <a:schemeClr val="tx1">
                    <a:tint val="75000"/>
                  </a:schemeClr>
                </a:solidFill>
                <a:latin typeface="+mn-lt"/>
                <a:ea typeface="+mn-ea"/>
                <a:cs typeface="+mn-cs"/>
              </a:rPr>
              <a:pPr algn="r" fontAlgn="auto">
                <a:spcBef>
                  <a:spcPts val="0"/>
                </a:spcBef>
                <a:spcAft>
                  <a:spcPts val="0"/>
                </a:spcAft>
                <a:defRPr/>
              </a:pPr>
              <a:t>19</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marL="339725" indent="-339725" algn="ctr" eaLnBrk="1" hangingPunct="1">
              <a:buFont typeface="Arial" pitchFamily="-72" charset="0"/>
              <a:buNone/>
              <a:tabLst>
                <a:tab pos="1824038" algn="l"/>
              </a:tabLst>
              <a:defRPr/>
            </a:pPr>
            <a:r>
              <a:rPr lang="en-US" sz="2800" b="1" dirty="0" smtClean="0">
                <a:solidFill>
                  <a:schemeClr val="accent5">
                    <a:lumMod val="50000"/>
                  </a:schemeClr>
                </a:solidFill>
                <a:effectLst>
                  <a:outerShdw blurRad="38100" dist="38100" dir="2700000" algn="tl">
                    <a:srgbClr val="DDDDDD"/>
                  </a:outerShdw>
                </a:effectLst>
                <a:latin typeface="Palatino" pitchFamily="-72" charset="0"/>
              </a:rPr>
              <a:t>Discussion Questions</a:t>
            </a:r>
          </a:p>
          <a:p>
            <a:pPr marL="339725" indent="-339725">
              <a:buFont typeface="Wingdings" pitchFamily="-72" charset="2"/>
              <a:buChar char="Ø"/>
              <a:tabLst>
                <a:tab pos="1824038" algn="l"/>
              </a:tabLst>
              <a:defRPr/>
            </a:pPr>
            <a:r>
              <a:rPr lang="en-US" sz="2800" dirty="0" smtClean="0">
                <a:solidFill>
                  <a:schemeClr val="accent5">
                    <a:lumMod val="50000"/>
                  </a:schemeClr>
                </a:solidFill>
              </a:rPr>
              <a:t>What are the qualities of relationship in my life? my work?</a:t>
            </a:r>
          </a:p>
          <a:p>
            <a:pPr marL="339725" indent="-339725">
              <a:buFont typeface="Wingdings" pitchFamily="-72" charset="2"/>
              <a:buChar char="Ø"/>
              <a:tabLst>
                <a:tab pos="1824038" algn="l"/>
              </a:tabLst>
              <a:defRPr/>
            </a:pPr>
            <a:r>
              <a:rPr lang="en-US" sz="2800" dirty="0">
                <a:solidFill>
                  <a:schemeClr val="accent5">
                    <a:lumMod val="50000"/>
                  </a:schemeClr>
                </a:solidFill>
              </a:rPr>
              <a:t>Are the relationship skills we use horizontal or hierarchical?</a:t>
            </a:r>
          </a:p>
          <a:p>
            <a:pPr marL="339725" indent="-339725">
              <a:buFont typeface="Wingdings" pitchFamily="-72" charset="2"/>
              <a:buChar char="Ø"/>
              <a:tabLst>
                <a:tab pos="1824038" algn="l"/>
              </a:tabLst>
              <a:defRPr/>
            </a:pPr>
            <a:r>
              <a:rPr lang="en-US" sz="2800" dirty="0">
                <a:solidFill>
                  <a:schemeClr val="accent5">
                    <a:lumMod val="50000"/>
                  </a:schemeClr>
                </a:solidFill>
              </a:rPr>
              <a:t>How should we address the presence/absence of Franciscan and Christian principles in our teaching?</a:t>
            </a:r>
          </a:p>
          <a:p>
            <a:pPr marL="339725" indent="-339725">
              <a:buFont typeface="Wingdings" pitchFamily="-72" charset="2"/>
              <a:buChar char="Ø"/>
              <a:tabLst>
                <a:tab pos="1824038" algn="l"/>
              </a:tabLst>
              <a:defRPr/>
            </a:pPr>
            <a:r>
              <a:rPr lang="en-US" sz="2800" dirty="0">
                <a:solidFill>
                  <a:schemeClr val="accent5">
                    <a:lumMod val="50000"/>
                  </a:schemeClr>
                </a:solidFill>
              </a:rPr>
              <a:t>How do we ask one another to be responsible for the ways in which we use our gifts and our capacity to care about our students and their futures?</a:t>
            </a:r>
            <a:endParaRPr lang="en-US" sz="2800" b="1" dirty="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defRPr/>
            </a:pPr>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16386" name="Rectangle 3"/>
          <p:cNvSpPr>
            <a:spLocks noGrp="1"/>
          </p:cNvSpPr>
          <p:nvPr>
            <p:ph type="body" idx="1"/>
          </p:nvPr>
        </p:nvSpPr>
        <p:spPr/>
        <p:txBody>
          <a:bodyPr/>
          <a:lstStyle/>
          <a:p>
            <a:pPr marL="0" indent="0" algn="ctr">
              <a:lnSpc>
                <a:spcPct val="150000"/>
              </a:lnSpc>
              <a:buFont typeface="Arial" pitchFamily="-72" charset="0"/>
              <a:buNone/>
            </a:pPr>
            <a:r>
              <a:rPr lang="en-US" dirty="0">
                <a:solidFill>
                  <a:schemeClr val="accent5">
                    <a:lumMod val="50000"/>
                  </a:schemeClr>
                </a:solidFill>
              </a:rPr>
              <a:t>The questions</a:t>
            </a:r>
          </a:p>
          <a:p>
            <a:pPr marL="0" indent="0" algn="ctr">
              <a:spcAft>
                <a:spcPct val="50000"/>
              </a:spcAft>
              <a:buFont typeface="Arial" pitchFamily="-72" charset="0"/>
              <a:buNone/>
            </a:pPr>
            <a:r>
              <a:rPr lang="en-US" dirty="0">
                <a:solidFill>
                  <a:schemeClr val="accent5">
                    <a:lumMod val="50000"/>
                  </a:schemeClr>
                </a:solidFill>
              </a:rPr>
              <a:t>How can we integrate into our academic programs the Franciscan Intellectual Tradition?</a:t>
            </a:r>
          </a:p>
          <a:p>
            <a:pPr marL="0" indent="0" algn="ctr">
              <a:spcAft>
                <a:spcPct val="50000"/>
              </a:spcAft>
              <a:buFont typeface="Arial" pitchFamily="-72" charset="0"/>
              <a:buNone/>
            </a:pPr>
            <a:r>
              <a:rPr lang="en-US" dirty="0">
                <a:solidFill>
                  <a:schemeClr val="accent5">
                    <a:lumMod val="50000"/>
                  </a:schemeClr>
                </a:solidFill>
              </a:rPr>
              <a:t>How can we be confident in our knowledge of the roots of the Franciscan tradition so that we can effectively incorporate that knowledge in our curriculum and activities at ___________?</a:t>
            </a:r>
            <a:r>
              <a:rPr lang="en-US" b="1" dirty="0">
                <a:solidFill>
                  <a:schemeClr val="accent5">
                    <a:lumMod val="50000"/>
                  </a:schemeClr>
                </a:solidFill>
              </a:rPr>
              <a:t> </a:t>
            </a:r>
            <a:endParaRPr lang="en-US" sz="5400" b="1" dirty="0">
              <a:solidFill>
                <a:schemeClr val="accent5">
                  <a:lumMod val="50000"/>
                </a:schemeClr>
              </a:solidFill>
              <a:latin typeface="Palatino" pitchFamily="-7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5"/>
          <p:cNvSpPr>
            <a:spLocks noGrp="1"/>
          </p:cNvSpPr>
          <p:nvPr>
            <p:ph type="sldNum" sz="quarter" idx="12"/>
          </p:nvPr>
        </p:nvSpPr>
        <p:spPr/>
        <p:txBody>
          <a:bodyPr/>
          <a:lstStyle/>
          <a:p>
            <a:pPr>
              <a:defRPr/>
            </a:pPr>
            <a:fld id="{03EEDD17-849D-4AFE-B765-4CD9AE89A5F0}" type="slidenum">
              <a:rPr lang="en-US"/>
              <a:pPr>
                <a:defRPr/>
              </a:pPr>
              <a:t>3</a:t>
            </a:fld>
            <a:endParaRPr lang="en-US" dirty="0"/>
          </a:p>
        </p:txBody>
      </p:sp>
      <p:sp>
        <p:nvSpPr>
          <p:cNvPr id="2" name="Title 1"/>
          <p:cNvSpPr>
            <a:spLocks noGrp="1"/>
          </p:cNvSpPr>
          <p:nvPr>
            <p:ph type="title" idx="4294967295"/>
          </p:nvPr>
        </p:nvSpPr>
        <p:spPr>
          <a:xfrm>
            <a:off x="457200" y="206058"/>
            <a:ext cx="8229600" cy="11430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p>
        </p:txBody>
      </p:sp>
      <p:sp>
        <p:nvSpPr>
          <p:cNvPr id="3" name="Content Placeholder 2"/>
          <p:cNvSpPr>
            <a:spLocks noGrp="1"/>
          </p:cNvSpPr>
          <p:nvPr>
            <p:ph idx="4294967295"/>
          </p:nvPr>
        </p:nvSpPr>
        <p:spPr>
          <a:xfrm>
            <a:off x="457200" y="1520190"/>
            <a:ext cx="8229600" cy="4886325"/>
          </a:xfrm>
        </p:spPr>
        <p:txBody>
          <a:bodyPr/>
          <a:lstStyle/>
          <a:p>
            <a:pPr algn="ctr" eaLnBrk="1" hangingPunct="1">
              <a:buFont typeface="Arial" pitchFamily="-72" charset="0"/>
              <a:buNone/>
              <a:defRPr/>
            </a:pPr>
            <a:r>
              <a:rPr lang="en-US" sz="2800" b="1" dirty="0" smtClean="0">
                <a:solidFill>
                  <a:schemeClr val="accent4">
                    <a:lumMod val="50000"/>
                  </a:schemeClr>
                </a:solidFill>
                <a:effectLst>
                  <a:outerShdw blurRad="38100" dist="38100" dir="2700000" algn="tl">
                    <a:srgbClr val="DDDDDD"/>
                  </a:outerShdw>
                </a:effectLst>
                <a:latin typeface="Palatino" pitchFamily="-72" charset="0"/>
              </a:rPr>
              <a:t>Social Structure in Assisi in the 13th Century</a:t>
            </a:r>
          </a:p>
        </p:txBody>
      </p:sp>
      <p:graphicFrame>
        <p:nvGraphicFramePr>
          <p:cNvPr id="75856" name="Group 80"/>
          <p:cNvGraphicFramePr>
            <a:graphicFrameLocks noGrp="1"/>
          </p:cNvGraphicFramePr>
          <p:nvPr>
            <p:extLst>
              <p:ext uri="{D42A27DB-BD31-4B8C-83A1-F6EECF244321}">
                <p14:modId xmlns:p14="http://schemas.microsoft.com/office/powerpoint/2010/main" val="978389848"/>
              </p:ext>
            </p:extLst>
          </p:nvPr>
        </p:nvGraphicFramePr>
        <p:xfrm>
          <a:off x="584200" y="2209800"/>
          <a:ext cx="6228328" cy="4196081"/>
        </p:xfrm>
        <a:graphic>
          <a:graphicData uri="http://schemas.openxmlformats.org/drawingml/2006/table">
            <a:tbl>
              <a:tblPr/>
              <a:tblGrid>
                <a:gridCol w="2193724"/>
                <a:gridCol w="1719667"/>
                <a:gridCol w="2314937"/>
              </a:tblGrid>
              <a:tr h="677863">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1" u="none" strike="noStrike" cap="none" normalizeH="0" baseline="0" dirty="0" err="1" smtClean="0">
                          <a:ln>
                            <a:noFill/>
                          </a:ln>
                          <a:solidFill>
                            <a:schemeClr val="accent5">
                              <a:lumMod val="50000"/>
                            </a:schemeClr>
                          </a:solidFill>
                          <a:effectLst/>
                          <a:latin typeface="Calibri" pitchFamily="-72" charset="0"/>
                          <a:ea typeface="ＭＳ Ｐゴシック" pitchFamily="-72" charset="-128"/>
                          <a:cs typeface="ＭＳ Ｐゴシック" pitchFamily="-72" charset="-128"/>
                        </a:rPr>
                        <a:t>Maiores</a:t>
                      </a:r>
                      <a:endParaRPr kumimoji="0" lang="en-US" sz="2000" b="0" i="1"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1" u="none" strike="noStrike" cap="none" normalizeH="0" baseline="0" dirty="0" err="1" smtClean="0">
                          <a:ln>
                            <a:noFill/>
                          </a:ln>
                          <a:solidFill>
                            <a:schemeClr val="accent5">
                              <a:lumMod val="50000"/>
                            </a:schemeClr>
                          </a:solidFill>
                          <a:effectLst/>
                          <a:latin typeface="Calibri" pitchFamily="-72" charset="0"/>
                          <a:ea typeface="ＭＳ Ｐゴシック" pitchFamily="-72" charset="-128"/>
                          <a:cs typeface="ＭＳ Ｐゴシック" pitchFamily="-72" charset="-128"/>
                        </a:rPr>
                        <a:t>Minores</a:t>
                      </a:r>
                      <a:endParaRPr kumimoji="0" lang="en-US" sz="2000" b="0" i="1"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Serfs</a:t>
                      </a:r>
                    </a:p>
                  </a:txBody>
                  <a:tcPr horzOverflow="overflow">
                    <a:lnL>
                      <a:noFill/>
                    </a:lnL>
                    <a:lnR cap="flat">
                      <a:noFill/>
                    </a:lnR>
                    <a:lnT cap="flat">
                      <a:noFill/>
                    </a:lnT>
                    <a:lnB>
                      <a:noFill/>
                    </a:lnB>
                    <a:lnTlToBr>
                      <a:noFill/>
                    </a:lnTlToBr>
                    <a:lnBlToTr>
                      <a:noFill/>
                    </a:lnBlToTr>
                    <a:noFill/>
                  </a:tcPr>
                </a:tc>
              </a:tr>
              <a:tr h="676275">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nobles</a:t>
                      </a:r>
                    </a:p>
                  </a:txBody>
                  <a:tcPr horzOverflow="overflow">
                    <a:lnL cap="flat">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laborers</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slaves to the land/master</a:t>
                      </a:r>
                    </a:p>
                  </a:txBody>
                  <a:tcPr horzOverflow="overflow">
                    <a:lnL>
                      <a:noFill/>
                    </a:lnL>
                    <a:lnR cap="flat">
                      <a:noFill/>
                    </a:lnR>
                    <a:lnT>
                      <a:noFill/>
                    </a:lnT>
                    <a:lnB>
                      <a:noFill/>
                    </a:lnB>
                    <a:lnTlToBr>
                      <a:noFill/>
                    </a:lnTlToBr>
                    <a:lnBlToTr>
                      <a:noFill/>
                    </a:lnBlToTr>
                    <a:noFill/>
                  </a:tcPr>
                </a:tc>
              </a:tr>
              <a:tr h="677863">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knights</a:t>
                      </a:r>
                    </a:p>
                  </a:txBody>
                  <a:tcPr horzOverflow="overflow">
                    <a:lnL cap="flat">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artists</a:t>
                      </a:r>
                    </a:p>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merchants</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lived outside city walls</a:t>
                      </a:r>
                    </a:p>
                  </a:txBody>
                  <a:tcPr horzOverflow="overflow">
                    <a:lnL>
                      <a:noFill/>
                    </a:lnL>
                    <a:lnR cap="flat">
                      <a:noFill/>
                    </a:lnR>
                    <a:lnT>
                      <a:noFill/>
                    </a:lnT>
                    <a:lnB>
                      <a:noFill/>
                    </a:lnB>
                    <a:lnTlToBr>
                      <a:noFill/>
                    </a:lnTlToBr>
                    <a:lnBlToTr>
                      <a:noFill/>
                    </a:lnBlToTr>
                    <a:noFill/>
                  </a:tcPr>
                </a:tc>
              </a:tr>
              <a:tr h="677863">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1" u="none" strike="noStrike" cap="none" normalizeH="0" baseline="0" dirty="0" err="1" smtClean="0">
                          <a:ln>
                            <a:noFill/>
                          </a:ln>
                          <a:solidFill>
                            <a:schemeClr val="accent5">
                              <a:lumMod val="50000"/>
                            </a:schemeClr>
                          </a:solidFill>
                          <a:effectLst/>
                          <a:latin typeface="Calibri" pitchFamily="-72" charset="0"/>
                          <a:ea typeface="ＭＳ Ｐゴシック" pitchFamily="-72" charset="-128"/>
                          <a:cs typeface="ＭＳ Ｐゴシック" pitchFamily="-72" charset="-128"/>
                        </a:rPr>
                        <a:t>boni</a:t>
                      </a:r>
                      <a:r>
                        <a:rPr kumimoji="0" lang="en-US" sz="2000" b="0" i="1" u="none" strike="noStrike" cap="none" normalizeH="0" baseline="0" dirty="0" smtClean="0">
                          <a:ln>
                            <a:noFill/>
                          </a:ln>
                          <a:solidFill>
                            <a:schemeClr val="accent5">
                              <a:lumMod val="50000"/>
                            </a:schemeClr>
                          </a:solidFill>
                          <a:effectLst/>
                          <a:latin typeface="Calibri" pitchFamily="-72" charset="0"/>
                          <a:ea typeface="ＭＳ Ｐゴシック" pitchFamily="-72" charset="-128"/>
                          <a:cs typeface="ＭＳ Ｐゴシック" pitchFamily="-72" charset="-128"/>
                        </a:rPr>
                        <a:t> </a:t>
                      </a:r>
                      <a:r>
                        <a:rPr kumimoji="0" lang="en-US" sz="2000" b="0" i="1" u="none" strike="noStrike" cap="none" normalizeH="0" baseline="0" dirty="0" err="1" smtClean="0">
                          <a:ln>
                            <a:noFill/>
                          </a:ln>
                          <a:solidFill>
                            <a:schemeClr val="accent5">
                              <a:lumMod val="50000"/>
                            </a:schemeClr>
                          </a:solidFill>
                          <a:effectLst/>
                          <a:latin typeface="Calibri" pitchFamily="-72" charset="0"/>
                          <a:ea typeface="ＭＳ Ｐゴシック" pitchFamily="-72" charset="-128"/>
                          <a:cs typeface="ＭＳ Ｐゴシック" pitchFamily="-72" charset="-128"/>
                        </a:rPr>
                        <a:t>uomini</a:t>
                      </a:r>
                      <a:endPar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“freemen”</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had no money</a:t>
                      </a:r>
                    </a:p>
                  </a:txBody>
                  <a:tcPr horzOverflow="overflow">
                    <a:lnL>
                      <a:noFill/>
                    </a:lnL>
                    <a:lnR cap="flat">
                      <a:noFill/>
                    </a:lnR>
                    <a:lnT>
                      <a:noFill/>
                    </a:lnT>
                    <a:lnB>
                      <a:noFill/>
                    </a:lnB>
                    <a:lnTlToBr>
                      <a:noFill/>
                    </a:lnTlToBr>
                    <a:lnBlToTr>
                      <a:noFill/>
                    </a:lnBlToTr>
                    <a:noFill/>
                  </a:tcPr>
                </a:tc>
              </a:tr>
              <a:tr h="676275">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smtClean="0">
                          <a:ln>
                            <a:noFill/>
                          </a:ln>
                          <a:solidFill>
                            <a:schemeClr val="accent5">
                              <a:lumMod val="50000"/>
                            </a:schemeClr>
                          </a:solidFill>
                          <a:effectLst/>
                          <a:latin typeface="Calibri" pitchFamily="-72" charset="0"/>
                          <a:ea typeface="ＭＳ Ｐゴシック" pitchFamily="-72" charset="-128"/>
                          <a:cs typeface="ＭＳ Ｐゴシック" pitchFamily="-72" charset="-128"/>
                        </a:rPr>
                        <a:t>paid no taxes</a:t>
                      </a:r>
                      <a:endPar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paid taxes</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endPar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endParaRPr>
                    </a:p>
                  </a:txBody>
                  <a:tcPr horzOverflow="overflow">
                    <a:lnL>
                      <a:noFill/>
                    </a:lnL>
                    <a:lnR cap="flat">
                      <a:noFill/>
                    </a:lnR>
                    <a:lnT>
                      <a:noFill/>
                    </a:lnT>
                    <a:lnB>
                      <a:noFill/>
                    </a:lnB>
                    <a:lnTlToBr>
                      <a:noFill/>
                    </a:lnTlToBr>
                    <a:lnBlToTr>
                      <a:noFill/>
                    </a:lnBlToTr>
                    <a:noFill/>
                  </a:tcPr>
                </a:tc>
              </a:tr>
              <a:tr h="677863">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r>
                        <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rPr>
                        <a:t>obliged to protect </a:t>
                      </a:r>
                      <a:r>
                        <a:rPr kumimoji="0" lang="en-US" sz="2000" b="0" i="0" u="none" strike="noStrike" cap="none" normalizeH="0" baseline="0" dirty="0" smtClean="0">
                          <a:ln>
                            <a:noFill/>
                          </a:ln>
                          <a:solidFill>
                            <a:schemeClr val="accent5">
                              <a:lumMod val="50000"/>
                            </a:schemeClr>
                          </a:solidFill>
                          <a:effectLst/>
                          <a:latin typeface="Calibri" pitchFamily="-72" charset="0"/>
                          <a:ea typeface="ＭＳ Ｐゴシック" pitchFamily="-72" charset="-128"/>
                          <a:cs typeface="ＭＳ Ｐゴシック" pitchFamily="-72" charset="-128"/>
                        </a:rPr>
                        <a:t>the </a:t>
                      </a:r>
                      <a:r>
                        <a:rPr kumimoji="0" lang="en-US" sz="2000" b="0" i="1" u="none" strike="noStrike" cap="none" normalizeH="0" baseline="0" dirty="0" err="1">
                          <a:ln>
                            <a:noFill/>
                          </a:ln>
                          <a:solidFill>
                            <a:schemeClr val="accent5">
                              <a:lumMod val="50000"/>
                            </a:schemeClr>
                          </a:solidFill>
                          <a:effectLst/>
                          <a:latin typeface="Calibri" pitchFamily="-72" charset="0"/>
                          <a:ea typeface="ＭＳ Ｐゴシック" pitchFamily="-72" charset="-128"/>
                          <a:cs typeface="ＭＳ Ｐゴシック" pitchFamily="-72" charset="-128"/>
                        </a:rPr>
                        <a:t>minores</a:t>
                      </a:r>
                      <a:endPar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endPar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72" charset="0"/>
                        <a:buNone/>
                        <a:tabLst/>
                      </a:pPr>
                      <a:endParaRPr kumimoji="0" lang="en-US" sz="2000" b="0" i="0" u="none" strike="noStrike" cap="none" normalizeH="0" baseline="0" dirty="0">
                        <a:ln>
                          <a:noFill/>
                        </a:ln>
                        <a:solidFill>
                          <a:schemeClr val="accent5">
                            <a:lumMod val="50000"/>
                          </a:schemeClr>
                        </a:solidFill>
                        <a:effectLst/>
                        <a:latin typeface="Calibri" pitchFamily="-72" charset="0"/>
                        <a:ea typeface="ＭＳ Ｐゴシック" pitchFamily="-72" charset="-128"/>
                        <a:cs typeface="ＭＳ Ｐゴシック" pitchFamily="-72" charset="-128"/>
                      </a:endParaRPr>
                    </a:p>
                  </a:txBody>
                  <a:tcPr horzOverflow="overflow">
                    <a:lnL>
                      <a:noFill/>
                    </a:lnL>
                    <a:lnR cap="flat">
                      <a:noFill/>
                    </a:lnR>
                    <a:lnT>
                      <a:noFill/>
                    </a:lnT>
                    <a:lnB cap="flat">
                      <a:noFill/>
                    </a:lnB>
                    <a:lnTlToBr>
                      <a:noFill/>
                    </a:lnTlToBr>
                    <a:lnBlToTr>
                      <a:noFill/>
                    </a:lnBlToTr>
                    <a:noFill/>
                  </a:tcPr>
                </a:tc>
              </a:tr>
            </a:tbl>
          </a:graphicData>
        </a:graphic>
      </p:graphicFrame>
      <p:pic>
        <p:nvPicPr>
          <p:cNvPr id="6" name="Picture 2" descr="C:\Users\mcke023108\Desktop\Assisi materials\Franciscan Pictures\Franciscan Economics photos\GoldenYearsMerchants.jpg"/>
          <p:cNvPicPr>
            <a:picLocks noChangeAspect="1" noChangeArrowheads="1"/>
          </p:cNvPicPr>
          <p:nvPr/>
        </p:nvPicPr>
        <p:blipFill>
          <a:blip r:embed="rId3"/>
          <a:srcRect/>
          <a:stretch>
            <a:fillRect/>
          </a:stretch>
        </p:blipFill>
        <p:spPr bwMode="auto">
          <a:xfrm>
            <a:off x="7204075" y="2362200"/>
            <a:ext cx="1749425" cy="3786188"/>
          </a:xfrm>
          <a:prstGeom prst="rect">
            <a:avLst/>
          </a:prstGeom>
          <a:noFill/>
          <a:ln w="50800">
            <a:solidFill>
              <a:schemeClr val="bg1">
                <a:lumMod val="50000"/>
              </a:schemeClr>
            </a:solidFill>
          </a:ln>
          <a:extLst/>
        </p:spPr>
      </p:pic>
    </p:spTree>
    <p:extLst>
      <p:ext uri="{BB962C8B-B14F-4D97-AF65-F5344CB8AC3E}">
        <p14:creationId xmlns:p14="http://schemas.microsoft.com/office/powerpoint/2010/main" val="127129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5856"/>
                                        </p:tgtEl>
                                        <p:attrNameLst>
                                          <p:attrName>style.visibility</p:attrName>
                                        </p:attrNameLst>
                                      </p:cBhvr>
                                      <p:to>
                                        <p:strVal val="visible"/>
                                      </p:to>
                                    </p:set>
                                    <p:anim calcmode="lin" valueType="num">
                                      <p:cBhvr>
                                        <p:cTn id="14" dur="500" fill="hold"/>
                                        <p:tgtEl>
                                          <p:spTgt spid="75856"/>
                                        </p:tgtEl>
                                        <p:attrNameLst>
                                          <p:attrName>ppt_w</p:attrName>
                                        </p:attrNameLst>
                                      </p:cBhvr>
                                      <p:tavLst>
                                        <p:tav tm="0">
                                          <p:val>
                                            <p:fltVal val="0"/>
                                          </p:val>
                                        </p:tav>
                                        <p:tav tm="100000">
                                          <p:val>
                                            <p:strVal val="#ppt_w"/>
                                          </p:val>
                                        </p:tav>
                                      </p:tavLst>
                                    </p:anim>
                                    <p:anim calcmode="lin" valueType="num">
                                      <p:cBhvr>
                                        <p:cTn id="15" dur="500" fill="hold"/>
                                        <p:tgtEl>
                                          <p:spTgt spid="75856"/>
                                        </p:tgtEl>
                                        <p:attrNameLst>
                                          <p:attrName>ppt_h</p:attrName>
                                        </p:attrNameLst>
                                      </p:cBhvr>
                                      <p:tavLst>
                                        <p:tav tm="0">
                                          <p:val>
                                            <p:fltVal val="0"/>
                                          </p:val>
                                        </p:tav>
                                        <p:tav tm="100000">
                                          <p:val>
                                            <p:strVal val="#ppt_h"/>
                                          </p:val>
                                        </p:tav>
                                      </p:tavLst>
                                    </p:anim>
                                    <p:animEffect transition="in" filter="fade">
                                      <p:cBhvr>
                                        <p:cTn id="16" dur="500"/>
                                        <p:tgtEl>
                                          <p:spTgt spid="758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B8970BE-6504-49A1-8735-DD389C3F2631}" type="slidenum">
              <a:rPr lang="en-US" sz="1200">
                <a:solidFill>
                  <a:schemeClr val="tx1">
                    <a:tint val="75000"/>
                  </a:schemeClr>
                </a:solidFill>
                <a:latin typeface="+mn-lt"/>
                <a:ea typeface="+mn-ea"/>
                <a:cs typeface="+mn-cs"/>
              </a:rPr>
              <a:pPr algn="r" fontAlgn="auto">
                <a:spcBef>
                  <a:spcPts val="0"/>
                </a:spcBef>
                <a:spcAft>
                  <a:spcPts val="0"/>
                </a:spcAft>
                <a:defRPr/>
              </a:pPr>
              <a:t>4</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algn="ctr" eaLnBrk="1" hangingPunct="1">
              <a:buFont typeface="Arial" pitchFamily="-72" charset="0"/>
              <a:buNone/>
            </a:pPr>
            <a:r>
              <a:rPr lang="en-US" sz="2800" b="1" dirty="0" smtClean="0">
                <a:solidFill>
                  <a:schemeClr val="accent5">
                    <a:lumMod val="50000"/>
                  </a:schemeClr>
                </a:solidFill>
                <a:effectLst>
                  <a:outerShdw blurRad="38100" dist="38100" dir="2700000" algn="tl">
                    <a:srgbClr val="DDDDDD"/>
                  </a:outerShdw>
                </a:effectLst>
              </a:rPr>
              <a:t>Elements of the </a:t>
            </a:r>
            <a:r>
              <a:rPr lang="en-US" sz="2800" b="1" dirty="0" err="1" smtClean="0">
                <a:solidFill>
                  <a:schemeClr val="accent5">
                    <a:lumMod val="50000"/>
                  </a:schemeClr>
                </a:solidFill>
                <a:effectLst>
                  <a:outerShdw blurRad="38100" dist="38100" dir="2700000" algn="tl">
                    <a:srgbClr val="DDDDDD"/>
                  </a:outerShdw>
                </a:effectLst>
              </a:rPr>
              <a:t>Charism</a:t>
            </a:r>
            <a:r>
              <a:rPr lang="en-US" sz="2800" b="1" dirty="0" smtClean="0">
                <a:solidFill>
                  <a:schemeClr val="accent5">
                    <a:lumMod val="50000"/>
                  </a:schemeClr>
                </a:solidFill>
                <a:effectLst>
                  <a:outerShdw blurRad="38100" dist="38100" dir="2700000" algn="tl">
                    <a:srgbClr val="DDDDDD"/>
                  </a:outerShdw>
                </a:effectLst>
              </a:rPr>
              <a:t> </a:t>
            </a:r>
            <a:r>
              <a:rPr lang="en-US" sz="2800" b="1" dirty="0">
                <a:solidFill>
                  <a:schemeClr val="accent5">
                    <a:lumMod val="50000"/>
                  </a:schemeClr>
                </a:solidFill>
                <a:effectLst>
                  <a:outerShdw blurRad="38100" dist="38100" dir="2700000" algn="tl">
                    <a:srgbClr val="DDDDDD"/>
                  </a:outerShdw>
                </a:effectLst>
              </a:rPr>
              <a:t>L</a:t>
            </a:r>
            <a:r>
              <a:rPr lang="en-US" sz="2800" b="1" dirty="0" smtClean="0">
                <a:solidFill>
                  <a:schemeClr val="accent5">
                    <a:lumMod val="50000"/>
                  </a:schemeClr>
                </a:solidFill>
                <a:effectLst>
                  <a:outerShdw blurRad="38100" dist="38100" dir="2700000" algn="tl">
                    <a:srgbClr val="DDDDDD"/>
                  </a:outerShdw>
                </a:effectLst>
              </a:rPr>
              <a:t>ived </a:t>
            </a:r>
          </a:p>
          <a:p>
            <a:pPr algn="ctr" eaLnBrk="1" hangingPunct="1">
              <a:buFont typeface="Arial" pitchFamily="-72" charset="0"/>
              <a:buNone/>
            </a:pPr>
            <a:r>
              <a:rPr lang="en-US" sz="2800" b="1" dirty="0" smtClean="0">
                <a:solidFill>
                  <a:schemeClr val="accent5">
                    <a:lumMod val="50000"/>
                  </a:schemeClr>
                </a:solidFill>
                <a:effectLst>
                  <a:outerShdw blurRad="38100" dist="38100" dir="2700000" algn="tl">
                    <a:srgbClr val="DDDDDD"/>
                  </a:outerShdw>
                </a:effectLst>
              </a:rPr>
              <a:t>by Francis and Clare:</a:t>
            </a:r>
          </a:p>
          <a:p>
            <a:pPr eaLnBrk="1" hangingPunct="1"/>
            <a:r>
              <a:rPr lang="en-US" sz="2800" dirty="0" smtClean="0">
                <a:solidFill>
                  <a:schemeClr val="accent5">
                    <a:lumMod val="50000"/>
                  </a:schemeClr>
                </a:solidFill>
              </a:rPr>
              <a:t>Belief that God is totally self-giving</a:t>
            </a:r>
          </a:p>
          <a:p>
            <a:pPr eaLnBrk="1" hangingPunct="1"/>
            <a:r>
              <a:rPr lang="en-US" sz="2800" dirty="0" smtClean="0">
                <a:solidFill>
                  <a:schemeClr val="accent5">
                    <a:lumMod val="50000"/>
                  </a:schemeClr>
                </a:solidFill>
              </a:rPr>
              <a:t>Rooted in the primacy of Christ</a:t>
            </a:r>
          </a:p>
          <a:p>
            <a:pPr eaLnBrk="1" hangingPunct="1"/>
            <a:r>
              <a:rPr lang="en-US" sz="2800" dirty="0" smtClean="0">
                <a:solidFill>
                  <a:schemeClr val="accent5">
                    <a:lumMod val="50000"/>
                  </a:schemeClr>
                </a:solidFill>
              </a:rPr>
              <a:t>Affirms always the dignity of the human person</a:t>
            </a:r>
          </a:p>
          <a:p>
            <a:pPr eaLnBrk="1" hangingPunct="1"/>
            <a:r>
              <a:rPr lang="en-US" sz="2800" dirty="0" smtClean="0">
                <a:solidFill>
                  <a:schemeClr val="accent5">
                    <a:lumMod val="50000"/>
                  </a:schemeClr>
                </a:solidFill>
              </a:rPr>
              <a:t>Builds Community/Relationship</a:t>
            </a:r>
          </a:p>
          <a:p>
            <a:pPr eaLnBrk="1" hangingPunct="1"/>
            <a:r>
              <a:rPr lang="en-US" sz="2800" dirty="0" smtClean="0">
                <a:solidFill>
                  <a:schemeClr val="accent5">
                    <a:lumMod val="50000"/>
                  </a:schemeClr>
                </a:solidFill>
              </a:rPr>
              <a:t>Acts with reverence for creation/creatures</a:t>
            </a:r>
          </a:p>
          <a:p>
            <a:pPr eaLnBrk="1" hangingPunct="1"/>
            <a:r>
              <a:rPr lang="en-US" sz="2800" dirty="0" smtClean="0">
                <a:solidFill>
                  <a:schemeClr val="accent5">
                    <a:lumMod val="50000"/>
                  </a:schemeClr>
                </a:solidFill>
              </a:rPr>
              <a:t>Mends ruptures</a:t>
            </a:r>
          </a:p>
          <a:p>
            <a:pPr eaLnBrk="1" hangingPunct="1"/>
            <a:r>
              <a:rPr lang="en-US" sz="2800" dirty="0" smtClean="0">
                <a:solidFill>
                  <a:schemeClr val="accent5">
                    <a:lumMod val="50000"/>
                  </a:schemeClr>
                </a:solidFill>
              </a:rPr>
              <a:t>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amond(i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337CF88-E29C-4C30-B8ED-957129123960}" type="slidenum">
              <a:rPr lang="en-US" sz="1200">
                <a:solidFill>
                  <a:schemeClr val="tx1">
                    <a:tint val="75000"/>
                  </a:schemeClr>
                </a:solidFill>
                <a:latin typeface="+mn-lt"/>
                <a:ea typeface="+mn-ea"/>
                <a:cs typeface="+mn-cs"/>
              </a:rPr>
              <a:pPr algn="r" fontAlgn="auto">
                <a:spcBef>
                  <a:spcPts val="0"/>
                </a:spcBef>
                <a:spcAft>
                  <a:spcPts val="0"/>
                </a:spcAft>
                <a:defRPr/>
              </a:pPr>
              <a:t>5</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algn="ctr" eaLnBrk="1" hangingPunct="1">
              <a:buFont typeface="Arial" pitchFamily="-72" charset="0"/>
              <a:buNone/>
            </a:pPr>
            <a:r>
              <a:rPr lang="en-US" sz="2800" b="1" dirty="0" smtClean="0">
                <a:solidFill>
                  <a:schemeClr val="accent5">
                    <a:lumMod val="50000"/>
                  </a:schemeClr>
                </a:solidFill>
                <a:effectLst>
                  <a:outerShdw blurRad="38100" dist="38100" dir="2700000" algn="tl">
                    <a:srgbClr val="DDDDDD"/>
                  </a:outerShdw>
                </a:effectLst>
              </a:rPr>
              <a:t>Monasticism in Contrast with Francis’s Mendicant </a:t>
            </a:r>
            <a:r>
              <a:rPr lang="en-US" sz="2800" b="1" dirty="0">
                <a:solidFill>
                  <a:schemeClr val="accent5">
                    <a:lumMod val="50000"/>
                  </a:schemeClr>
                </a:solidFill>
                <a:effectLst>
                  <a:outerShdw blurRad="38100" dist="38100" dir="2700000" algn="tl">
                    <a:srgbClr val="DDDDDD"/>
                  </a:outerShdw>
                </a:effectLst>
              </a:rPr>
              <a:t>M</a:t>
            </a:r>
            <a:r>
              <a:rPr lang="en-US" sz="2800" b="1" dirty="0" smtClean="0">
                <a:solidFill>
                  <a:schemeClr val="accent5">
                    <a:lumMod val="50000"/>
                  </a:schemeClr>
                </a:solidFill>
                <a:effectLst>
                  <a:outerShdw blurRad="38100" dist="38100" dir="2700000" algn="tl">
                    <a:srgbClr val="DDDDDD"/>
                  </a:outerShdw>
                </a:effectLst>
              </a:rPr>
              <a:t>ovement </a:t>
            </a:r>
            <a:endParaRPr lang="en-US" sz="2800" dirty="0" smtClean="0">
              <a:solidFill>
                <a:schemeClr val="accent5">
                  <a:lumMod val="50000"/>
                </a:schemeClr>
              </a:solidFill>
            </a:endParaRPr>
          </a:p>
          <a:p>
            <a:pPr eaLnBrk="1" hangingPunct="1"/>
            <a:r>
              <a:rPr lang="en-US" sz="2800" dirty="0" smtClean="0">
                <a:solidFill>
                  <a:schemeClr val="accent5">
                    <a:lumMod val="50000"/>
                  </a:schemeClr>
                </a:solidFill>
              </a:rPr>
              <a:t>Monasticism required withdrawal from the world and society to find God in an enclosed society.</a:t>
            </a:r>
          </a:p>
          <a:p>
            <a:pPr eaLnBrk="1" hangingPunct="1"/>
            <a:r>
              <a:rPr lang="en-US" sz="2800" dirty="0" smtClean="0">
                <a:solidFill>
                  <a:schemeClr val="accent5">
                    <a:lumMod val="50000"/>
                  </a:schemeClr>
                </a:solidFill>
              </a:rPr>
              <a:t>Francis found God by living </a:t>
            </a:r>
            <a:r>
              <a:rPr lang="en-US" sz="2800" i="1" dirty="0" smtClean="0">
                <a:solidFill>
                  <a:schemeClr val="accent5">
                    <a:lumMod val="50000"/>
                  </a:schemeClr>
                </a:solidFill>
              </a:rPr>
              <a:t>in</a:t>
            </a:r>
            <a:r>
              <a:rPr lang="en-US" sz="2800" dirty="0" smtClean="0">
                <a:solidFill>
                  <a:schemeClr val="accent5">
                    <a:lumMod val="50000"/>
                  </a:schemeClr>
                </a:solidFill>
              </a:rPr>
              <a:t> society </a:t>
            </a:r>
          </a:p>
          <a:p>
            <a:pPr eaLnBrk="1" hangingPunct="1"/>
            <a:r>
              <a:rPr lang="en-US" sz="2800" dirty="0" smtClean="0">
                <a:solidFill>
                  <a:schemeClr val="accent5">
                    <a:lumMod val="50000"/>
                  </a:schemeClr>
                </a:solidFill>
              </a:rPr>
              <a:t>Related more to the serfs than the </a:t>
            </a:r>
            <a:r>
              <a:rPr lang="en-US" sz="2800" i="1" dirty="0" err="1" smtClean="0">
                <a:solidFill>
                  <a:schemeClr val="accent5">
                    <a:lumMod val="50000"/>
                  </a:schemeClr>
                </a:solidFill>
              </a:rPr>
              <a:t>maiores</a:t>
            </a:r>
            <a:r>
              <a:rPr lang="en-US" sz="2800" dirty="0" smtClean="0">
                <a:solidFill>
                  <a:schemeClr val="accent5">
                    <a:lumMod val="50000"/>
                  </a:schemeClr>
                </a:solidFill>
              </a:rPr>
              <a:t>, yet rejected a class structure.</a:t>
            </a:r>
          </a:p>
          <a:p>
            <a:pPr eaLnBrk="1" hangingPunct="1"/>
            <a:r>
              <a:rPr lang="en-US" sz="2800" dirty="0" smtClean="0">
                <a:solidFill>
                  <a:schemeClr val="accent5">
                    <a:lumMod val="50000"/>
                  </a:schemeClr>
                </a:solidFill>
              </a:rPr>
              <a:t>Community was necessary, less for economic security than true fraternity.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755FA77-158A-4AFA-BE99-E6AEE89E82A2}" type="slidenum">
              <a:rPr lang="en-US" sz="1200">
                <a:solidFill>
                  <a:schemeClr val="tx1">
                    <a:tint val="75000"/>
                  </a:schemeClr>
                </a:solidFill>
                <a:latin typeface="+mn-lt"/>
                <a:ea typeface="+mn-ea"/>
                <a:cs typeface="+mn-cs"/>
              </a:rPr>
              <a:pPr algn="r" fontAlgn="auto">
                <a:spcBef>
                  <a:spcPts val="0"/>
                </a:spcBef>
                <a:spcAft>
                  <a:spcPts val="0"/>
                </a:spcAft>
                <a:defRPr/>
              </a:pPr>
              <a:t>6</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algn="ctr" eaLnBrk="1" hangingPunct="1">
              <a:spcAft>
                <a:spcPct val="50000"/>
              </a:spcAft>
              <a:buFont typeface="Arial" pitchFamily="-72" charset="0"/>
              <a:buNone/>
            </a:pPr>
            <a:r>
              <a:rPr lang="en-US" sz="3600" b="1" dirty="0" smtClean="0">
                <a:solidFill>
                  <a:schemeClr val="accent5">
                    <a:lumMod val="50000"/>
                  </a:schemeClr>
                </a:solidFill>
                <a:effectLst>
                  <a:outerShdw blurRad="38100" dist="38100" dir="2700000" algn="tl">
                    <a:srgbClr val="DDDDDD"/>
                  </a:outerShdw>
                </a:effectLst>
              </a:rPr>
              <a:t>Francis and Community</a:t>
            </a:r>
            <a:r>
              <a:rPr lang="en-US" sz="2800" b="1" dirty="0" smtClean="0">
                <a:solidFill>
                  <a:schemeClr val="accent5">
                    <a:lumMod val="50000"/>
                  </a:schemeClr>
                </a:solidFill>
                <a:effectLst>
                  <a:outerShdw blurRad="38100" dist="38100" dir="2700000" algn="tl">
                    <a:srgbClr val="DDDDDD"/>
                  </a:outerShdw>
                </a:effectLst>
              </a:rPr>
              <a:t> </a:t>
            </a:r>
            <a:endParaRPr lang="en-US" sz="2800" dirty="0" smtClean="0">
              <a:solidFill>
                <a:schemeClr val="accent5">
                  <a:lumMod val="50000"/>
                </a:schemeClr>
              </a:solidFill>
            </a:endParaRPr>
          </a:p>
          <a:p>
            <a:pPr eaLnBrk="1" hangingPunct="1">
              <a:spcAft>
                <a:spcPts val="1200"/>
              </a:spcAft>
            </a:pPr>
            <a:r>
              <a:rPr lang="en-US" dirty="0" smtClean="0">
                <a:solidFill>
                  <a:schemeClr val="accent5">
                    <a:lumMod val="50000"/>
                  </a:schemeClr>
                </a:solidFill>
              </a:rPr>
              <a:t>Francis did not start out to form a community but to live the life of a penitent.</a:t>
            </a:r>
          </a:p>
          <a:p>
            <a:pPr eaLnBrk="1" hangingPunct="1">
              <a:spcAft>
                <a:spcPts val="1200"/>
              </a:spcAft>
            </a:pPr>
            <a:r>
              <a:rPr lang="en-US" dirty="0" smtClean="0">
                <a:solidFill>
                  <a:schemeClr val="accent5">
                    <a:lumMod val="50000"/>
                  </a:schemeClr>
                </a:solidFill>
              </a:rPr>
              <a:t>Others joined him: “a certain man of Assisi,” Bernard, Peter, Giles, Philip</a:t>
            </a:r>
          </a:p>
          <a:p>
            <a:pPr eaLnBrk="1" hangingPunct="1">
              <a:spcAft>
                <a:spcPts val="1200"/>
              </a:spcAft>
            </a:pPr>
            <a:r>
              <a:rPr lang="en-US" dirty="0" smtClean="0">
                <a:solidFill>
                  <a:schemeClr val="accent5">
                    <a:lumMod val="50000"/>
                  </a:schemeClr>
                </a:solidFill>
              </a:rPr>
              <a:t>They were all lesser brothers—Friars Minor</a:t>
            </a:r>
            <a:endParaRPr lang="en-US" sz="28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B842FA6-45A8-47CC-AFBE-E8B6DEC0DB0D}" type="slidenum">
              <a:rPr lang="en-US" sz="1200">
                <a:solidFill>
                  <a:schemeClr val="tx1">
                    <a:tint val="75000"/>
                  </a:schemeClr>
                </a:solidFill>
                <a:latin typeface="+mn-lt"/>
                <a:ea typeface="+mn-ea"/>
                <a:cs typeface="+mn-cs"/>
              </a:rPr>
              <a:pPr algn="r" fontAlgn="auto">
                <a:spcBef>
                  <a:spcPts val="0"/>
                </a:spcBef>
                <a:spcAft>
                  <a:spcPts val="0"/>
                </a:spcAft>
                <a:defRPr/>
              </a:pPr>
              <a:t>7</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p:txBody>
          <a:bodyPr/>
          <a:lstStyle/>
          <a:p>
            <a:pPr algn="ctr" eaLnBrk="1" hangingPunct="1">
              <a:spcAft>
                <a:spcPct val="50000"/>
              </a:spcAft>
              <a:buFont typeface="Arial" pitchFamily="-72" charset="0"/>
              <a:buNone/>
            </a:pPr>
            <a:r>
              <a:rPr lang="en-US" sz="2400" b="1" dirty="0" smtClean="0">
                <a:solidFill>
                  <a:schemeClr val="accent5">
                    <a:lumMod val="50000"/>
                  </a:schemeClr>
                </a:solidFill>
                <a:effectLst>
                  <a:outerShdw blurRad="38100" dist="38100" dir="2700000" algn="tl">
                    <a:srgbClr val="DDDDDD"/>
                  </a:outerShdw>
                </a:effectLst>
              </a:rPr>
              <a:t>Relationships of the Brothers </a:t>
            </a:r>
            <a:endParaRPr lang="en-US" sz="2400" dirty="0" smtClean="0">
              <a:solidFill>
                <a:schemeClr val="accent5">
                  <a:lumMod val="50000"/>
                </a:schemeClr>
              </a:solidFill>
            </a:endParaRPr>
          </a:p>
          <a:p>
            <a:pPr>
              <a:lnSpc>
                <a:spcPct val="90000"/>
              </a:lnSpc>
            </a:pPr>
            <a:r>
              <a:rPr lang="en-US" sz="2400" dirty="0" smtClean="0">
                <a:solidFill>
                  <a:schemeClr val="accent5">
                    <a:lumMod val="50000"/>
                  </a:schemeClr>
                </a:solidFill>
              </a:rPr>
              <a:t>“Let them behave among themselves according to what the Lord says: </a:t>
            </a:r>
            <a:r>
              <a:rPr lang="en-US" sz="2400" i="1" dirty="0" smtClean="0">
                <a:solidFill>
                  <a:schemeClr val="accent5">
                    <a:lumMod val="50000"/>
                  </a:schemeClr>
                </a:solidFill>
              </a:rPr>
              <a:t>Do to others what you would have them do to you.” </a:t>
            </a:r>
            <a:r>
              <a:rPr lang="en-US" sz="2000" dirty="0" smtClean="0">
                <a:solidFill>
                  <a:schemeClr val="accent5">
                    <a:lumMod val="50000"/>
                  </a:schemeClr>
                </a:solidFill>
              </a:rPr>
              <a:t>(</a:t>
            </a:r>
            <a:r>
              <a:rPr lang="en-US" sz="2000" i="1" dirty="0" smtClean="0">
                <a:solidFill>
                  <a:schemeClr val="accent5">
                    <a:lumMod val="50000"/>
                  </a:schemeClr>
                </a:solidFill>
              </a:rPr>
              <a:t>The Earlier Rule</a:t>
            </a:r>
            <a:r>
              <a:rPr lang="en-US" sz="2000" dirty="0" smtClean="0">
                <a:solidFill>
                  <a:schemeClr val="accent5">
                    <a:lumMod val="50000"/>
                  </a:schemeClr>
                </a:solidFill>
              </a:rPr>
              <a:t>, IV, 4)</a:t>
            </a:r>
            <a:endParaRPr lang="en-US" sz="2000" baseline="30000" dirty="0" smtClean="0">
              <a:solidFill>
                <a:schemeClr val="accent5">
                  <a:lumMod val="50000"/>
                </a:schemeClr>
              </a:solidFill>
            </a:endParaRPr>
          </a:p>
          <a:p>
            <a:pPr>
              <a:lnSpc>
                <a:spcPct val="90000"/>
              </a:lnSpc>
            </a:pPr>
            <a:r>
              <a:rPr lang="en-US" sz="2400" dirty="0" smtClean="0">
                <a:solidFill>
                  <a:schemeClr val="accent5">
                    <a:lumMod val="50000"/>
                  </a:schemeClr>
                </a:solidFill>
              </a:rPr>
              <a:t>“Let the ministers and servants remember what the Lord says: I have </a:t>
            </a:r>
            <a:r>
              <a:rPr lang="en-US" sz="2400" i="1" dirty="0" smtClean="0">
                <a:solidFill>
                  <a:schemeClr val="accent5">
                    <a:lumMod val="50000"/>
                  </a:schemeClr>
                </a:solidFill>
              </a:rPr>
              <a:t>not</a:t>
            </a:r>
            <a:r>
              <a:rPr lang="en-US" sz="2400" dirty="0" smtClean="0">
                <a:solidFill>
                  <a:schemeClr val="accent5">
                    <a:lumMod val="50000"/>
                  </a:schemeClr>
                </a:solidFill>
              </a:rPr>
              <a:t> come </a:t>
            </a:r>
            <a:r>
              <a:rPr lang="en-US" sz="2400" i="1" dirty="0" smtClean="0">
                <a:solidFill>
                  <a:schemeClr val="accent5">
                    <a:lumMod val="50000"/>
                  </a:schemeClr>
                </a:solidFill>
              </a:rPr>
              <a:t>to be served, but to serve;</a:t>
            </a:r>
            <a:r>
              <a:rPr lang="en-US" sz="2400" dirty="0" smtClean="0">
                <a:solidFill>
                  <a:schemeClr val="accent5">
                    <a:lumMod val="50000"/>
                  </a:schemeClr>
                </a:solidFill>
              </a:rPr>
              <a:t> and because the care of the brothers’ souls has been entrusted to them, if anything is lost on account of their fault or bad example, they will have </a:t>
            </a:r>
            <a:r>
              <a:rPr lang="en-US" sz="2400" i="1" dirty="0" smtClean="0">
                <a:solidFill>
                  <a:schemeClr val="accent5">
                    <a:lumMod val="50000"/>
                  </a:schemeClr>
                </a:solidFill>
              </a:rPr>
              <a:t>to render an account</a:t>
            </a:r>
            <a:r>
              <a:rPr lang="en-US" sz="2400" dirty="0" smtClean="0">
                <a:solidFill>
                  <a:schemeClr val="accent5">
                    <a:lumMod val="50000"/>
                  </a:schemeClr>
                </a:solidFill>
              </a:rPr>
              <a:t> before the Lord Jesus Christ </a:t>
            </a:r>
            <a:r>
              <a:rPr lang="en-US" sz="2400" i="1" dirty="0" smtClean="0">
                <a:solidFill>
                  <a:schemeClr val="accent5">
                    <a:lumMod val="50000"/>
                  </a:schemeClr>
                </a:solidFill>
              </a:rPr>
              <a:t>on the day of judgment.”</a:t>
            </a:r>
            <a:r>
              <a:rPr lang="en-US" sz="2400" dirty="0" smtClean="0">
                <a:solidFill>
                  <a:schemeClr val="accent5">
                    <a:lumMod val="50000"/>
                  </a:schemeClr>
                </a:solidFill>
              </a:rPr>
              <a:t> </a:t>
            </a:r>
            <a:r>
              <a:rPr lang="en-US" sz="2000" dirty="0" smtClean="0">
                <a:solidFill>
                  <a:schemeClr val="accent5">
                    <a:lumMod val="50000"/>
                  </a:schemeClr>
                </a:solidFill>
              </a:rPr>
              <a:t>(</a:t>
            </a:r>
            <a:r>
              <a:rPr lang="en-US" sz="2000" i="1" dirty="0" smtClean="0">
                <a:solidFill>
                  <a:schemeClr val="accent5">
                    <a:lumMod val="50000"/>
                  </a:schemeClr>
                </a:solidFill>
              </a:rPr>
              <a:t>The Earlier Rule</a:t>
            </a:r>
            <a:r>
              <a:rPr lang="en-US" sz="2000" dirty="0" smtClean="0">
                <a:solidFill>
                  <a:schemeClr val="accent5">
                    <a:lumMod val="50000"/>
                  </a:schemeClr>
                </a:solidFill>
              </a:rPr>
              <a:t>, IV, 6)</a:t>
            </a:r>
            <a:endParaRPr lang="en-US" sz="2000" baseline="30000" dirty="0" smtClean="0">
              <a:solidFill>
                <a:schemeClr val="accent5">
                  <a:lumMod val="50000"/>
                </a:schemeClr>
              </a:solidFill>
            </a:endParaRPr>
          </a:p>
          <a:p>
            <a:pPr>
              <a:lnSpc>
                <a:spcPct val="90000"/>
              </a:lnSpc>
            </a:pPr>
            <a:r>
              <a:rPr lang="en-US" sz="2400" dirty="0" smtClean="0">
                <a:solidFill>
                  <a:schemeClr val="accent5">
                    <a:lumMod val="50000"/>
                  </a:schemeClr>
                </a:solidFill>
              </a:rPr>
              <a:t>The life of the community was exhibited in their sharing at </a:t>
            </a:r>
            <a:r>
              <a:rPr lang="en-US" sz="2400" dirty="0" err="1" smtClean="0">
                <a:solidFill>
                  <a:schemeClr val="accent5">
                    <a:lumMod val="50000"/>
                  </a:schemeClr>
                </a:solidFill>
              </a:rPr>
              <a:t>Rivo</a:t>
            </a:r>
            <a:r>
              <a:rPr lang="en-US" sz="2400" dirty="0" smtClean="0">
                <a:solidFill>
                  <a:schemeClr val="accent5">
                    <a:lumMod val="50000"/>
                  </a:schemeClr>
                </a:solidFill>
              </a:rPr>
              <a:t> </a:t>
            </a:r>
            <a:r>
              <a:rPr lang="en-US" sz="2400" dirty="0" err="1" smtClean="0">
                <a:solidFill>
                  <a:schemeClr val="accent5">
                    <a:lumMod val="50000"/>
                  </a:schemeClr>
                </a:solidFill>
              </a:rPr>
              <a:t>Torto</a:t>
            </a:r>
            <a:r>
              <a:rPr lang="en-US" sz="2400" dirty="0" smtClean="0">
                <a:solidFill>
                  <a:schemeClr val="accent5">
                    <a:lumMod val="50000"/>
                  </a:schemeClr>
                </a:solidFill>
              </a:rPr>
              <a:t>; each had a place.</a:t>
            </a:r>
            <a:endParaRPr lang="en-US" sz="2000"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6C0C866-1DFA-48FB-8FB9-7686D2A6D442}" type="slidenum">
              <a:rPr lang="en-US" sz="1200">
                <a:solidFill>
                  <a:schemeClr val="tx1">
                    <a:tint val="75000"/>
                  </a:schemeClr>
                </a:solidFill>
                <a:latin typeface="+mn-lt"/>
                <a:ea typeface="+mn-ea"/>
                <a:cs typeface="+mn-cs"/>
              </a:rPr>
              <a:pPr algn="r" fontAlgn="auto">
                <a:spcBef>
                  <a:spcPts val="0"/>
                </a:spcBef>
                <a:spcAft>
                  <a:spcPts val="0"/>
                </a:spcAft>
                <a:defRPr/>
              </a:pPr>
              <a:t>8</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29701" name="Rectangle 5"/>
          <p:cNvSpPr>
            <a:spLocks noGrp="1"/>
          </p:cNvSpPr>
          <p:nvPr>
            <p:ph type="body" sz="half" idx="2"/>
          </p:nvPr>
        </p:nvSpPr>
        <p:spPr>
          <a:xfrm>
            <a:off x="703263" y="1746250"/>
            <a:ext cx="7983537" cy="966788"/>
          </a:xfrm>
        </p:spPr>
        <p:txBody>
          <a:bodyPr/>
          <a:lstStyle/>
          <a:p>
            <a:pPr algn="ctr">
              <a:lnSpc>
                <a:spcPct val="90000"/>
              </a:lnSpc>
              <a:buFont typeface="Arial" pitchFamily="-72" charset="0"/>
              <a:buNone/>
            </a:pPr>
            <a:r>
              <a:rPr lang="en-US" dirty="0" err="1">
                <a:solidFill>
                  <a:schemeClr val="accent5">
                    <a:lumMod val="50000"/>
                  </a:schemeClr>
                </a:solidFill>
              </a:rPr>
              <a:t>Rivo</a:t>
            </a:r>
            <a:r>
              <a:rPr lang="en-US" dirty="0">
                <a:solidFill>
                  <a:schemeClr val="accent5">
                    <a:lumMod val="50000"/>
                  </a:schemeClr>
                </a:solidFill>
              </a:rPr>
              <a:t> </a:t>
            </a:r>
            <a:r>
              <a:rPr lang="en-US" dirty="0" err="1">
                <a:solidFill>
                  <a:schemeClr val="accent5">
                    <a:lumMod val="50000"/>
                  </a:schemeClr>
                </a:solidFill>
              </a:rPr>
              <a:t>Torto</a:t>
            </a:r>
            <a:r>
              <a:rPr lang="en-US" dirty="0">
                <a:solidFill>
                  <a:schemeClr val="accent5">
                    <a:lumMod val="50000"/>
                  </a:schemeClr>
                </a:solidFill>
              </a:rPr>
              <a:t> — Sharing</a:t>
            </a:r>
          </a:p>
          <a:p>
            <a:pPr algn="ctr">
              <a:lnSpc>
                <a:spcPct val="90000"/>
              </a:lnSpc>
              <a:buFont typeface="Arial" pitchFamily="-72" charset="0"/>
              <a:buNone/>
            </a:pPr>
            <a:r>
              <a:rPr lang="en-US" sz="2400" dirty="0">
                <a:solidFill>
                  <a:schemeClr val="accent5">
                    <a:lumMod val="50000"/>
                  </a:schemeClr>
                </a:solidFill>
              </a:rPr>
              <a:t>Community was exemplified in sharing a small space with each assigned a spot to sleep. </a:t>
            </a:r>
          </a:p>
        </p:txBody>
      </p:sp>
      <p:pic>
        <p:nvPicPr>
          <p:cNvPr id="29702" name="Picture 3"/>
          <p:cNvPicPr>
            <a:picLocks noGrp="1" noChangeAspect="1" noChangeArrowheads="1"/>
          </p:cNvPicPr>
          <p:nvPr>
            <p:ph sz="half" idx="1"/>
          </p:nvPr>
        </p:nvPicPr>
        <p:blipFill>
          <a:blip r:embed="rId3"/>
          <a:srcRect/>
          <a:stretch>
            <a:fillRect/>
          </a:stretch>
        </p:blipFill>
        <p:spPr>
          <a:xfrm>
            <a:off x="2714625" y="3492500"/>
            <a:ext cx="4038600" cy="3024188"/>
          </a:xfrm>
          <a:noFill/>
          <a:ln w="25400">
            <a:solidFill>
              <a:schemeClr val="tx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4B40BFC-3515-4CE0-8C89-883E24852770}" type="slidenum">
              <a:rPr lang="en-US" sz="1200">
                <a:solidFill>
                  <a:schemeClr val="tx1">
                    <a:tint val="75000"/>
                  </a:schemeClr>
                </a:solidFill>
                <a:latin typeface="+mn-lt"/>
                <a:ea typeface="+mn-ea"/>
                <a:cs typeface="+mn-cs"/>
              </a:rPr>
              <a:pPr algn="r" fontAlgn="auto">
                <a:spcBef>
                  <a:spcPts val="0"/>
                </a:spcBef>
                <a:spcAft>
                  <a:spcPts val="0"/>
                </a:spcAft>
                <a:defRPr/>
              </a:pPr>
              <a:t>9</a:t>
            </a:fld>
            <a:endParaRPr lang="en-US" sz="1200" dirty="0">
              <a:solidFill>
                <a:schemeClr val="tx1">
                  <a:tint val="75000"/>
                </a:schemeClr>
              </a:solidFill>
              <a:latin typeface="+mn-lt"/>
              <a:ea typeface="+mn-ea"/>
              <a:cs typeface="+mn-cs"/>
            </a:endParaRPr>
          </a:p>
        </p:txBody>
      </p:sp>
      <p:sp>
        <p:nvSpPr>
          <p:cNvPr id="2" name="Title 1"/>
          <p:cNvSpPr>
            <a:spLocks noGrp="1"/>
          </p:cNvSpPr>
          <p:nvPr>
            <p:ph type="title" idx="4294967295"/>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eaLnBrk="1" hangingPunct="1"/>
            <a:r>
              <a:rPr lang="en-US" sz="4800" dirty="0" smtClean="0">
                <a:solidFill>
                  <a:srgbClr val="FFFFFF"/>
                </a:solidFill>
                <a:latin typeface="Bank Gothic" pitchFamily="-72" charset="0"/>
                <a:ea typeface="ＭＳ Ｐゴシック" pitchFamily="-72" charset="-128"/>
                <a:cs typeface="ＭＳ Ｐゴシック" pitchFamily="-72" charset="-128"/>
              </a:rPr>
              <a:t>Community</a:t>
            </a:r>
            <a:endParaRPr lang="en-US" sz="4800" dirty="0" smtClean="0">
              <a:solidFill>
                <a:srgbClr val="FFFFFF"/>
              </a:solidFill>
              <a:ea typeface="ＭＳ Ｐゴシック" pitchFamily="-72" charset="-128"/>
              <a:cs typeface="ＭＳ Ｐゴシック" pitchFamily="-72" charset="-128"/>
            </a:endParaRPr>
          </a:p>
        </p:txBody>
      </p:sp>
      <p:sp>
        <p:nvSpPr>
          <p:cNvPr id="3" name="Content Placeholder 2"/>
          <p:cNvSpPr>
            <a:spLocks noGrp="1"/>
          </p:cNvSpPr>
          <p:nvPr>
            <p:ph idx="4294967295"/>
          </p:nvPr>
        </p:nvSpPr>
        <p:spPr>
          <a:xfrm>
            <a:off x="457200" y="1600200"/>
            <a:ext cx="8229600" cy="4869174"/>
          </a:xfrm>
        </p:spPr>
        <p:txBody>
          <a:bodyPr/>
          <a:lstStyle/>
          <a:p>
            <a:pPr algn="ctr" eaLnBrk="1" hangingPunct="1">
              <a:spcAft>
                <a:spcPct val="50000"/>
              </a:spcAft>
              <a:buFont typeface="Arial" pitchFamily="-72" charset="0"/>
              <a:buNone/>
            </a:pPr>
            <a:r>
              <a:rPr lang="en-US" sz="2800" b="1" dirty="0" smtClean="0">
                <a:solidFill>
                  <a:schemeClr val="accent5">
                    <a:lumMod val="50000"/>
                  </a:schemeClr>
                </a:solidFill>
                <a:effectLst>
                  <a:outerShdw blurRad="38100" dist="38100" dir="2700000" algn="tl">
                    <a:srgbClr val="DDDDDD"/>
                  </a:outerShdw>
                </a:effectLst>
              </a:rPr>
              <a:t>The Community’s Relationships based on Relationship to Jesus</a:t>
            </a:r>
            <a:endParaRPr lang="en-US" sz="2800" dirty="0" smtClean="0">
              <a:solidFill>
                <a:schemeClr val="accent5">
                  <a:lumMod val="50000"/>
                </a:schemeClr>
              </a:solidFill>
            </a:endParaRPr>
          </a:p>
          <a:p>
            <a:pPr>
              <a:lnSpc>
                <a:spcPct val="90000"/>
              </a:lnSpc>
            </a:pPr>
            <a:r>
              <a:rPr lang="en-US" sz="2800" dirty="0" smtClean="0">
                <a:solidFill>
                  <a:schemeClr val="accent5">
                    <a:lumMod val="50000"/>
                  </a:schemeClr>
                </a:solidFill>
              </a:rPr>
              <a:t>“They are children of the heavenly Father Whose works they do, and they are spouses, brothers and mothers of our Lord Jesus Christ.” </a:t>
            </a:r>
            <a:r>
              <a:rPr lang="en-US" sz="2400" dirty="0" smtClean="0">
                <a:solidFill>
                  <a:schemeClr val="accent5">
                    <a:lumMod val="50000"/>
                  </a:schemeClr>
                </a:solidFill>
              </a:rPr>
              <a:t>(</a:t>
            </a:r>
            <a:r>
              <a:rPr lang="en-US" sz="2400" i="1" dirty="0" smtClean="0">
                <a:solidFill>
                  <a:schemeClr val="accent5">
                    <a:lumMod val="50000"/>
                  </a:schemeClr>
                </a:solidFill>
              </a:rPr>
              <a:t>The First Letter to the Faithful,</a:t>
            </a:r>
            <a:r>
              <a:rPr lang="en-US" sz="2400" dirty="0" smtClean="0">
                <a:solidFill>
                  <a:schemeClr val="accent5">
                    <a:lumMod val="50000"/>
                  </a:schemeClr>
                </a:solidFill>
              </a:rPr>
              <a:t> 7)</a:t>
            </a:r>
            <a:endParaRPr lang="en-US" sz="2400" baseline="30000" dirty="0" smtClean="0">
              <a:solidFill>
                <a:schemeClr val="accent5">
                  <a:lumMod val="50000"/>
                </a:schemeClr>
              </a:solidFill>
            </a:endParaRPr>
          </a:p>
          <a:p>
            <a:pPr marL="0" indent="0">
              <a:lnSpc>
                <a:spcPct val="90000"/>
              </a:lnSpc>
              <a:buNone/>
            </a:pPr>
            <a:endParaRPr lang="en-US" sz="2800" baseline="30000" dirty="0" smtClean="0">
              <a:solidFill>
                <a:schemeClr val="accent5">
                  <a:lumMod val="50000"/>
                </a:schemeClr>
              </a:solidFill>
            </a:endParaRPr>
          </a:p>
          <a:p>
            <a:pPr>
              <a:lnSpc>
                <a:spcPct val="90000"/>
              </a:lnSpc>
            </a:pPr>
            <a:r>
              <a:rPr lang="en-US" sz="2800" dirty="0" smtClean="0">
                <a:solidFill>
                  <a:schemeClr val="accent5">
                    <a:lumMod val="50000"/>
                  </a:schemeClr>
                </a:solidFill>
              </a:rPr>
              <a:t> Applies to all brothers</a:t>
            </a:r>
          </a:p>
          <a:p>
            <a:pPr marL="37931725" lvl="1" indent="-37474525">
              <a:lnSpc>
                <a:spcPct val="90000"/>
              </a:lnSpc>
              <a:buFont typeface="Arial" pitchFamily="-72" charset="0"/>
              <a:buNone/>
            </a:pPr>
            <a:r>
              <a:rPr lang="en-US" sz="2400" dirty="0" smtClean="0">
                <a:solidFill>
                  <a:schemeClr val="accent5">
                    <a:lumMod val="50000"/>
                  </a:schemeClr>
                </a:solidFill>
              </a:rPr>
              <a:t>Spouses — joined to Jesus in the Spirit</a:t>
            </a:r>
          </a:p>
          <a:p>
            <a:pPr marL="37931725" lvl="1" indent="-37474525">
              <a:lnSpc>
                <a:spcPct val="90000"/>
              </a:lnSpc>
              <a:buFont typeface="Arial" pitchFamily="-72" charset="0"/>
              <a:buNone/>
            </a:pPr>
            <a:r>
              <a:rPr lang="en-US" sz="2400" dirty="0" smtClean="0">
                <a:solidFill>
                  <a:schemeClr val="accent5">
                    <a:lumMod val="50000"/>
                  </a:schemeClr>
                </a:solidFill>
              </a:rPr>
              <a:t>Brothers — doing the will of the Father</a:t>
            </a:r>
          </a:p>
          <a:p>
            <a:pPr marL="37931725" lvl="1" indent="-37474525">
              <a:lnSpc>
                <a:spcPct val="90000"/>
              </a:lnSpc>
              <a:buFont typeface="Arial" pitchFamily="-72" charset="0"/>
              <a:buNone/>
            </a:pPr>
            <a:r>
              <a:rPr lang="en-US" sz="2400" dirty="0" smtClean="0">
                <a:solidFill>
                  <a:schemeClr val="accent5">
                    <a:lumMod val="50000"/>
                  </a:schemeClr>
                </a:solidFill>
              </a:rPr>
              <a:t>Mothers — give birth to Jesus through holy activity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theme1.xml><?xml version="1.0" encoding="utf-8"?>
<a:theme xmlns:a="http://schemas.openxmlformats.org/drawingml/2006/main" name="Office Theme">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4080</TotalTime>
  <Words>1512</Words>
  <Application>Microsoft Office PowerPoint</Application>
  <PresentationFormat>On-screen Show (4:3)</PresentationFormat>
  <Paragraphs>140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Community</vt:lpstr>
      <vt:lpstr>Community</vt:lpstr>
      <vt:lpstr>Community</vt:lpstr>
      <vt:lpstr>Community</vt:lpstr>
      <vt:lpstr>Community</vt:lpstr>
      <vt:lpstr>Community</vt:lpstr>
      <vt:lpstr>Community</vt:lpstr>
      <vt:lpstr>Community</vt:lpstr>
      <vt:lpstr>Community</vt:lpstr>
      <vt:lpstr>Community</vt:lpstr>
      <vt:lpstr>Community</vt:lpstr>
      <vt:lpstr>Community</vt:lpstr>
      <vt:lpstr>Community</vt:lpstr>
      <vt:lpstr>Community</vt:lpstr>
      <vt:lpstr>Community</vt:lpstr>
      <vt:lpstr>Community</vt:lpstr>
      <vt:lpstr>Community</vt:lpstr>
      <vt:lpstr>Community</vt:lpstr>
      <vt:lpstr>Community</vt:lpstr>
    </vt:vector>
  </TitlesOfParts>
  <Company>Franciscan Friars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FRANCISCAN PEACEMAKING</dc:title>
  <dc:creator>John Doctor</dc:creator>
  <cp:lastModifiedBy>Roberta McKelvie</cp:lastModifiedBy>
  <cp:revision>51</cp:revision>
  <cp:lastPrinted>2014-05-06T14:54:06Z</cp:lastPrinted>
  <dcterms:created xsi:type="dcterms:W3CDTF">2013-04-10T02:12:35Z</dcterms:created>
  <dcterms:modified xsi:type="dcterms:W3CDTF">2014-05-06T14:56:00Z</dcterms:modified>
</cp:coreProperties>
</file>