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277" r:id="rId3"/>
    <p:sldId id="278" r:id="rId4"/>
    <p:sldId id="280" r:id="rId5"/>
    <p:sldId id="281" r:id="rId6"/>
    <p:sldId id="259" r:id="rId7"/>
    <p:sldId id="279" r:id="rId8"/>
    <p:sldId id="291" r:id="rId9"/>
    <p:sldId id="261" r:id="rId10"/>
    <p:sldId id="262" r:id="rId11"/>
    <p:sldId id="267" r:id="rId12"/>
    <p:sldId id="268" r:id="rId13"/>
    <p:sldId id="269" r:id="rId14"/>
    <p:sldId id="270" r:id="rId15"/>
    <p:sldId id="271" r:id="rId16"/>
    <p:sldId id="272" r:id="rId17"/>
    <p:sldId id="274" r:id="rId18"/>
    <p:sldId id="263" r:id="rId19"/>
    <p:sldId id="288" r:id="rId20"/>
    <p:sldId id="276" r:id="rId21"/>
    <p:sldId id="264" r:id="rId22"/>
    <p:sldId id="265" r:id="rId23"/>
    <p:sldId id="273" r:id="rId24"/>
    <p:sldId id="275" r:id="rId25"/>
    <p:sldId id="289" r:id="rId26"/>
    <p:sldId id="285" r:id="rId27"/>
    <p:sldId id="283" r:id="rId28"/>
    <p:sldId id="290" r:id="rId29"/>
    <p:sldId id="28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D8C9"/>
    <a:srgbClr val="E0D8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6" d="100"/>
          <a:sy n="116" d="100"/>
        </p:scale>
        <p:origin x="-6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292780-BD28-C443-82A5-E2D71FC95E50}" type="datetimeFigureOut">
              <a:rPr lang="en-US" smtClean="0"/>
              <a:t>8/6/13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4CDA93-98D3-3347-91CF-7737FABF5926}" type="slidenum">
              <a:rPr lang="en-US" smtClean="0"/>
              <a:t>‹#›</a:t>
            </a:fld>
            <a:endParaRPr lang="en-US"/>
          </a:p>
        </p:txBody>
      </p:sp>
    </p:spTree>
    <p:extLst>
      <p:ext uri="{BB962C8B-B14F-4D97-AF65-F5344CB8AC3E}">
        <p14:creationId xmlns:p14="http://schemas.microsoft.com/office/powerpoint/2010/main" val="3564581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78D776-C444-D143-A56A-67CC8675676D}" type="datetimeFigureOut">
              <a:rPr lang="en-US" smtClean="0"/>
              <a:pPr/>
              <a:t>8/6/13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F52E7-1DBC-404F-A339-3CC107DD30C3}" type="slidenum">
              <a:rPr lang="en-US" smtClean="0"/>
              <a:pPr/>
              <a:t>‹#›</a:t>
            </a:fld>
            <a:endParaRPr lang="en-US"/>
          </a:p>
        </p:txBody>
      </p:sp>
    </p:spTree>
    <p:extLst>
      <p:ext uri="{BB962C8B-B14F-4D97-AF65-F5344CB8AC3E}">
        <p14:creationId xmlns:p14="http://schemas.microsoft.com/office/powerpoint/2010/main" val="30552788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Francis of Assisi: Early Documents</a:t>
            </a:r>
            <a:r>
              <a:rPr lang="en-US" i="0" dirty="0" smtClean="0"/>
              <a:t>, Volume 1:136-137</a:t>
            </a:r>
            <a:endParaRPr lang="en-US" i="1" dirty="0"/>
          </a:p>
        </p:txBody>
      </p:sp>
      <p:sp>
        <p:nvSpPr>
          <p:cNvPr id="4" name="Slide Number Placeholder 3"/>
          <p:cNvSpPr>
            <a:spLocks noGrp="1"/>
          </p:cNvSpPr>
          <p:nvPr>
            <p:ph type="sldNum" sz="quarter" idx="10"/>
          </p:nvPr>
        </p:nvSpPr>
        <p:spPr/>
        <p:txBody>
          <a:bodyPr/>
          <a:lstStyle/>
          <a:p>
            <a:fld id="{042F52E7-1DBC-404F-A339-3CC107DD30C3}" type="slidenum">
              <a:rPr lang="en-US" smtClean="0"/>
              <a:pPr/>
              <a:t>2</a:t>
            </a:fld>
            <a:endParaRPr lang="en-US"/>
          </a:p>
        </p:txBody>
      </p:sp>
    </p:spTree>
    <p:extLst>
      <p:ext uri="{BB962C8B-B14F-4D97-AF65-F5344CB8AC3E}">
        <p14:creationId xmlns:p14="http://schemas.microsoft.com/office/powerpoint/2010/main" val="3993873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The Peace Prayer’s </a:t>
            </a:r>
            <a:r>
              <a:rPr lang="en-US" dirty="0" smtClean="0"/>
              <a:t>first appearance was in 1912. It was published in a small French</a:t>
            </a:r>
            <a:r>
              <a:rPr lang="en-US" baseline="0" dirty="0" smtClean="0"/>
              <a:t> magazine called La </a:t>
            </a:r>
            <a:r>
              <a:rPr lang="en-US" baseline="0" dirty="0" err="1" smtClean="0"/>
              <a:t>Clochette</a:t>
            </a:r>
            <a:r>
              <a:rPr lang="en-US" baseline="0" dirty="0" smtClean="0"/>
              <a:t>. In 1915 this French prayer was sent to Pope Benedict XV. It was published in the Vatican newspaper, </a:t>
            </a:r>
            <a:r>
              <a:rPr lang="en-US" i="1" baseline="0" dirty="0" err="1" smtClean="0"/>
              <a:t>L’Osservatore</a:t>
            </a:r>
            <a:r>
              <a:rPr lang="en-US" i="1" baseline="0" dirty="0" smtClean="0"/>
              <a:t> Romano</a:t>
            </a:r>
            <a:r>
              <a:rPr lang="en-US" baseline="0" dirty="0" smtClean="0"/>
              <a:t>, in January 1916 as a prayer for the end of World War I. Around 1920 a French Franciscan printed the prayer on the back of an image of St. Francis, but he did not attribute the prayer to St. Francis. In 1936, Kirby Page, a Disciple of Christ minister, attributed the prayer to St. Francis; yet it remains a mystery how the prayer became associated with St. Francis. Nevertheless, this prayer encapsulates who St. Francis was and whom Jesus calls us to be.</a:t>
            </a:r>
            <a:endParaRPr lang="en-US" dirty="0"/>
          </a:p>
        </p:txBody>
      </p:sp>
      <p:sp>
        <p:nvSpPr>
          <p:cNvPr id="4" name="Slide Number Placeholder 3"/>
          <p:cNvSpPr>
            <a:spLocks noGrp="1"/>
          </p:cNvSpPr>
          <p:nvPr>
            <p:ph type="sldNum" sz="quarter" idx="10"/>
          </p:nvPr>
        </p:nvSpPr>
        <p:spPr/>
        <p:txBody>
          <a:bodyPr/>
          <a:lstStyle/>
          <a:p>
            <a:fld id="{042F52E7-1DBC-404F-A339-3CC107DD30C3}"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Francis of Assisi: Early Documents</a:t>
            </a:r>
            <a:r>
              <a:rPr lang="en-US" i="0" dirty="0" smtClean="0"/>
              <a:t>, Volume 1:136-137</a:t>
            </a:r>
            <a:endParaRPr lang="en-US" i="1" dirty="0" smtClean="0"/>
          </a:p>
        </p:txBody>
      </p:sp>
      <p:sp>
        <p:nvSpPr>
          <p:cNvPr id="4" name="Slide Number Placeholder 3"/>
          <p:cNvSpPr>
            <a:spLocks noGrp="1"/>
          </p:cNvSpPr>
          <p:nvPr>
            <p:ph type="sldNum" sz="quarter" idx="10"/>
          </p:nvPr>
        </p:nvSpPr>
        <p:spPr/>
        <p:txBody>
          <a:bodyPr/>
          <a:lstStyle/>
          <a:p>
            <a:fld id="{042F52E7-1DBC-404F-A339-3CC107DD30C3}" type="slidenum">
              <a:rPr lang="en-US" smtClean="0"/>
              <a:pPr/>
              <a:t>3</a:t>
            </a:fld>
            <a:endParaRPr lang="en-US"/>
          </a:p>
        </p:txBody>
      </p:sp>
    </p:spTree>
    <p:extLst>
      <p:ext uri="{BB962C8B-B14F-4D97-AF65-F5344CB8AC3E}">
        <p14:creationId xmlns:p14="http://schemas.microsoft.com/office/powerpoint/2010/main" val="1462764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difficult</a:t>
            </a:r>
            <a:r>
              <a:rPr lang="en-US" baseline="0" dirty="0" smtClean="0"/>
              <a:t> to determine the circumstances and dates of their composition. They were most likely delivered by St. Francis at friar gatherings, such as the Chapter Mats or Pentecost Chapters.</a:t>
            </a:r>
            <a:endParaRPr lang="en-US" dirty="0"/>
          </a:p>
        </p:txBody>
      </p:sp>
      <p:sp>
        <p:nvSpPr>
          <p:cNvPr id="4" name="Slide Number Placeholder 3"/>
          <p:cNvSpPr>
            <a:spLocks noGrp="1"/>
          </p:cNvSpPr>
          <p:nvPr>
            <p:ph type="sldNum" sz="quarter" idx="10"/>
          </p:nvPr>
        </p:nvSpPr>
        <p:spPr/>
        <p:txBody>
          <a:bodyPr/>
          <a:lstStyle/>
          <a:p>
            <a:fld id="{042F52E7-1DBC-404F-A339-3CC107DD30C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Italian vendettas, or blood-feuds, were a long-standing tradition that most cities and towns tried to break. It was a difficult task since, by Italian standards, the honor of a family required that adequate vengeance be sought for the injury or death of a family member. The act of vengeance placed a similar burden on the newly bereaved family and the feud was perpetuated. Unfortunately, innocent bystanders could often be killed or injured and many laws were enacted in an attempt to reduce the violence of vendettas. Funerals, often held at night throughout the Middle Ages, were restricted to daylight hours in the fourteenth and fifteenth centuries. The gathering of large family groups and the cover of darkness were too convenient for the perpetuation of feuds. Lorenzo de Medici was himself injured and his brother, </a:t>
            </a:r>
            <a:r>
              <a:rPr lang="en-US" sz="1200" kern="1200" dirty="0" err="1" smtClean="0">
                <a:solidFill>
                  <a:schemeClr val="tx1"/>
                </a:solidFill>
                <a:latin typeface="+mn-lt"/>
                <a:ea typeface="+mn-ea"/>
                <a:cs typeface="+mn-cs"/>
              </a:rPr>
              <a:t>Giuliano</a:t>
            </a:r>
            <a:r>
              <a:rPr lang="en-US" sz="1200" kern="1200" dirty="0" smtClean="0">
                <a:solidFill>
                  <a:schemeClr val="tx1"/>
                </a:solidFill>
                <a:latin typeface="+mn-lt"/>
                <a:ea typeface="+mn-ea"/>
                <a:cs typeface="+mn-cs"/>
              </a:rPr>
              <a:t>, was killed in an attack by a rival family in fifteenth century Florence. The vendettas and family feuds of Italy were well-known throughout Europe. Shakespeare used two feuding families in Verona, the </a:t>
            </a:r>
            <a:r>
              <a:rPr lang="en-US" sz="1200" kern="1200" dirty="0" err="1" smtClean="0">
                <a:solidFill>
                  <a:schemeClr val="tx1"/>
                </a:solidFill>
                <a:latin typeface="+mn-lt"/>
                <a:ea typeface="+mn-ea"/>
                <a:cs typeface="+mn-cs"/>
              </a:rPr>
              <a:t>Montecchi</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Cappelo</a:t>
            </a:r>
            <a:r>
              <a:rPr lang="en-US" sz="1200" kern="1200" dirty="0" smtClean="0">
                <a:solidFill>
                  <a:schemeClr val="tx1"/>
                </a:solidFill>
                <a:latin typeface="+mn-lt"/>
                <a:ea typeface="+mn-ea"/>
                <a:cs typeface="+mn-cs"/>
              </a:rPr>
              <a:t> families, as the models for the Montague and Capulet families of his tragic play, </a:t>
            </a:r>
            <a:r>
              <a:rPr lang="en-US" sz="1200" i="1" kern="1200" dirty="0" smtClean="0">
                <a:solidFill>
                  <a:schemeClr val="tx1"/>
                </a:solidFill>
                <a:latin typeface="+mn-lt"/>
                <a:ea typeface="+mn-ea"/>
                <a:cs typeface="+mn-cs"/>
              </a:rPr>
              <a:t>Romeo and Juliet</a:t>
            </a:r>
            <a:r>
              <a:rPr lang="en-US" sz="120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042F52E7-1DBC-404F-A339-3CC107DD30C3}"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Francis of Assisi: Early Documents</a:t>
            </a:r>
            <a:r>
              <a:rPr lang="en-US" i="0" dirty="0" smtClean="0"/>
              <a:t>, Volume 1:102</a:t>
            </a:r>
            <a:endParaRPr lang="en-US" i="1" dirty="0" smtClean="0"/>
          </a:p>
        </p:txBody>
      </p:sp>
      <p:sp>
        <p:nvSpPr>
          <p:cNvPr id="4" name="Slide Number Placeholder 3"/>
          <p:cNvSpPr>
            <a:spLocks noGrp="1"/>
          </p:cNvSpPr>
          <p:nvPr>
            <p:ph type="sldNum" sz="quarter" idx="10"/>
          </p:nvPr>
        </p:nvSpPr>
        <p:spPr/>
        <p:txBody>
          <a:bodyPr/>
          <a:lstStyle/>
          <a:p>
            <a:fld id="{042F52E7-1DBC-404F-A339-3CC107DD30C3}" type="slidenum">
              <a:rPr lang="en-US" smtClean="0"/>
              <a:pPr/>
              <a:t>9</a:t>
            </a:fld>
            <a:endParaRPr lang="en-US"/>
          </a:p>
        </p:txBody>
      </p:sp>
    </p:spTree>
    <p:extLst>
      <p:ext uri="{BB962C8B-B14F-4D97-AF65-F5344CB8AC3E}">
        <p14:creationId xmlns:p14="http://schemas.microsoft.com/office/powerpoint/2010/main" val="409988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Texts:</a:t>
            </a:r>
          </a:p>
          <a:p>
            <a:r>
              <a:rPr lang="en-US" i="1" dirty="0" smtClean="0"/>
              <a:t>Francis</a:t>
            </a:r>
            <a:r>
              <a:rPr lang="en-US" i="1" baseline="0" dirty="0" smtClean="0"/>
              <a:t> of Assisi: Early Documents</a:t>
            </a:r>
            <a:r>
              <a:rPr lang="en-US" i="0" baseline="0" dirty="0" smtClean="0"/>
              <a:t>, Volume 1:114</a:t>
            </a:r>
          </a:p>
          <a:p>
            <a:r>
              <a:rPr lang="en-US" i="1" dirty="0" smtClean="0"/>
              <a:t>Francis</a:t>
            </a:r>
            <a:r>
              <a:rPr lang="en-US" i="1" baseline="0" dirty="0" smtClean="0"/>
              <a:t> of Assisi: Early Documents</a:t>
            </a:r>
            <a:r>
              <a:rPr lang="en-US" i="0" baseline="0" dirty="0" smtClean="0"/>
              <a:t>, Volume 2:187-188</a:t>
            </a:r>
            <a:endParaRPr lang="en-US" i="1" dirty="0" smtClean="0"/>
          </a:p>
          <a:p>
            <a:r>
              <a:rPr lang="en-US" i="1" dirty="0" smtClean="0"/>
              <a:t>Francis</a:t>
            </a:r>
            <a:r>
              <a:rPr lang="en-US" i="1" baseline="0" dirty="0" smtClean="0"/>
              <a:t> of Assisi: Early Documents</a:t>
            </a:r>
            <a:r>
              <a:rPr lang="en-US" i="0" baseline="0" dirty="0" smtClean="0"/>
              <a:t>, Volume 1:126</a:t>
            </a:r>
            <a:endParaRPr lang="en-US" i="1" dirty="0" smtClean="0"/>
          </a:p>
        </p:txBody>
      </p:sp>
      <p:sp>
        <p:nvSpPr>
          <p:cNvPr id="4" name="Slide Number Placeholder 3"/>
          <p:cNvSpPr>
            <a:spLocks noGrp="1"/>
          </p:cNvSpPr>
          <p:nvPr>
            <p:ph type="sldNum" sz="quarter" idx="10"/>
          </p:nvPr>
        </p:nvSpPr>
        <p:spPr/>
        <p:txBody>
          <a:bodyPr/>
          <a:lstStyle/>
          <a:p>
            <a:fld id="{042F52E7-1DBC-404F-A339-3CC107DD30C3}" type="slidenum">
              <a:rPr lang="en-US" smtClean="0"/>
              <a:pPr/>
              <a:t>10</a:t>
            </a:fld>
            <a:endParaRPr lang="en-US"/>
          </a:p>
        </p:txBody>
      </p:sp>
    </p:spTree>
    <p:extLst>
      <p:ext uri="{BB962C8B-B14F-4D97-AF65-F5344CB8AC3E}">
        <p14:creationId xmlns:p14="http://schemas.microsoft.com/office/powerpoint/2010/main" val="3291249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Francis</a:t>
            </a:r>
            <a:r>
              <a:rPr lang="en-US" i="1" baseline="0" dirty="0" smtClean="0"/>
              <a:t> of Assisi: Early Documents</a:t>
            </a:r>
            <a:r>
              <a:rPr lang="en-US" i="0" baseline="0" dirty="0" smtClean="0"/>
              <a:t>, Volume 1:124</a:t>
            </a:r>
          </a:p>
        </p:txBody>
      </p:sp>
      <p:sp>
        <p:nvSpPr>
          <p:cNvPr id="4" name="Slide Number Placeholder 3"/>
          <p:cNvSpPr>
            <a:spLocks noGrp="1"/>
          </p:cNvSpPr>
          <p:nvPr>
            <p:ph type="sldNum" sz="quarter" idx="10"/>
          </p:nvPr>
        </p:nvSpPr>
        <p:spPr/>
        <p:txBody>
          <a:bodyPr/>
          <a:lstStyle/>
          <a:p>
            <a:fld id="{042F52E7-1DBC-404F-A339-3CC107DD30C3}" type="slidenum">
              <a:rPr lang="en-US" smtClean="0"/>
              <a:pPr/>
              <a:t>13</a:t>
            </a:fld>
            <a:endParaRPr lang="en-US"/>
          </a:p>
        </p:txBody>
      </p:sp>
    </p:spTree>
    <p:extLst>
      <p:ext uri="{BB962C8B-B14F-4D97-AF65-F5344CB8AC3E}">
        <p14:creationId xmlns:p14="http://schemas.microsoft.com/office/powerpoint/2010/main" val="2654416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Little</a:t>
            </a:r>
            <a:r>
              <a:rPr lang="en-US" i="1" baseline="0" dirty="0" smtClean="0"/>
              <a:t> Flowers of St. Francis</a:t>
            </a:r>
            <a:r>
              <a:rPr lang="en-US" i="0" baseline="0" dirty="0" smtClean="0"/>
              <a:t>, Chapter 21</a:t>
            </a:r>
            <a:endParaRPr lang="en-US" i="1" dirty="0"/>
          </a:p>
        </p:txBody>
      </p:sp>
      <p:sp>
        <p:nvSpPr>
          <p:cNvPr id="4" name="Slide Number Placeholder 3"/>
          <p:cNvSpPr>
            <a:spLocks noGrp="1"/>
          </p:cNvSpPr>
          <p:nvPr>
            <p:ph type="sldNum" sz="quarter" idx="10"/>
          </p:nvPr>
        </p:nvSpPr>
        <p:spPr/>
        <p:txBody>
          <a:bodyPr/>
          <a:lstStyle/>
          <a:p>
            <a:fld id="{042F52E7-1DBC-404F-A339-3CC107DD30C3}"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essential elements of Franciscan peacemaking, then, are these: (1) peacemaking is not an intellectual exercise — we must do it; (2) we must at all times be nonviolent; (3) we must remember true peace flows from God; (4) we must meet all as brother and sister; (5) we must be reconcilers; and (6) the peace for which we work must be a just one.</a:t>
            </a:r>
            <a:endParaRPr lang="en-US" sz="1200" kern="1200" smtClean="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042F52E7-1DBC-404F-A339-3CC107DD30C3}"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177323-AB2B-5740-BC5D-FAE8B0CC555C}" type="datetime1">
              <a:rPr lang="en-US" smtClean="0"/>
              <a:t>8/6/13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F9385A-9BB9-7945-ACA0-DEEDF4366C2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35DAF-4385-1241-B2EC-8F667C2A036E}" type="datetime1">
              <a:rPr lang="en-US" smtClean="0"/>
              <a:t>8/6/13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F9385A-9BB9-7945-ACA0-DEEDF4366C2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A76B5-CAEB-694F-9D86-3BB66BD3DBED}" type="datetime1">
              <a:rPr lang="en-US" smtClean="0"/>
              <a:t>8/6/13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F9385A-9BB9-7945-ACA0-DEEDF4366C2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96057-1353-CF40-8D68-25AB100A3747}" type="datetime1">
              <a:rPr lang="en-US" smtClean="0"/>
              <a:t>8/6/13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F9385A-9BB9-7945-ACA0-DEEDF4366C2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801822-FCA3-A142-9476-24070A34CA5D}" type="datetime1">
              <a:rPr lang="en-US" smtClean="0"/>
              <a:t>8/6/13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F9385A-9BB9-7945-ACA0-DEEDF4366C2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282D17-1E09-5346-8199-13719650AC0A}" type="datetime1">
              <a:rPr lang="en-US" smtClean="0"/>
              <a:t>8/6/13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F9385A-9BB9-7945-ACA0-DEEDF4366C2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3DEB59-6C0C-EF4E-BCEE-130BB6D0D9AA}" type="datetime1">
              <a:rPr lang="en-US" smtClean="0"/>
              <a:t>8/6/13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F9385A-9BB9-7945-ACA0-DEEDF4366C2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862CAC-00C7-D64A-965F-858BB75BF449}" type="datetime1">
              <a:rPr lang="en-US" smtClean="0"/>
              <a:t>8/6/13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F9385A-9BB9-7945-ACA0-DEEDF4366C2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D65F0-3C42-A44A-8BE8-F457A9EBC1A0}" type="datetime1">
              <a:rPr lang="en-US" smtClean="0"/>
              <a:t>8/6/13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F9385A-9BB9-7945-ACA0-DEEDF4366C2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D12F5B-96FA-FF44-AC71-5CD3BEFBECAE}" type="datetime1">
              <a:rPr lang="en-US" smtClean="0"/>
              <a:t>8/6/13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F9385A-9BB9-7945-ACA0-DEEDF4366C2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A5BF0-BF9A-224B-9C04-6FAF05908E0E}" type="datetime1">
              <a:rPr lang="en-US" smtClean="0"/>
              <a:t>8/6/13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F9385A-9BB9-7945-ACA0-DEEDF4366C2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9AC09-991E-AC4F-BD83-19B9C5685DA4}" type="datetime1">
              <a:rPr lang="en-US" smtClean="0"/>
              <a:t>8/6/13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9385A-9BB9-7945-ACA0-DEEDF4366C2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307" y="206257"/>
            <a:ext cx="8851669" cy="1769455"/>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dirty="0" smtClean="0">
                <a:effectLst>
                  <a:innerShdw blurRad="63500" dist="50800" dir="2700000">
                    <a:srgbClr val="000000">
                      <a:alpha val="50000"/>
                    </a:srgbClr>
                  </a:innerShdw>
                </a:effectLst>
                <a:latin typeface="Bank Gothic"/>
                <a:cs typeface="Bank Gothic"/>
              </a:rPr>
              <a:t>FRANCISCAN PEACEMAKING </a:t>
            </a:r>
            <a:endParaRPr lang="en-US" sz="3600" dirty="0">
              <a:effectLst>
                <a:innerShdw blurRad="63500" dist="50800" dir="2700000">
                  <a:srgbClr val="000000">
                    <a:alpha val="50000"/>
                  </a:srgbClr>
                </a:innerShdw>
              </a:effectLst>
              <a:latin typeface="Bank Gothic"/>
              <a:cs typeface="Bank Gothic"/>
            </a:endParaRPr>
          </a:p>
        </p:txBody>
      </p:sp>
      <p:sp>
        <p:nvSpPr>
          <p:cNvPr id="3" name="Subtitle 2"/>
          <p:cNvSpPr>
            <a:spLocks noGrp="1"/>
          </p:cNvSpPr>
          <p:nvPr>
            <p:ph type="subTitle" idx="1"/>
          </p:nvPr>
        </p:nvSpPr>
        <p:spPr>
          <a:xfrm flipV="1">
            <a:off x="1371600" y="6812278"/>
            <a:ext cx="6400800" cy="45719"/>
          </a:xfrm>
        </p:spPr>
        <p:txBody>
          <a:bodyPr>
            <a:normAutofit fontScale="25000" lnSpcReduction="20000"/>
          </a:bodyPr>
          <a:lstStyle/>
          <a:p>
            <a:endParaRPr lang="en-US" dirty="0"/>
          </a:p>
        </p:txBody>
      </p:sp>
      <p:pic>
        <p:nvPicPr>
          <p:cNvPr id="4" name="Picture 3" descr="IMG_0003.jpg"/>
          <p:cNvPicPr>
            <a:picLocks noChangeAspect="1"/>
          </p:cNvPicPr>
          <p:nvPr/>
        </p:nvPicPr>
        <p:blipFill>
          <a:blip r:embed="rId2"/>
          <a:srcRect l="12605" t="19679" r="18908" b="12026"/>
          <a:stretch>
            <a:fillRect/>
          </a:stretch>
        </p:blipFill>
        <p:spPr>
          <a:xfrm>
            <a:off x="2792508" y="2130425"/>
            <a:ext cx="3259079" cy="4404622"/>
          </a:xfrm>
          <a:prstGeom prst="rect">
            <a:avLst/>
          </a:prstGeom>
          <a:ln>
            <a:solidFill>
              <a:srgbClr val="800000"/>
            </a:solidFill>
          </a:ln>
        </p:spPr>
      </p:pic>
      <p:sp>
        <p:nvSpPr>
          <p:cNvPr id="5" name="Slide Number Placeholder 4"/>
          <p:cNvSpPr>
            <a:spLocks noGrp="1"/>
          </p:cNvSpPr>
          <p:nvPr>
            <p:ph type="sldNum" sz="quarter" idx="12"/>
          </p:nvPr>
        </p:nvSpPr>
        <p:spPr/>
        <p:txBody>
          <a:bodyPr/>
          <a:lstStyle/>
          <a:p>
            <a:fld id="{81F9385A-9BB9-7945-ACA0-DEEDF4366C26}" type="slidenum">
              <a:rPr lang="en-US" smtClean="0"/>
              <a:pPr/>
              <a:t>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12657"/>
          </a:xfrm>
        </p:spPr>
        <p:txBody>
          <a:bodyPr>
            <a:normAutofit fontScale="85000" lnSpcReduction="20000"/>
          </a:bodyPr>
          <a:lstStyle/>
          <a:p>
            <a:pPr>
              <a:spcAft>
                <a:spcPts val="1200"/>
              </a:spcAft>
            </a:pPr>
            <a:r>
              <a:rPr lang="en-US" sz="3294" b="1" dirty="0">
                <a:solidFill>
                  <a:schemeClr val="accent5">
                    <a:lumMod val="50000"/>
                  </a:schemeClr>
                </a:solidFill>
              </a:rPr>
              <a:t>The Canticle of the </a:t>
            </a:r>
            <a:r>
              <a:rPr lang="en-US" sz="3294" b="1" dirty="0" smtClean="0">
                <a:solidFill>
                  <a:schemeClr val="accent5">
                    <a:lumMod val="50000"/>
                  </a:schemeClr>
                </a:solidFill>
              </a:rPr>
              <a:t>Creatures</a:t>
            </a:r>
            <a:endParaRPr lang="en-US" dirty="0" smtClean="0">
              <a:solidFill>
                <a:schemeClr val="accent5">
                  <a:lumMod val="50000"/>
                </a:schemeClr>
              </a:solidFill>
            </a:endParaRPr>
          </a:p>
          <a:p>
            <a:pPr lvl="1">
              <a:spcAft>
                <a:spcPts val="1200"/>
              </a:spcAft>
            </a:pPr>
            <a:r>
              <a:rPr lang="en-US" sz="3027" i="1" dirty="0">
                <a:solidFill>
                  <a:schemeClr val="accent5">
                    <a:lumMod val="50000"/>
                  </a:schemeClr>
                </a:solidFill>
              </a:rPr>
              <a:t>10. Praised be You, my Lord, through those who give pardon for Your Love, and bear infirmity and </a:t>
            </a:r>
            <a:r>
              <a:rPr lang="en-US" sz="3027" i="1" dirty="0" smtClean="0">
                <a:solidFill>
                  <a:schemeClr val="accent5">
                    <a:lumMod val="50000"/>
                  </a:schemeClr>
                </a:solidFill>
              </a:rPr>
              <a:t>tribulation. 11</a:t>
            </a:r>
            <a:r>
              <a:rPr lang="en-US" sz="3027" i="1" dirty="0">
                <a:solidFill>
                  <a:schemeClr val="accent5">
                    <a:lumMod val="50000"/>
                  </a:schemeClr>
                </a:solidFill>
              </a:rPr>
              <a:t>. Blessed are those who endure in peace for by You, Most high, shall they be crowned</a:t>
            </a:r>
            <a:r>
              <a:rPr lang="en-US" sz="3027" i="1" dirty="0" smtClean="0">
                <a:solidFill>
                  <a:schemeClr val="accent5">
                    <a:lumMod val="50000"/>
                  </a:schemeClr>
                </a:solidFill>
              </a:rPr>
              <a:t>.</a:t>
            </a:r>
          </a:p>
          <a:p>
            <a:pPr lvl="1">
              <a:buNone/>
            </a:pPr>
            <a:r>
              <a:rPr lang="en-US" sz="3027" i="1" dirty="0" smtClean="0">
                <a:solidFill>
                  <a:schemeClr val="accent5">
                    <a:lumMod val="50000"/>
                  </a:schemeClr>
                </a:solidFill>
              </a:rPr>
              <a:t>   N.B. Francis wrote this verse to the Canticle in response to the conflict between the Bishop of Assisi and the Mayor. </a:t>
            </a:r>
            <a:r>
              <a:rPr lang="en-US" sz="2300" dirty="0" smtClean="0">
                <a:solidFill>
                  <a:schemeClr val="accent5">
                    <a:lumMod val="50000"/>
                  </a:schemeClr>
                </a:solidFill>
              </a:rPr>
              <a:t>(</a:t>
            </a:r>
            <a:r>
              <a:rPr lang="en-US" sz="2300" i="1" dirty="0" smtClean="0">
                <a:solidFill>
                  <a:schemeClr val="accent5">
                    <a:lumMod val="50000"/>
                  </a:schemeClr>
                </a:solidFill>
              </a:rPr>
              <a:t>The Assisi Compilation </a:t>
            </a:r>
            <a:r>
              <a:rPr lang="en-US" sz="2300" dirty="0" smtClean="0">
                <a:solidFill>
                  <a:schemeClr val="accent5">
                    <a:lumMod val="50000"/>
                  </a:schemeClr>
                </a:solidFill>
              </a:rPr>
              <a:t>84)</a:t>
            </a:r>
          </a:p>
          <a:p>
            <a:pPr>
              <a:buNone/>
            </a:pPr>
            <a:endParaRPr lang="en-US" dirty="0" smtClean="0"/>
          </a:p>
          <a:p>
            <a:r>
              <a:rPr lang="en-US" b="1" dirty="0">
                <a:solidFill>
                  <a:schemeClr val="accent5">
                    <a:lumMod val="50000"/>
                  </a:schemeClr>
                </a:solidFill>
              </a:rPr>
              <a:t>The Testament</a:t>
            </a:r>
            <a:endParaRPr lang="en-US" b="1" dirty="0" smtClean="0">
              <a:solidFill>
                <a:schemeClr val="accent5">
                  <a:lumMod val="50000"/>
                </a:schemeClr>
              </a:solidFill>
            </a:endParaRPr>
          </a:p>
          <a:p>
            <a:pPr>
              <a:buNone/>
            </a:pPr>
            <a:endParaRPr lang="en-US" dirty="0" smtClean="0">
              <a:solidFill>
                <a:schemeClr val="accent5">
                  <a:lumMod val="50000"/>
                </a:schemeClr>
              </a:solidFill>
            </a:endParaRPr>
          </a:p>
          <a:p>
            <a:pPr lvl="1"/>
            <a:r>
              <a:rPr lang="en-US" sz="3027" i="1" dirty="0">
                <a:solidFill>
                  <a:schemeClr val="accent5">
                    <a:lumMod val="50000"/>
                  </a:schemeClr>
                </a:solidFill>
              </a:rPr>
              <a:t>23. The Lord revealed a greeting to me that we should say: “May the Lord give you peace.”</a:t>
            </a:r>
          </a:p>
          <a:p>
            <a:pPr lvl="1"/>
            <a:endParaRPr lang="en-US" dirty="0"/>
          </a:p>
        </p:txBody>
      </p:sp>
      <p:pic>
        <p:nvPicPr>
          <p:cNvPr id="4" name="Picture 3" descr="IMG_0019.jpg"/>
          <p:cNvPicPr>
            <a:picLocks noChangeAspect="1"/>
          </p:cNvPicPr>
          <p:nvPr/>
        </p:nvPicPr>
        <p:blipFill>
          <a:blip r:embed="rId3"/>
          <a:srcRect l="8935" t="596" r="10479" b="7892"/>
          <a:stretch>
            <a:fillRect/>
          </a:stretch>
        </p:blipFill>
        <p:spPr>
          <a:xfrm>
            <a:off x="4298352" y="4758643"/>
            <a:ext cx="849571" cy="1267613"/>
          </a:xfrm>
          <a:prstGeom prst="rect">
            <a:avLst/>
          </a:prstGeom>
        </p:spPr>
      </p:pic>
      <p:sp>
        <p:nvSpPr>
          <p:cNvPr id="5" name="Title 4"/>
          <p:cNvSpPr>
            <a:spLocks noGrp="1"/>
          </p:cNvSpPr>
          <p:nvPr>
            <p:ph type="title"/>
          </p:nvPr>
        </p:nvSpPr>
        <p:spPr/>
        <p:txBody>
          <a:bodyPr/>
          <a:lstStyle/>
          <a:p>
            <a:endParaRPr lang="en-US"/>
          </a:p>
        </p:txBody>
      </p:sp>
      <p:sp>
        <p:nvSpPr>
          <p:cNvPr id="6" name="Title 1"/>
          <p:cNvSpPr txBox="1">
            <a:spLocks/>
          </p:cNvSpPr>
          <p:nvPr/>
        </p:nvSpPr>
        <p:spPr>
          <a:xfrm>
            <a:off x="457200" y="274637"/>
            <a:ext cx="8229600" cy="11430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10</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amond(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88467"/>
          </a:xfrm>
        </p:spPr>
        <p:txBody>
          <a:bodyPr>
            <a:normAutofit/>
          </a:bodyPr>
          <a:lstStyle/>
          <a:p>
            <a:r>
              <a:rPr lang="en-US" sz="2800" dirty="0" smtClean="0">
                <a:solidFill>
                  <a:schemeClr val="accent5">
                    <a:lumMod val="50000"/>
                  </a:schemeClr>
                </a:solidFill>
              </a:rPr>
              <a:t>By walking in the footprints of the poor, humble and crucified Christ, Francis, Clare and the early Franciscan brothers and sisters learned that one overcomes violence by promoting peace and loving one another as God loves us. They recognized that we are all God’s sons and daughters since we originate from God as a special reflection of God’s goodness and beauty. Therefore, we are brothers and sisters to one another. We are members of the same family.</a:t>
            </a:r>
            <a:endParaRPr lang="en-US" sz="2800" dirty="0">
              <a:solidFill>
                <a:schemeClr val="accent5">
                  <a:lumMod val="50000"/>
                </a:schemeClr>
              </a:solidFill>
            </a:endParaRPr>
          </a:p>
        </p:txBody>
      </p:sp>
      <p:sp>
        <p:nvSpPr>
          <p:cNvPr id="4" name="Title 3"/>
          <p:cNvSpPr>
            <a:spLocks noGrp="1"/>
          </p:cNvSpPr>
          <p:nvPr>
            <p:ph type="title"/>
          </p:nvPr>
        </p:nvSpPr>
        <p:spPr/>
        <p:txBody>
          <a:bodyPr/>
          <a:lstStyle/>
          <a:p>
            <a:endParaRPr lang="en-US"/>
          </a:p>
        </p:txBody>
      </p:sp>
      <p:sp>
        <p:nvSpPr>
          <p:cNvPr id="5" name="Title 1"/>
          <p:cNvSpPr txBox="1">
            <a:spLocks/>
          </p:cNvSpPr>
          <p:nvPr/>
        </p:nvSpPr>
        <p:spPr>
          <a:xfrm>
            <a:off x="457200" y="274637"/>
            <a:ext cx="8229600" cy="104572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11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fontScale="92500" lnSpcReduction="20000"/>
          </a:bodyPr>
          <a:lstStyle/>
          <a:p>
            <a:pPr marL="0" indent="0" algn="ctr">
              <a:buNone/>
            </a:pPr>
            <a:r>
              <a:rPr lang="en-US" b="1" cap="small" dirty="0" smtClean="0">
                <a:solidFill>
                  <a:schemeClr val="accent5">
                    <a:lumMod val="50000"/>
                  </a:schemeClr>
                </a:solidFill>
              </a:rPr>
              <a:t>Peace with Self: Inner Peace</a:t>
            </a:r>
          </a:p>
          <a:p>
            <a:r>
              <a:rPr lang="en-US" dirty="0" smtClean="0">
                <a:solidFill>
                  <a:schemeClr val="accent5">
                    <a:lumMod val="50000"/>
                  </a:schemeClr>
                </a:solidFill>
              </a:rPr>
              <a:t>The basic meaning of evangelical peace is being at home with self, others, all creation, and God.</a:t>
            </a:r>
          </a:p>
          <a:p>
            <a:r>
              <a:rPr lang="en-US" b="1" dirty="0" smtClean="0">
                <a:solidFill>
                  <a:schemeClr val="accent5">
                    <a:lumMod val="50000"/>
                  </a:schemeClr>
                </a:solidFill>
              </a:rPr>
              <a:t>Peace With Self:</a:t>
            </a:r>
          </a:p>
          <a:p>
            <a:pPr lvl="1"/>
            <a:r>
              <a:rPr lang="en-US" sz="3243" dirty="0" smtClean="0">
                <a:solidFill>
                  <a:schemeClr val="accent5">
                    <a:lumMod val="50000"/>
                  </a:schemeClr>
                </a:solidFill>
              </a:rPr>
              <a:t>Story:	Francis’s encounter with the Leper</a:t>
            </a:r>
          </a:p>
          <a:p>
            <a:pPr lvl="1">
              <a:buNone/>
            </a:pPr>
            <a:r>
              <a:rPr lang="en-US" sz="1946" dirty="0" smtClean="0">
                <a:solidFill>
                  <a:schemeClr val="accent5">
                    <a:lumMod val="50000"/>
                  </a:schemeClr>
                </a:solidFill>
              </a:rPr>
              <a:t>	(</a:t>
            </a:r>
            <a:r>
              <a:rPr lang="en-US" sz="1946" i="1" dirty="0" smtClean="0">
                <a:solidFill>
                  <a:schemeClr val="accent5">
                    <a:lumMod val="50000"/>
                  </a:schemeClr>
                </a:solidFill>
              </a:rPr>
              <a:t>The Legend of the Three Companions,</a:t>
            </a:r>
            <a:r>
              <a:rPr lang="en-US" sz="1946" dirty="0" smtClean="0">
                <a:solidFill>
                  <a:schemeClr val="accent5">
                    <a:lumMod val="50000"/>
                  </a:schemeClr>
                </a:solidFill>
              </a:rPr>
              <a:t> IV, 11; Bonaventure, The Major Legend of Saint Francis, I</a:t>
            </a:r>
            <a:r>
              <a:rPr lang="en-US" sz="1946" smtClean="0">
                <a:solidFill>
                  <a:schemeClr val="accent5">
                    <a:lumMod val="50000"/>
                  </a:schemeClr>
                </a:solidFill>
              </a:rPr>
              <a:t>, </a:t>
            </a:r>
            <a:r>
              <a:rPr lang="en-US" sz="1946" smtClean="0">
                <a:solidFill>
                  <a:schemeClr val="accent5">
                    <a:lumMod val="50000"/>
                  </a:schemeClr>
                </a:solidFill>
              </a:rPr>
              <a:t>5</a:t>
            </a:r>
            <a:r>
              <a:rPr lang="en-US" sz="1946" dirty="0" smtClean="0">
                <a:solidFill>
                  <a:schemeClr val="accent5">
                    <a:lumMod val="50000"/>
                  </a:schemeClr>
                </a:solidFill>
              </a:rPr>
              <a:t>)</a:t>
            </a:r>
          </a:p>
          <a:p>
            <a:pPr lvl="2"/>
            <a:r>
              <a:rPr lang="en-US" sz="3243" dirty="0" smtClean="0">
                <a:solidFill>
                  <a:schemeClr val="accent5">
                    <a:lumMod val="50000"/>
                  </a:schemeClr>
                </a:solidFill>
              </a:rPr>
              <a:t>Francis embraced his deepest fears and wounds.</a:t>
            </a:r>
          </a:p>
          <a:p>
            <a:pPr lvl="2"/>
            <a:r>
              <a:rPr lang="en-US" sz="3243" dirty="0" smtClean="0">
                <a:solidFill>
                  <a:schemeClr val="accent5">
                    <a:lumMod val="50000"/>
                  </a:schemeClr>
                </a:solidFill>
              </a:rPr>
              <a:t>This enabled Francis to seek solidarity with the poor and marginalized. He could now see them as his brother and sister and be at home with them</a:t>
            </a:r>
            <a:r>
              <a:rPr lang="en-US" sz="2800" dirty="0" smtClean="0">
                <a:solidFill>
                  <a:schemeClr val="accent5">
                    <a:lumMod val="50000"/>
                  </a:schemeClr>
                </a:solidFill>
              </a:rPr>
              <a:t>.</a:t>
            </a:r>
          </a:p>
        </p:txBody>
      </p:sp>
      <p:sp>
        <p:nvSpPr>
          <p:cNvPr id="4" name="Title 3"/>
          <p:cNvSpPr>
            <a:spLocks noGrp="1"/>
          </p:cNvSpPr>
          <p:nvPr>
            <p:ph type="title"/>
          </p:nvPr>
        </p:nvSpPr>
        <p:spPr/>
        <p:txBody>
          <a:bodyPr/>
          <a:lstStyle/>
          <a:p>
            <a:endParaRPr lang="en-US"/>
          </a:p>
        </p:txBody>
      </p:sp>
      <p:sp>
        <p:nvSpPr>
          <p:cNvPr id="5" name="Title 1"/>
          <p:cNvSpPr txBox="1">
            <a:spLocks/>
          </p:cNvSpPr>
          <p:nvPr/>
        </p:nvSpPr>
        <p:spPr>
          <a:xfrm>
            <a:off x="457200" y="274637"/>
            <a:ext cx="8229600" cy="11430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12</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2903"/>
            <a:ext cx="8229600" cy="5503333"/>
          </a:xfrm>
        </p:spPr>
        <p:txBody>
          <a:bodyPr>
            <a:normAutofit fontScale="92500" lnSpcReduction="20000"/>
          </a:bodyPr>
          <a:lstStyle/>
          <a:p>
            <a:pPr marL="457200" lvl="1" indent="0" algn="ctr">
              <a:buNone/>
            </a:pPr>
            <a:r>
              <a:rPr lang="en-US" sz="3200" b="1" cap="small" dirty="0" smtClean="0">
                <a:solidFill>
                  <a:schemeClr val="accent5">
                    <a:lumMod val="50000"/>
                  </a:schemeClr>
                </a:solidFill>
              </a:rPr>
              <a:t>Peace with Self: Inner Peace</a:t>
            </a:r>
          </a:p>
          <a:p>
            <a:pPr lvl="1"/>
            <a:r>
              <a:rPr lang="en-US" sz="3000" b="1" dirty="0" smtClean="0">
                <a:solidFill>
                  <a:schemeClr val="accent5">
                    <a:lumMod val="50000"/>
                  </a:schemeClr>
                </a:solidFill>
              </a:rPr>
              <a:t>The Testament:  </a:t>
            </a:r>
            <a:r>
              <a:rPr lang="en-US" sz="3000" dirty="0" smtClean="0">
                <a:solidFill>
                  <a:schemeClr val="accent5">
                    <a:lumMod val="50000"/>
                  </a:schemeClr>
                </a:solidFill>
              </a:rPr>
              <a:t>(Francis recalls:)</a:t>
            </a:r>
          </a:p>
          <a:p>
            <a:pPr lvl="2"/>
            <a:r>
              <a:rPr lang="en-US" sz="3000" i="1" dirty="0" smtClean="0">
                <a:solidFill>
                  <a:schemeClr val="accent5">
                    <a:lumMod val="50000"/>
                  </a:schemeClr>
                </a:solidFill>
              </a:rPr>
              <a:t> 1.“for when I was in sin, it seemed too bitter for me to see lepers.  2. And the Lord Himself led me among them and I showed mercy to them.  3. And when I left them, what had seemed bitter to me was turned into sweetness of soul and body.”</a:t>
            </a:r>
            <a:endParaRPr lang="en-US" sz="3000" dirty="0" smtClean="0">
              <a:solidFill>
                <a:schemeClr val="accent5">
                  <a:lumMod val="50000"/>
                </a:schemeClr>
              </a:solidFill>
            </a:endParaRPr>
          </a:p>
          <a:p>
            <a:pPr lvl="2"/>
            <a:r>
              <a:rPr lang="en-US" sz="3000" dirty="0" smtClean="0">
                <a:solidFill>
                  <a:schemeClr val="accent5">
                    <a:lumMod val="50000"/>
                  </a:schemeClr>
                </a:solidFill>
              </a:rPr>
              <a:t>Inner peace (being at home with self) only comes through facing, embracing and befriending your fears, your sinfulness and your woundedness and then allowing God’s grace to transform them into gifts and blessings</a:t>
            </a:r>
            <a:r>
              <a:rPr lang="en-US" sz="3000" dirty="0">
                <a:solidFill>
                  <a:schemeClr val="accent5">
                    <a:lumMod val="50000"/>
                  </a:schemeClr>
                </a:solidFill>
              </a:rPr>
              <a:t> </a:t>
            </a:r>
            <a:r>
              <a:rPr lang="en-US" sz="3000" dirty="0" smtClean="0">
                <a:solidFill>
                  <a:schemeClr val="accent5">
                    <a:lumMod val="50000"/>
                  </a:schemeClr>
                </a:solidFill>
              </a:rPr>
              <a:t>(from bitterness to sweetness).</a:t>
            </a:r>
          </a:p>
        </p:txBody>
      </p:sp>
      <p:sp>
        <p:nvSpPr>
          <p:cNvPr id="4" name="Title 3"/>
          <p:cNvSpPr>
            <a:spLocks noGrp="1"/>
          </p:cNvSpPr>
          <p:nvPr>
            <p:ph type="title"/>
          </p:nvPr>
        </p:nvSpPr>
        <p:spPr/>
        <p:txBody>
          <a:bodyPr/>
          <a:lstStyle/>
          <a:p>
            <a:endParaRPr lang="en-US"/>
          </a:p>
        </p:txBody>
      </p:sp>
      <p:sp>
        <p:nvSpPr>
          <p:cNvPr id="5" name="Title 1"/>
          <p:cNvSpPr txBox="1">
            <a:spLocks/>
          </p:cNvSpPr>
          <p:nvPr/>
        </p:nvSpPr>
        <p:spPr>
          <a:xfrm>
            <a:off x="457200" y="199902"/>
            <a:ext cx="8229600" cy="11430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13</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466" y="1417638"/>
            <a:ext cx="8532776" cy="5554663"/>
          </a:xfrm>
        </p:spPr>
        <p:txBody>
          <a:bodyPr>
            <a:normAutofit/>
          </a:bodyPr>
          <a:lstStyle/>
          <a:p>
            <a:pPr marL="0" indent="0" algn="ctr">
              <a:buNone/>
            </a:pPr>
            <a:r>
              <a:rPr lang="en-US" sz="2800" b="1" cap="small" dirty="0" smtClean="0">
                <a:solidFill>
                  <a:schemeClr val="accent5">
                    <a:lumMod val="50000"/>
                  </a:schemeClr>
                </a:solidFill>
              </a:rPr>
              <a:t>Peace with Others</a:t>
            </a:r>
          </a:p>
          <a:p>
            <a:r>
              <a:rPr lang="en-US" sz="2800" dirty="0" smtClean="0">
                <a:solidFill>
                  <a:schemeClr val="accent5">
                    <a:lumMod val="50000"/>
                  </a:schemeClr>
                </a:solidFill>
              </a:rPr>
              <a:t>Story: Francis’s Encounter with the Sultan.  </a:t>
            </a:r>
            <a:r>
              <a:rPr lang="en-US" sz="2400" dirty="0" smtClean="0">
                <a:solidFill>
                  <a:schemeClr val="accent5">
                    <a:lumMod val="50000"/>
                  </a:schemeClr>
                </a:solidFill>
              </a:rPr>
              <a:t>(Bonaventure, </a:t>
            </a:r>
            <a:r>
              <a:rPr lang="en-US" sz="2400" i="1" dirty="0" smtClean="0">
                <a:solidFill>
                  <a:schemeClr val="accent5">
                    <a:lumMod val="50000"/>
                  </a:schemeClr>
                </a:solidFill>
              </a:rPr>
              <a:t>The Major Legend of Saint Francis</a:t>
            </a:r>
            <a:r>
              <a:rPr lang="en-US" sz="2400" dirty="0" smtClean="0">
                <a:solidFill>
                  <a:schemeClr val="accent5">
                    <a:lumMod val="50000"/>
                  </a:schemeClr>
                </a:solidFill>
              </a:rPr>
              <a:t>, IX, </a:t>
            </a:r>
            <a:r>
              <a:rPr lang="en-US" sz="2400" dirty="0">
                <a:solidFill>
                  <a:schemeClr val="accent5">
                    <a:lumMod val="50000"/>
                  </a:schemeClr>
                </a:solidFill>
              </a:rPr>
              <a:t>8</a:t>
            </a:r>
            <a:r>
              <a:rPr lang="en-US" sz="2400" dirty="0" smtClean="0">
                <a:solidFill>
                  <a:schemeClr val="accent5">
                    <a:lumMod val="50000"/>
                  </a:schemeClr>
                </a:solidFill>
              </a:rPr>
              <a:t>)</a:t>
            </a:r>
          </a:p>
          <a:p>
            <a:pPr lvl="1"/>
            <a:r>
              <a:rPr lang="en-US" dirty="0" smtClean="0">
                <a:solidFill>
                  <a:schemeClr val="accent5">
                    <a:lumMod val="50000"/>
                  </a:schemeClr>
                </a:solidFill>
              </a:rPr>
              <a:t>Cognizant that the other is my/our </a:t>
            </a:r>
            <a:r>
              <a:rPr lang="en-US" b="1" dirty="0" smtClean="0">
                <a:solidFill>
                  <a:schemeClr val="accent5">
                    <a:lumMod val="50000"/>
                  </a:schemeClr>
                </a:solidFill>
              </a:rPr>
              <a:t>brother</a:t>
            </a:r>
            <a:r>
              <a:rPr lang="en-US" dirty="0" smtClean="0">
                <a:solidFill>
                  <a:schemeClr val="accent5">
                    <a:lumMod val="50000"/>
                  </a:schemeClr>
                </a:solidFill>
              </a:rPr>
              <a:t> or </a:t>
            </a:r>
            <a:r>
              <a:rPr lang="en-US" b="1" dirty="0" smtClean="0">
                <a:solidFill>
                  <a:schemeClr val="accent5">
                    <a:lumMod val="50000"/>
                  </a:schemeClr>
                </a:solidFill>
              </a:rPr>
              <a:t>sister;</a:t>
            </a:r>
          </a:p>
          <a:p>
            <a:pPr lvl="1"/>
            <a:r>
              <a:rPr lang="en-US" b="1" dirty="0" smtClean="0">
                <a:solidFill>
                  <a:schemeClr val="accent5">
                    <a:lumMod val="50000"/>
                  </a:schemeClr>
                </a:solidFill>
              </a:rPr>
              <a:t>Respect</a:t>
            </a:r>
            <a:r>
              <a:rPr lang="en-US" dirty="0" smtClean="0">
                <a:solidFill>
                  <a:schemeClr val="accent5">
                    <a:lumMod val="50000"/>
                  </a:schemeClr>
                </a:solidFill>
              </a:rPr>
              <a:t> and </a:t>
            </a:r>
            <a:r>
              <a:rPr lang="en-US" b="1" dirty="0" smtClean="0">
                <a:solidFill>
                  <a:schemeClr val="accent5">
                    <a:lumMod val="50000"/>
                  </a:schemeClr>
                </a:solidFill>
              </a:rPr>
              <a:t>reverence</a:t>
            </a:r>
            <a:r>
              <a:rPr lang="en-US" dirty="0" smtClean="0">
                <a:solidFill>
                  <a:schemeClr val="accent5">
                    <a:lumMod val="50000"/>
                  </a:schemeClr>
                </a:solidFill>
              </a:rPr>
              <a:t> for the presence of God in the other;</a:t>
            </a:r>
          </a:p>
          <a:p>
            <a:pPr lvl="1"/>
            <a:r>
              <a:rPr lang="en-US" b="1" dirty="0" smtClean="0">
                <a:solidFill>
                  <a:schemeClr val="accent5">
                    <a:lumMod val="50000"/>
                  </a:schemeClr>
                </a:solidFill>
              </a:rPr>
              <a:t>Openness</a:t>
            </a:r>
            <a:r>
              <a:rPr lang="en-US" dirty="0" smtClean="0">
                <a:solidFill>
                  <a:schemeClr val="accent5">
                    <a:lumMod val="50000"/>
                  </a:schemeClr>
                </a:solidFill>
              </a:rPr>
              <a:t> to be touched by the other — with the possibility that one may be changed by the  encounter;</a:t>
            </a:r>
          </a:p>
          <a:p>
            <a:pPr lvl="1"/>
            <a:r>
              <a:rPr lang="en-US" b="1" dirty="0" smtClean="0">
                <a:solidFill>
                  <a:schemeClr val="accent5">
                    <a:lumMod val="50000"/>
                  </a:schemeClr>
                </a:solidFill>
              </a:rPr>
              <a:t>Dialogue</a:t>
            </a:r>
            <a:r>
              <a:rPr lang="en-US" dirty="0" smtClean="0">
                <a:solidFill>
                  <a:schemeClr val="accent5">
                    <a:lumMod val="50000"/>
                  </a:schemeClr>
                </a:solidFill>
              </a:rPr>
              <a:t> (civility in discourse) and not the sword that breaks the cycle of violence and retaliation.</a:t>
            </a:r>
            <a:endParaRPr lang="en-US" dirty="0">
              <a:solidFill>
                <a:schemeClr val="accent5">
                  <a:lumMod val="50000"/>
                </a:schemeClr>
              </a:solidFill>
            </a:endParaRPr>
          </a:p>
        </p:txBody>
      </p:sp>
      <p:sp>
        <p:nvSpPr>
          <p:cNvPr id="4" name="Title 3"/>
          <p:cNvSpPr>
            <a:spLocks noGrp="1"/>
          </p:cNvSpPr>
          <p:nvPr>
            <p:ph type="title"/>
          </p:nvPr>
        </p:nvSpPr>
        <p:spPr/>
        <p:txBody>
          <a:bodyPr/>
          <a:lstStyle/>
          <a:p>
            <a:endParaRPr lang="en-US"/>
          </a:p>
        </p:txBody>
      </p:sp>
      <p:sp>
        <p:nvSpPr>
          <p:cNvPr id="5" name="Title 1"/>
          <p:cNvSpPr txBox="1">
            <a:spLocks/>
          </p:cNvSpPr>
          <p:nvPr/>
        </p:nvSpPr>
        <p:spPr>
          <a:xfrm>
            <a:off x="457200" y="272629"/>
            <a:ext cx="8229600" cy="11450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14</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62546"/>
            <a:ext cx="8229600" cy="5257800"/>
          </a:xfrm>
        </p:spPr>
        <p:txBody>
          <a:bodyPr/>
          <a:lstStyle/>
          <a:p>
            <a:r>
              <a:rPr lang="en-US" b="1" dirty="0" smtClean="0">
                <a:solidFill>
                  <a:schemeClr val="accent5">
                    <a:lumMod val="50000"/>
                  </a:schemeClr>
                </a:solidFill>
              </a:rPr>
              <a:t>Questions:</a:t>
            </a:r>
          </a:p>
          <a:p>
            <a:pPr lvl="1"/>
            <a:r>
              <a:rPr lang="en-US" dirty="0" smtClean="0">
                <a:solidFill>
                  <a:schemeClr val="accent5">
                    <a:lumMod val="50000"/>
                  </a:schemeClr>
                </a:solidFill>
              </a:rPr>
              <a:t>How do I/we cultivate an openness to those around me/us?</a:t>
            </a:r>
          </a:p>
          <a:p>
            <a:pPr lvl="1"/>
            <a:r>
              <a:rPr lang="en-US" dirty="0" smtClean="0">
                <a:solidFill>
                  <a:schemeClr val="accent5">
                    <a:lumMod val="50000"/>
                  </a:schemeClr>
                </a:solidFill>
              </a:rPr>
              <a:t>How do I/we respect and reverence diversity, especially with regard to political ideologies, religious beliefs, cultural perspectives, etc.?</a:t>
            </a:r>
          </a:p>
          <a:p>
            <a:pPr lvl="1"/>
            <a:r>
              <a:rPr lang="en-US" dirty="0" smtClean="0">
                <a:solidFill>
                  <a:schemeClr val="accent5">
                    <a:lumMod val="50000"/>
                  </a:schemeClr>
                </a:solidFill>
              </a:rPr>
              <a:t>How do I/we foster and witness civility? </a:t>
            </a:r>
            <a:endParaRPr lang="en-US" dirty="0">
              <a:solidFill>
                <a:schemeClr val="accent5">
                  <a:lumMod val="50000"/>
                </a:schemeClr>
              </a:solidFill>
            </a:endParaRPr>
          </a:p>
        </p:txBody>
      </p:sp>
      <p:pic>
        <p:nvPicPr>
          <p:cNvPr id="4" name="Picture 3" descr="IMG.jpg"/>
          <p:cNvPicPr>
            <a:picLocks noChangeAspect="1"/>
          </p:cNvPicPr>
          <p:nvPr/>
        </p:nvPicPr>
        <p:blipFill>
          <a:blip r:embed="rId2">
            <a:duotone>
              <a:prstClr val="black"/>
              <a:srgbClr val="D9C3A5">
                <a:tint val="50000"/>
                <a:satMod val="180000"/>
              </a:srgbClr>
            </a:duotone>
          </a:blip>
          <a:srcRect l="8494" t="9830" r="8532" b="12317"/>
          <a:stretch>
            <a:fillRect/>
          </a:stretch>
        </p:blipFill>
        <p:spPr>
          <a:xfrm rot="5400000">
            <a:off x="3525761" y="4856238"/>
            <a:ext cx="1632858" cy="2080381"/>
          </a:xfrm>
          <a:prstGeom prst="rect">
            <a:avLst/>
          </a:prstGeom>
        </p:spPr>
      </p:pic>
      <p:sp>
        <p:nvSpPr>
          <p:cNvPr id="5" name="Title 4"/>
          <p:cNvSpPr>
            <a:spLocks noGrp="1"/>
          </p:cNvSpPr>
          <p:nvPr>
            <p:ph type="title"/>
          </p:nvPr>
        </p:nvSpPr>
        <p:spPr/>
        <p:txBody>
          <a:bodyPr/>
          <a:lstStyle/>
          <a:p>
            <a:endParaRPr lang="en-US"/>
          </a:p>
        </p:txBody>
      </p:sp>
      <p:sp>
        <p:nvSpPr>
          <p:cNvPr id="6" name="Title 1"/>
          <p:cNvSpPr txBox="1">
            <a:spLocks/>
          </p:cNvSpPr>
          <p:nvPr/>
        </p:nvSpPr>
        <p:spPr>
          <a:xfrm>
            <a:off x="457200" y="274637"/>
            <a:ext cx="8229600" cy="11430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15</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1"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1"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1"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1764"/>
            <a:ext cx="8229600" cy="5112657"/>
          </a:xfrm>
        </p:spPr>
        <p:txBody>
          <a:bodyPr>
            <a:normAutofit lnSpcReduction="10000"/>
          </a:bodyPr>
          <a:lstStyle/>
          <a:p>
            <a:pPr marL="0" indent="0" algn="ctr">
              <a:buNone/>
            </a:pPr>
            <a:r>
              <a:rPr lang="en-US" b="1" cap="small" dirty="0" smtClean="0">
                <a:solidFill>
                  <a:schemeClr val="accent5">
                    <a:lumMod val="50000"/>
                  </a:schemeClr>
                </a:solidFill>
              </a:rPr>
              <a:t>Peace with God</a:t>
            </a:r>
          </a:p>
          <a:p>
            <a:r>
              <a:rPr lang="en-US" dirty="0" smtClean="0">
                <a:solidFill>
                  <a:schemeClr val="accent5">
                    <a:lumMod val="50000"/>
                  </a:schemeClr>
                </a:solidFill>
              </a:rPr>
              <a:t>Story of Christmas at </a:t>
            </a:r>
            <a:r>
              <a:rPr lang="en-US" dirty="0" err="1" smtClean="0">
                <a:solidFill>
                  <a:schemeClr val="accent5">
                    <a:lumMod val="50000"/>
                  </a:schemeClr>
                </a:solidFill>
              </a:rPr>
              <a:t>Greccio</a:t>
            </a:r>
            <a:r>
              <a:rPr lang="en-US" dirty="0" smtClean="0">
                <a:solidFill>
                  <a:schemeClr val="accent5">
                    <a:lumMod val="50000"/>
                  </a:schemeClr>
                </a:solidFill>
              </a:rPr>
              <a:t> </a:t>
            </a:r>
            <a:r>
              <a:rPr lang="en-US" sz="2000" dirty="0" smtClean="0">
                <a:solidFill>
                  <a:schemeClr val="accent5">
                    <a:lumMod val="50000"/>
                  </a:schemeClr>
                </a:solidFill>
              </a:rPr>
              <a:t>(</a:t>
            </a:r>
            <a:r>
              <a:rPr lang="en-US" sz="2000" dirty="0" err="1" smtClean="0">
                <a:solidFill>
                  <a:schemeClr val="accent5">
                    <a:lumMod val="50000"/>
                  </a:schemeClr>
                </a:solidFill>
              </a:rPr>
              <a:t>Celano</a:t>
            </a:r>
            <a:r>
              <a:rPr lang="en-US" sz="2000" dirty="0" smtClean="0">
                <a:solidFill>
                  <a:schemeClr val="accent5">
                    <a:lumMod val="50000"/>
                  </a:schemeClr>
                </a:solidFill>
              </a:rPr>
              <a:t>, </a:t>
            </a:r>
            <a:r>
              <a:rPr lang="en-US" sz="2000" i="1" dirty="0" smtClean="0">
                <a:solidFill>
                  <a:schemeClr val="accent5">
                    <a:lumMod val="50000"/>
                  </a:schemeClr>
                </a:solidFill>
              </a:rPr>
              <a:t>The Life of Saint Francis,</a:t>
            </a:r>
            <a:r>
              <a:rPr lang="en-US" sz="2000" dirty="0" smtClean="0">
                <a:solidFill>
                  <a:schemeClr val="accent5">
                    <a:lumMod val="50000"/>
                  </a:schemeClr>
                </a:solidFill>
              </a:rPr>
              <a:t> XXX)</a:t>
            </a:r>
            <a:endParaRPr lang="en-US" sz="2000" dirty="0">
              <a:solidFill>
                <a:schemeClr val="accent5">
                  <a:lumMod val="50000"/>
                </a:schemeClr>
              </a:solidFill>
            </a:endParaRPr>
          </a:p>
          <a:p>
            <a:r>
              <a:rPr lang="en-US" dirty="0" smtClean="0">
                <a:solidFill>
                  <a:schemeClr val="accent5">
                    <a:lumMod val="50000"/>
                  </a:schemeClr>
                </a:solidFill>
              </a:rPr>
              <a:t>Francis’s life journey was one of falling in love with God and becoming God’s love in the world.</a:t>
            </a:r>
          </a:p>
          <a:p>
            <a:r>
              <a:rPr lang="en-US" dirty="0" smtClean="0">
                <a:solidFill>
                  <a:schemeClr val="accent5">
                    <a:lumMod val="50000"/>
                  </a:schemeClr>
                </a:solidFill>
              </a:rPr>
              <a:t>Francis discovered the humility of God that is proclaimed through the crib, the Eucharist and the cross. They symbolize God’s unceasing love for each of us and they invite us into a loving relationship with Him and each other.</a:t>
            </a:r>
          </a:p>
          <a:p>
            <a:pPr lvl="1"/>
            <a:endParaRPr lang="en-US" dirty="0">
              <a:solidFill>
                <a:schemeClr val="accent5">
                  <a:lumMod val="50000"/>
                </a:schemeClr>
              </a:solidFill>
            </a:endParaRPr>
          </a:p>
        </p:txBody>
      </p:sp>
      <p:sp>
        <p:nvSpPr>
          <p:cNvPr id="4" name="Title 3"/>
          <p:cNvSpPr>
            <a:spLocks noGrp="1"/>
          </p:cNvSpPr>
          <p:nvPr>
            <p:ph type="title"/>
          </p:nvPr>
        </p:nvSpPr>
        <p:spPr/>
        <p:txBody>
          <a:bodyPr/>
          <a:lstStyle/>
          <a:p>
            <a:endParaRPr lang="en-US"/>
          </a:p>
        </p:txBody>
      </p:sp>
      <p:sp>
        <p:nvSpPr>
          <p:cNvPr id="5" name="Title 1"/>
          <p:cNvSpPr txBox="1">
            <a:spLocks/>
          </p:cNvSpPr>
          <p:nvPr/>
        </p:nvSpPr>
        <p:spPr>
          <a:xfrm>
            <a:off x="457200" y="274637"/>
            <a:ext cx="8229600" cy="11430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16</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3328"/>
            <a:ext cx="8229600" cy="4525963"/>
          </a:xfrm>
        </p:spPr>
        <p:txBody>
          <a:bodyPr/>
          <a:lstStyle/>
          <a:p>
            <a:r>
              <a:rPr lang="en-US" b="1" dirty="0" smtClean="0">
                <a:solidFill>
                  <a:schemeClr val="accent5">
                    <a:lumMod val="50000"/>
                  </a:schemeClr>
                </a:solidFill>
              </a:rPr>
              <a:t>Reflective Questions:</a:t>
            </a:r>
          </a:p>
          <a:p>
            <a:pPr lvl="1"/>
            <a:r>
              <a:rPr lang="en-US" sz="2600" dirty="0" smtClean="0">
                <a:solidFill>
                  <a:schemeClr val="accent5">
                    <a:lumMod val="50000"/>
                  </a:schemeClr>
                </a:solidFill>
              </a:rPr>
              <a:t>How have I/we discovered God’s unconditional love, i.e., that God loves us in our incompleteness and brokenness, our weaknesses and failings?</a:t>
            </a:r>
          </a:p>
          <a:p>
            <a:pPr lvl="1"/>
            <a:r>
              <a:rPr lang="en-US" sz="2600" dirty="0" smtClean="0">
                <a:solidFill>
                  <a:schemeClr val="accent5">
                    <a:lumMod val="50000"/>
                  </a:schemeClr>
                </a:solidFill>
              </a:rPr>
              <a:t>How do I/we lead others to experience the mystery of God’s abundant love that will set one free from all that alienates one from love of God, self, others and all creation?</a:t>
            </a:r>
            <a:endParaRPr lang="en-US" sz="2600" dirty="0">
              <a:solidFill>
                <a:schemeClr val="accent5">
                  <a:lumMod val="50000"/>
                </a:schemeClr>
              </a:solidFill>
            </a:endParaRPr>
          </a:p>
        </p:txBody>
      </p:sp>
      <p:pic>
        <p:nvPicPr>
          <p:cNvPr id="4" name="Picture 3" descr="IMG_0001.jpg"/>
          <p:cNvPicPr>
            <a:picLocks noChangeAspect="1"/>
          </p:cNvPicPr>
          <p:nvPr/>
        </p:nvPicPr>
        <p:blipFill>
          <a:blip r:embed="rId2">
            <a:duotone>
              <a:prstClr val="black"/>
              <a:srgbClr val="D9C3A5">
                <a:tint val="50000"/>
                <a:satMod val="180000"/>
              </a:srgbClr>
            </a:duotone>
          </a:blip>
          <a:srcRect t="7831" r="13864" b="8434"/>
          <a:stretch>
            <a:fillRect/>
          </a:stretch>
        </p:blipFill>
        <p:spPr>
          <a:xfrm>
            <a:off x="3725333" y="4717143"/>
            <a:ext cx="2733524" cy="2140857"/>
          </a:xfrm>
          <a:prstGeom prst="rect">
            <a:avLst/>
          </a:prstGeom>
        </p:spPr>
      </p:pic>
      <p:sp>
        <p:nvSpPr>
          <p:cNvPr id="5" name="Title 4"/>
          <p:cNvSpPr>
            <a:spLocks noGrp="1"/>
          </p:cNvSpPr>
          <p:nvPr>
            <p:ph type="title"/>
          </p:nvPr>
        </p:nvSpPr>
        <p:spPr/>
        <p:txBody>
          <a:bodyPr/>
          <a:lstStyle/>
          <a:p>
            <a:endParaRPr lang="en-US"/>
          </a:p>
        </p:txBody>
      </p:sp>
      <p:sp>
        <p:nvSpPr>
          <p:cNvPr id="6" name="Title 1"/>
          <p:cNvSpPr txBox="1">
            <a:spLocks/>
          </p:cNvSpPr>
          <p:nvPr/>
        </p:nvSpPr>
        <p:spPr>
          <a:xfrm>
            <a:off x="457200" y="274637"/>
            <a:ext cx="8229600" cy="128856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17</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893" y="2816763"/>
            <a:ext cx="5640895" cy="3506755"/>
          </a:xfrm>
        </p:spPr>
        <p:txBody>
          <a:bodyPr>
            <a:normAutofit/>
          </a:bodyPr>
          <a:lstStyle/>
          <a:p>
            <a:r>
              <a:rPr lang="en-US" dirty="0" smtClean="0">
                <a:solidFill>
                  <a:schemeClr val="accent5">
                    <a:lumMod val="50000"/>
                  </a:schemeClr>
                </a:solidFill>
              </a:rPr>
              <a:t>The story of the Wolf of </a:t>
            </a:r>
            <a:r>
              <a:rPr lang="en-US" dirty="0" err="1" smtClean="0">
                <a:solidFill>
                  <a:schemeClr val="accent5">
                    <a:lumMod val="50000"/>
                  </a:schemeClr>
                </a:solidFill>
              </a:rPr>
              <a:t>Gubbio</a:t>
            </a:r>
            <a:r>
              <a:rPr lang="en-US" dirty="0" smtClean="0">
                <a:solidFill>
                  <a:schemeClr val="accent5">
                    <a:lumMod val="50000"/>
                  </a:schemeClr>
                </a:solidFill>
              </a:rPr>
              <a:t> is a metaphor for peacemaking with whomever and whatever fractures being at home and interdependent with each other. </a:t>
            </a:r>
          </a:p>
        </p:txBody>
      </p:sp>
      <p:sp>
        <p:nvSpPr>
          <p:cNvPr id="5" name="Title 4"/>
          <p:cNvSpPr>
            <a:spLocks noGrp="1"/>
          </p:cNvSpPr>
          <p:nvPr>
            <p:ph type="title"/>
          </p:nvPr>
        </p:nvSpPr>
        <p:spPr/>
        <p:txBody>
          <a:bodyPr/>
          <a:lstStyle/>
          <a:p>
            <a:endParaRPr lang="en-US"/>
          </a:p>
        </p:txBody>
      </p:sp>
      <p:sp>
        <p:nvSpPr>
          <p:cNvPr id="6" name="Title 1"/>
          <p:cNvSpPr txBox="1">
            <a:spLocks/>
          </p:cNvSpPr>
          <p:nvPr/>
        </p:nvSpPr>
        <p:spPr>
          <a:xfrm>
            <a:off x="457200" y="274637"/>
            <a:ext cx="8229600" cy="11430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mtClean="0">
                <a:latin typeface="Bank Gothic"/>
                <a:cs typeface="Bank Gothic"/>
              </a:rPr>
              <a:t>Franciscan Peacemaking</a:t>
            </a:r>
            <a:endParaRPr lang="en-US" dirty="0">
              <a:latin typeface="Bank Gothic"/>
              <a:cs typeface="Bank Gothic"/>
            </a:endParaRPr>
          </a:p>
        </p:txBody>
      </p:sp>
      <p:pic>
        <p:nvPicPr>
          <p:cNvPr id="7" name="Picture 6" descr="IMG_0014.jpg"/>
          <p:cNvPicPr>
            <a:picLocks noChangeAspect="1"/>
          </p:cNvPicPr>
          <p:nvPr/>
        </p:nvPicPr>
        <p:blipFill>
          <a:blip r:embed="rId3">
            <a:clrChange>
              <a:clrFrom>
                <a:srgbClr val="ABA092"/>
              </a:clrFrom>
              <a:clrTo>
                <a:srgbClr val="ABA092">
                  <a:alpha val="0"/>
                </a:srgbClr>
              </a:clrTo>
            </a:clrChange>
            <a:alphaModFix/>
            <a:duotone>
              <a:prstClr val="black"/>
              <a:srgbClr val="D9C3A5">
                <a:tint val="50000"/>
                <a:satMod val="180000"/>
              </a:srgbClr>
            </a:duotone>
            <a:lum/>
          </a:blip>
          <a:srcRect l="8028" t="6150" r="17355" b="5882"/>
          <a:stretch>
            <a:fillRect/>
          </a:stretch>
        </p:blipFill>
        <p:spPr>
          <a:xfrm>
            <a:off x="6940513" y="3455295"/>
            <a:ext cx="1827973" cy="2654451"/>
          </a:xfrm>
          <a:prstGeom prst="rect">
            <a:avLst/>
          </a:prstGeom>
        </p:spPr>
      </p:pic>
      <p:sp>
        <p:nvSpPr>
          <p:cNvPr id="8" name="TextBox 7"/>
          <p:cNvSpPr txBox="1"/>
          <p:nvPr/>
        </p:nvSpPr>
        <p:spPr>
          <a:xfrm>
            <a:off x="1317951" y="1810775"/>
            <a:ext cx="6988487" cy="861774"/>
          </a:xfrm>
          <a:prstGeom prst="rect">
            <a:avLst/>
          </a:prstGeom>
          <a:noFill/>
        </p:spPr>
        <p:txBody>
          <a:bodyPr wrap="none" rtlCol="0">
            <a:spAutoFit/>
          </a:bodyPr>
          <a:lstStyle/>
          <a:p>
            <a:r>
              <a:rPr lang="en-US" sz="3200" b="1" cap="small" dirty="0">
                <a:solidFill>
                  <a:schemeClr val="accent5">
                    <a:lumMod val="50000"/>
                  </a:schemeClr>
                </a:solidFill>
              </a:rPr>
              <a:t>Wolf of </a:t>
            </a:r>
            <a:r>
              <a:rPr lang="en-US" sz="3200" b="1" cap="small" dirty="0" err="1">
                <a:solidFill>
                  <a:schemeClr val="accent5">
                    <a:lumMod val="50000"/>
                  </a:schemeClr>
                </a:solidFill>
              </a:rPr>
              <a:t>Gubbio</a:t>
            </a:r>
            <a:r>
              <a:rPr lang="en-US" sz="3200" b="1" cap="small" dirty="0">
                <a:solidFill>
                  <a:schemeClr val="accent5">
                    <a:lumMod val="50000"/>
                  </a:schemeClr>
                </a:solidFill>
              </a:rPr>
              <a:t>: A Lesson in Peacemaking</a:t>
            </a:r>
          </a:p>
          <a:p>
            <a:endParaRPr lang="en-US" b="1" dirty="0"/>
          </a:p>
        </p:txBody>
      </p:sp>
      <p:sp>
        <p:nvSpPr>
          <p:cNvPr id="2" name="Slide Number Placeholder 1"/>
          <p:cNvSpPr>
            <a:spLocks noGrp="1"/>
          </p:cNvSpPr>
          <p:nvPr>
            <p:ph type="sldNum" sz="quarter" idx="12"/>
          </p:nvPr>
        </p:nvSpPr>
        <p:spPr/>
        <p:txBody>
          <a:bodyPr/>
          <a:lstStyle/>
          <a:p>
            <a:fld id="{81F9385A-9BB9-7945-ACA0-DEEDF4366C26}" type="slidenum">
              <a:rPr lang="en-US" smtClean="0"/>
              <a:pPr/>
              <a:t>18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6454"/>
            <a:ext cx="8229600" cy="5091545"/>
          </a:xfrm>
        </p:spPr>
        <p:txBody>
          <a:bodyPr>
            <a:normAutofit lnSpcReduction="10000"/>
          </a:bodyPr>
          <a:lstStyle/>
          <a:p>
            <a:pPr marL="0" indent="0" algn="ctr">
              <a:buNone/>
            </a:pPr>
            <a:r>
              <a:rPr lang="en-US" sz="2800" b="1" cap="small" dirty="0">
                <a:solidFill>
                  <a:schemeClr val="accent5">
                    <a:lumMod val="50000"/>
                  </a:schemeClr>
                </a:solidFill>
              </a:rPr>
              <a:t>Wolf of </a:t>
            </a:r>
            <a:r>
              <a:rPr lang="en-US" sz="2800" b="1" cap="small" dirty="0" err="1">
                <a:solidFill>
                  <a:schemeClr val="accent5">
                    <a:lumMod val="50000"/>
                  </a:schemeClr>
                </a:solidFill>
              </a:rPr>
              <a:t>Gubbio</a:t>
            </a:r>
            <a:r>
              <a:rPr lang="en-US" sz="2800" b="1" cap="small" dirty="0">
                <a:solidFill>
                  <a:schemeClr val="accent5">
                    <a:lumMod val="50000"/>
                  </a:schemeClr>
                </a:solidFill>
              </a:rPr>
              <a:t>: A Lesson in </a:t>
            </a:r>
            <a:r>
              <a:rPr lang="en-US" sz="2800" b="1" cap="small" dirty="0" smtClean="0">
                <a:solidFill>
                  <a:schemeClr val="accent5">
                    <a:lumMod val="50000"/>
                  </a:schemeClr>
                </a:solidFill>
              </a:rPr>
              <a:t>Peacemaking</a:t>
            </a:r>
          </a:p>
          <a:p>
            <a:r>
              <a:rPr lang="en-US" sz="2800" dirty="0" smtClean="0">
                <a:solidFill>
                  <a:schemeClr val="accent5">
                    <a:lumMod val="50000"/>
                  </a:schemeClr>
                </a:solidFill>
              </a:rPr>
              <a:t>The legend of St. Francis and the Wolf is found in a 14</a:t>
            </a:r>
            <a:r>
              <a:rPr lang="en-US" sz="2800" baseline="30000" dirty="0" smtClean="0">
                <a:solidFill>
                  <a:schemeClr val="accent5">
                    <a:lumMod val="50000"/>
                  </a:schemeClr>
                </a:solidFill>
              </a:rPr>
              <a:t>th</a:t>
            </a:r>
            <a:r>
              <a:rPr lang="en-US" sz="2800" dirty="0" smtClean="0">
                <a:solidFill>
                  <a:schemeClr val="accent5">
                    <a:lumMod val="50000"/>
                  </a:schemeClr>
                </a:solidFill>
              </a:rPr>
              <a:t> Century book called the </a:t>
            </a:r>
            <a:r>
              <a:rPr lang="en-US" sz="2800" i="1" dirty="0" err="1" smtClean="0">
                <a:solidFill>
                  <a:schemeClr val="accent5">
                    <a:lumMod val="50000"/>
                  </a:schemeClr>
                </a:solidFill>
              </a:rPr>
              <a:t>Fioretti</a:t>
            </a:r>
            <a:r>
              <a:rPr lang="en-US" sz="2800" i="1" dirty="0" smtClean="0">
                <a:solidFill>
                  <a:schemeClr val="accent5">
                    <a:lumMod val="50000"/>
                  </a:schemeClr>
                </a:solidFill>
              </a:rPr>
              <a:t> </a:t>
            </a:r>
            <a:r>
              <a:rPr lang="en-US" sz="2800" dirty="0" smtClean="0">
                <a:solidFill>
                  <a:schemeClr val="accent5">
                    <a:lumMod val="50000"/>
                  </a:schemeClr>
                </a:solidFill>
              </a:rPr>
              <a:t>or </a:t>
            </a:r>
            <a:r>
              <a:rPr lang="en-US" sz="2800" i="1" dirty="0" smtClean="0">
                <a:solidFill>
                  <a:schemeClr val="accent5">
                    <a:lumMod val="50000"/>
                  </a:schemeClr>
                </a:solidFill>
              </a:rPr>
              <a:t>The Little Flowers of St. Francis,</a:t>
            </a:r>
            <a:r>
              <a:rPr lang="en-US" sz="2800" dirty="0" smtClean="0">
                <a:solidFill>
                  <a:schemeClr val="accent5">
                    <a:lumMod val="50000"/>
                  </a:schemeClr>
                </a:solidFill>
              </a:rPr>
              <a:t> which was written by an anonymous Tuscan writer.</a:t>
            </a:r>
          </a:p>
          <a:p>
            <a:r>
              <a:rPr lang="en-US" sz="2800" b="1" dirty="0" err="1" smtClean="0">
                <a:solidFill>
                  <a:schemeClr val="accent5">
                    <a:lumMod val="50000"/>
                  </a:schemeClr>
                </a:solidFill>
              </a:rPr>
              <a:t>Gubbio</a:t>
            </a:r>
            <a:r>
              <a:rPr lang="en-US" sz="2800" dirty="0" smtClean="0">
                <a:solidFill>
                  <a:schemeClr val="accent5">
                    <a:lumMod val="50000"/>
                  </a:schemeClr>
                </a:solidFill>
              </a:rPr>
              <a:t> is a village in Italy where legend has it that St. Francis of Assisi spoke with a wolf who was terrorizing the people of the village. Upon hearing that the wolf was starving, Francis arranged for the villagers to feed the wolf. Not only was the wolf no longer a threat; he became a beloved protector and companion of the village for the rest of his life.</a:t>
            </a:r>
          </a:p>
          <a:p>
            <a:endParaRPr lang="en-US" dirty="0" smtClean="0"/>
          </a:p>
          <a:p>
            <a:endParaRPr lang="en-US" dirty="0"/>
          </a:p>
        </p:txBody>
      </p:sp>
      <p:sp>
        <p:nvSpPr>
          <p:cNvPr id="4" name="Title 3"/>
          <p:cNvSpPr>
            <a:spLocks noGrp="1"/>
          </p:cNvSpPr>
          <p:nvPr>
            <p:ph type="title"/>
          </p:nvPr>
        </p:nvSpPr>
        <p:spPr/>
        <p:txBody>
          <a:bodyPr/>
          <a:lstStyle/>
          <a:p>
            <a:endParaRPr lang="en-US"/>
          </a:p>
        </p:txBody>
      </p:sp>
      <p:sp>
        <p:nvSpPr>
          <p:cNvPr id="5" name="Title 1"/>
          <p:cNvSpPr txBox="1">
            <a:spLocks/>
          </p:cNvSpPr>
          <p:nvPr/>
        </p:nvSpPr>
        <p:spPr>
          <a:xfrm>
            <a:off x="457200" y="274637"/>
            <a:ext cx="8229600" cy="11430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19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59878"/>
            <a:ext cx="8229600" cy="5395551"/>
          </a:xfrm>
        </p:spPr>
        <p:txBody>
          <a:bodyPr>
            <a:normAutofit fontScale="47500" lnSpcReduction="20000"/>
          </a:bodyPr>
          <a:lstStyle/>
          <a:p>
            <a:pPr algn="ctr">
              <a:spcAft>
                <a:spcPts val="1200"/>
              </a:spcAft>
              <a:buNone/>
            </a:pPr>
            <a:r>
              <a:rPr lang="en-US" sz="6700" b="1" cap="small" dirty="0" smtClean="0">
                <a:solidFill>
                  <a:schemeClr val="accent5">
                    <a:lumMod val="50000"/>
                  </a:schemeClr>
                </a:solidFill>
                <a:cs typeface="Palatino"/>
              </a:rPr>
              <a:t>Peacemaking with a Franciscan Lens</a:t>
            </a:r>
          </a:p>
          <a:p>
            <a:pPr>
              <a:spcBef>
                <a:spcPts val="600"/>
              </a:spcBef>
              <a:buNone/>
            </a:pPr>
            <a:r>
              <a:rPr lang="en-US" sz="6700" b="1" dirty="0" smtClean="0">
                <a:solidFill>
                  <a:schemeClr val="accent5">
                    <a:lumMod val="50000"/>
                  </a:schemeClr>
                </a:solidFill>
              </a:rPr>
              <a:t>Admonition 27:</a:t>
            </a:r>
          </a:p>
          <a:p>
            <a:pPr>
              <a:spcBef>
                <a:spcPts val="600"/>
              </a:spcBef>
              <a:buNone/>
            </a:pPr>
            <a:r>
              <a:rPr lang="en-US" sz="6700" dirty="0" smtClean="0">
                <a:solidFill>
                  <a:schemeClr val="accent5">
                    <a:lumMod val="50000"/>
                  </a:schemeClr>
                </a:solidFill>
              </a:rPr>
              <a:t>	1. </a:t>
            </a:r>
            <a:r>
              <a:rPr lang="en-US" sz="6700" i="1" dirty="0" smtClean="0">
                <a:solidFill>
                  <a:schemeClr val="accent5">
                    <a:lumMod val="50000"/>
                  </a:schemeClr>
                </a:solidFill>
              </a:rPr>
              <a:t>Where there is charity and wisdom, there is neither fear nor ignorance. </a:t>
            </a:r>
          </a:p>
          <a:p>
            <a:pPr>
              <a:spcBef>
                <a:spcPts val="600"/>
              </a:spcBef>
              <a:buNone/>
            </a:pPr>
            <a:r>
              <a:rPr lang="en-US" sz="6700" i="1" dirty="0" smtClean="0">
                <a:solidFill>
                  <a:schemeClr val="accent5">
                    <a:lumMod val="50000"/>
                  </a:schemeClr>
                </a:solidFill>
              </a:rPr>
              <a:t>	2. Where there is patience and humility, there is neither anger nor disturbance. </a:t>
            </a:r>
          </a:p>
          <a:p>
            <a:pPr>
              <a:spcBef>
                <a:spcPts val="600"/>
              </a:spcBef>
              <a:buNone/>
            </a:pPr>
            <a:r>
              <a:rPr lang="en-US" sz="6700" i="1" dirty="0" smtClean="0">
                <a:solidFill>
                  <a:schemeClr val="accent5">
                    <a:lumMod val="50000"/>
                  </a:schemeClr>
                </a:solidFill>
              </a:rPr>
              <a:t>	3. Where there is poverty with joy, there is neither covetousness nor avarice.</a:t>
            </a:r>
          </a:p>
          <a:p>
            <a:pPr>
              <a:spcBef>
                <a:spcPts val="600"/>
              </a:spcBef>
              <a:buNone/>
            </a:pPr>
            <a:r>
              <a:rPr lang="en-US" sz="5053" i="1" dirty="0" smtClean="0"/>
              <a:t> </a:t>
            </a:r>
          </a:p>
          <a:p>
            <a:endParaRPr lang="en-US" dirty="0"/>
          </a:p>
        </p:txBody>
      </p:sp>
      <p:sp>
        <p:nvSpPr>
          <p:cNvPr id="4" name="Title 1"/>
          <p:cNvSpPr txBox="1">
            <a:spLocks/>
          </p:cNvSpPr>
          <p:nvPr/>
        </p:nvSpPr>
        <p:spPr>
          <a:xfrm>
            <a:off x="457200" y="218407"/>
            <a:ext cx="8229600" cy="110195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2</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5283"/>
            <a:ext cx="8229600" cy="4525963"/>
          </a:xfrm>
        </p:spPr>
        <p:txBody>
          <a:bodyPr>
            <a:normAutofit fontScale="85000" lnSpcReduction="10000"/>
          </a:bodyPr>
          <a:lstStyle/>
          <a:p>
            <a:pPr marL="0" indent="0" algn="ctr">
              <a:buNone/>
            </a:pPr>
            <a:r>
              <a:rPr lang="en-US" b="1" cap="small" dirty="0">
                <a:solidFill>
                  <a:schemeClr val="accent5">
                    <a:lumMod val="50000"/>
                  </a:schemeClr>
                </a:solidFill>
              </a:rPr>
              <a:t>Wolf of </a:t>
            </a:r>
            <a:r>
              <a:rPr lang="en-US" b="1" cap="small" dirty="0" err="1">
                <a:solidFill>
                  <a:schemeClr val="accent5">
                    <a:lumMod val="50000"/>
                  </a:schemeClr>
                </a:solidFill>
              </a:rPr>
              <a:t>Gubbio</a:t>
            </a:r>
            <a:r>
              <a:rPr lang="en-US" b="1" cap="small" dirty="0">
                <a:solidFill>
                  <a:schemeClr val="accent5">
                    <a:lumMod val="50000"/>
                  </a:schemeClr>
                </a:solidFill>
              </a:rPr>
              <a:t>: A Lesson in </a:t>
            </a:r>
            <a:r>
              <a:rPr lang="en-US" b="1" cap="small" dirty="0" smtClean="0">
                <a:solidFill>
                  <a:schemeClr val="accent5">
                    <a:lumMod val="50000"/>
                  </a:schemeClr>
                </a:solidFill>
              </a:rPr>
              <a:t>Peacemaking</a:t>
            </a:r>
          </a:p>
          <a:p>
            <a:r>
              <a:rPr lang="en-US" dirty="0" smtClean="0">
                <a:solidFill>
                  <a:schemeClr val="accent5">
                    <a:lumMod val="50000"/>
                  </a:schemeClr>
                </a:solidFill>
              </a:rPr>
              <a:t>Peacemaking involves </a:t>
            </a:r>
            <a:r>
              <a:rPr lang="en-US" b="1" dirty="0" smtClean="0">
                <a:solidFill>
                  <a:schemeClr val="accent5">
                    <a:lumMod val="50000"/>
                  </a:schemeClr>
                </a:solidFill>
              </a:rPr>
              <a:t>“</a:t>
            </a:r>
            <a:r>
              <a:rPr lang="en-US" sz="2800" b="1" i="1" dirty="0" smtClean="0">
                <a:solidFill>
                  <a:schemeClr val="accent5">
                    <a:lumMod val="50000"/>
                  </a:schemeClr>
                </a:solidFill>
              </a:rPr>
              <a:t>courageous initiatives</a:t>
            </a:r>
            <a:r>
              <a:rPr lang="en-US" b="1" dirty="0" smtClean="0">
                <a:solidFill>
                  <a:schemeClr val="accent5">
                    <a:lumMod val="50000"/>
                  </a:schemeClr>
                </a:solidFill>
              </a:rPr>
              <a:t>”</a:t>
            </a:r>
            <a:r>
              <a:rPr lang="en-US" dirty="0">
                <a:solidFill>
                  <a:schemeClr val="accent5">
                    <a:lumMod val="50000"/>
                  </a:schemeClr>
                </a:solidFill>
              </a:rPr>
              <a:t>,</a:t>
            </a:r>
            <a:r>
              <a:rPr lang="en-US" dirty="0" smtClean="0">
                <a:solidFill>
                  <a:schemeClr val="accent5">
                    <a:lumMod val="50000"/>
                  </a:schemeClr>
                </a:solidFill>
              </a:rPr>
              <a:t> i.e., Francis going outside the city walls unarmed to meet the wolf. One must be </a:t>
            </a:r>
            <a:r>
              <a:rPr lang="en-US" b="1" dirty="0" smtClean="0">
                <a:solidFill>
                  <a:schemeClr val="accent5">
                    <a:lumMod val="50000"/>
                  </a:schemeClr>
                </a:solidFill>
              </a:rPr>
              <a:t>proactive</a:t>
            </a:r>
            <a:r>
              <a:rPr lang="en-US" dirty="0" smtClean="0">
                <a:solidFill>
                  <a:schemeClr val="accent5">
                    <a:lumMod val="50000"/>
                  </a:schemeClr>
                </a:solidFill>
              </a:rPr>
              <a:t> to bring about peace.</a:t>
            </a:r>
          </a:p>
          <a:p>
            <a:r>
              <a:rPr lang="en-US" dirty="0" smtClean="0">
                <a:solidFill>
                  <a:schemeClr val="accent5">
                    <a:lumMod val="50000"/>
                  </a:schemeClr>
                </a:solidFill>
              </a:rPr>
              <a:t>Franciscan peacemaking involves a stance of </a:t>
            </a:r>
            <a:r>
              <a:rPr lang="en-US" b="1" dirty="0" smtClean="0">
                <a:solidFill>
                  <a:schemeClr val="accent5">
                    <a:lumMod val="50000"/>
                  </a:schemeClr>
                </a:solidFill>
              </a:rPr>
              <a:t>nonviolence</a:t>
            </a:r>
            <a:r>
              <a:rPr lang="en-US" dirty="0">
                <a:solidFill>
                  <a:schemeClr val="accent5">
                    <a:lumMod val="50000"/>
                  </a:schemeClr>
                </a:solidFill>
              </a:rPr>
              <a:t>,</a:t>
            </a:r>
            <a:r>
              <a:rPr lang="en-US" dirty="0" smtClean="0">
                <a:solidFill>
                  <a:schemeClr val="accent5">
                    <a:lumMod val="50000"/>
                  </a:schemeClr>
                </a:solidFill>
              </a:rPr>
              <a:t> i.e., Francis approaches the wolf with no weapons.</a:t>
            </a:r>
          </a:p>
          <a:p>
            <a:r>
              <a:rPr lang="en-US" dirty="0" smtClean="0">
                <a:solidFill>
                  <a:schemeClr val="accent5">
                    <a:lumMod val="50000"/>
                  </a:schemeClr>
                </a:solidFill>
              </a:rPr>
              <a:t>Franciscan peacemaking entails seeing and treating the </a:t>
            </a:r>
            <a:r>
              <a:rPr lang="en-US" dirty="0" err="1" smtClean="0">
                <a:solidFill>
                  <a:schemeClr val="accent5">
                    <a:lumMod val="50000"/>
                  </a:schemeClr>
                </a:solidFill>
              </a:rPr>
              <a:t>other(s</a:t>
            </a:r>
            <a:r>
              <a:rPr lang="en-US" dirty="0" smtClean="0">
                <a:solidFill>
                  <a:schemeClr val="accent5">
                    <a:lumMod val="50000"/>
                  </a:schemeClr>
                </a:solidFill>
              </a:rPr>
              <a:t>) as </a:t>
            </a:r>
            <a:r>
              <a:rPr lang="en-US" b="1" dirty="0" err="1" smtClean="0">
                <a:solidFill>
                  <a:schemeClr val="accent5">
                    <a:lumMod val="50000"/>
                  </a:schemeClr>
                </a:solidFill>
              </a:rPr>
              <a:t>brother</a:t>
            </a:r>
            <a:r>
              <a:rPr lang="en-US" dirty="0" err="1" smtClean="0">
                <a:solidFill>
                  <a:schemeClr val="accent5">
                    <a:lumMod val="50000"/>
                  </a:schemeClr>
                </a:solidFill>
              </a:rPr>
              <a:t>(s</a:t>
            </a:r>
            <a:r>
              <a:rPr lang="en-US" dirty="0" smtClean="0">
                <a:solidFill>
                  <a:schemeClr val="accent5">
                    <a:lumMod val="50000"/>
                  </a:schemeClr>
                </a:solidFill>
              </a:rPr>
              <a:t>) and/or </a:t>
            </a:r>
            <a:r>
              <a:rPr lang="en-US" b="1" dirty="0" err="1" smtClean="0">
                <a:solidFill>
                  <a:schemeClr val="accent5">
                    <a:lumMod val="50000"/>
                  </a:schemeClr>
                </a:solidFill>
              </a:rPr>
              <a:t>sister</a:t>
            </a:r>
            <a:r>
              <a:rPr lang="en-US" dirty="0" err="1" smtClean="0">
                <a:solidFill>
                  <a:schemeClr val="accent5">
                    <a:lumMod val="50000"/>
                  </a:schemeClr>
                </a:solidFill>
              </a:rPr>
              <a:t>(s</a:t>
            </a:r>
            <a:r>
              <a:rPr lang="en-US" dirty="0" smtClean="0">
                <a:solidFill>
                  <a:schemeClr val="accent5">
                    <a:lumMod val="50000"/>
                  </a:schemeClr>
                </a:solidFill>
              </a:rPr>
              <a:t>) since we are all a special reflection and blessing of God, besides being deeply loved by God.</a:t>
            </a:r>
          </a:p>
          <a:p>
            <a:endParaRPr lang="en-US" dirty="0"/>
          </a:p>
        </p:txBody>
      </p:sp>
      <p:sp>
        <p:nvSpPr>
          <p:cNvPr id="6" name="Title 1"/>
          <p:cNvSpPr txBox="1">
            <a:spLocks noGrp="1"/>
          </p:cNvSpPr>
          <p:nvPr>
            <p:ph type="title"/>
          </p:nvPr>
        </p:nvSpPr>
        <p:spPr>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20</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51320"/>
            <a:ext cx="8229600" cy="4919133"/>
          </a:xfrm>
        </p:spPr>
        <p:txBody>
          <a:bodyPr>
            <a:normAutofit fontScale="92500"/>
          </a:bodyPr>
          <a:lstStyle/>
          <a:p>
            <a:pPr marL="0" indent="0" algn="ctr">
              <a:buNone/>
            </a:pPr>
            <a:r>
              <a:rPr lang="en-US" b="1" cap="small" dirty="0" smtClean="0">
                <a:solidFill>
                  <a:schemeClr val="accent5">
                    <a:lumMod val="50000"/>
                  </a:schemeClr>
                </a:solidFill>
              </a:rPr>
              <a:t>Wolf of </a:t>
            </a:r>
            <a:r>
              <a:rPr lang="en-US" b="1" cap="small" dirty="0" err="1" smtClean="0">
                <a:solidFill>
                  <a:schemeClr val="accent5">
                    <a:lumMod val="50000"/>
                  </a:schemeClr>
                </a:solidFill>
              </a:rPr>
              <a:t>Gubbio</a:t>
            </a:r>
            <a:r>
              <a:rPr lang="en-US" b="1" cap="small" dirty="0" smtClean="0">
                <a:solidFill>
                  <a:schemeClr val="accent5">
                    <a:lumMod val="50000"/>
                  </a:schemeClr>
                </a:solidFill>
              </a:rPr>
              <a:t>: A Lesson in Peacemaking</a:t>
            </a:r>
          </a:p>
          <a:p>
            <a:r>
              <a:rPr lang="en-US" dirty="0" smtClean="0">
                <a:solidFill>
                  <a:schemeClr val="accent5">
                    <a:lumMod val="50000"/>
                  </a:schemeClr>
                </a:solidFill>
              </a:rPr>
              <a:t>Peacemaking requires </a:t>
            </a:r>
            <a:r>
              <a:rPr lang="en-US" b="1" dirty="0" smtClean="0">
                <a:solidFill>
                  <a:schemeClr val="accent5">
                    <a:lumMod val="50000"/>
                  </a:schemeClr>
                </a:solidFill>
              </a:rPr>
              <a:t>reconciliation</a:t>
            </a:r>
            <a:r>
              <a:rPr lang="en-US" dirty="0">
                <a:solidFill>
                  <a:schemeClr val="accent5">
                    <a:lumMod val="50000"/>
                  </a:schemeClr>
                </a:solidFill>
              </a:rPr>
              <a:t>,</a:t>
            </a:r>
            <a:r>
              <a:rPr lang="en-US" dirty="0" smtClean="0">
                <a:solidFill>
                  <a:schemeClr val="accent5">
                    <a:lumMod val="50000"/>
                  </a:schemeClr>
                </a:solidFill>
              </a:rPr>
              <a:t> i.e., to bring people together to find a common resolution/agreement.  </a:t>
            </a:r>
            <a:r>
              <a:rPr lang="en-US" sz="2800" dirty="0" smtClean="0">
                <a:solidFill>
                  <a:schemeClr val="accent5">
                    <a:lumMod val="50000"/>
                  </a:schemeClr>
                </a:solidFill>
              </a:rPr>
              <a:t>(Franciscans are to be reconcilers.)</a:t>
            </a:r>
          </a:p>
          <a:p>
            <a:r>
              <a:rPr lang="en-US" dirty="0" smtClean="0">
                <a:solidFill>
                  <a:schemeClr val="accent5">
                    <a:lumMod val="50000"/>
                  </a:schemeClr>
                </a:solidFill>
              </a:rPr>
              <a:t>A peaceful solution calls for both parties to make </a:t>
            </a:r>
            <a:r>
              <a:rPr lang="en-US" b="1" dirty="0" smtClean="0">
                <a:solidFill>
                  <a:schemeClr val="accent5">
                    <a:lumMod val="50000"/>
                  </a:schemeClr>
                </a:solidFill>
              </a:rPr>
              <a:t>mutual changes</a:t>
            </a:r>
            <a:r>
              <a:rPr lang="en-US" dirty="0">
                <a:solidFill>
                  <a:schemeClr val="accent5">
                    <a:lumMod val="50000"/>
                  </a:schemeClr>
                </a:solidFill>
              </a:rPr>
              <a:t>,</a:t>
            </a:r>
            <a:r>
              <a:rPr lang="en-US" dirty="0" smtClean="0">
                <a:solidFill>
                  <a:schemeClr val="accent5">
                    <a:lumMod val="50000"/>
                  </a:schemeClr>
                </a:solidFill>
              </a:rPr>
              <a:t> i.e., the citizens of Gubbio gave up some of their food and the wolf stopped his murderous attacks.</a:t>
            </a:r>
          </a:p>
          <a:p>
            <a:pPr lvl="1"/>
            <a:r>
              <a:rPr lang="en-US" dirty="0" smtClean="0">
                <a:solidFill>
                  <a:schemeClr val="accent5">
                    <a:lumMod val="50000"/>
                  </a:schemeClr>
                </a:solidFill>
              </a:rPr>
              <a:t>N.B. Often times conflict is the result of an unjust 		situation.</a:t>
            </a:r>
            <a:endParaRPr lang="en-US" dirty="0">
              <a:solidFill>
                <a:schemeClr val="accent5">
                  <a:lumMod val="50000"/>
                </a:schemeClr>
              </a:solidFill>
            </a:endParaRPr>
          </a:p>
        </p:txBody>
      </p:sp>
      <p:sp>
        <p:nvSpPr>
          <p:cNvPr id="4" name="Title 3"/>
          <p:cNvSpPr>
            <a:spLocks noGrp="1"/>
          </p:cNvSpPr>
          <p:nvPr>
            <p:ph type="title"/>
          </p:nvPr>
        </p:nvSpPr>
        <p:spPr/>
        <p:txBody>
          <a:bodyPr/>
          <a:lstStyle/>
          <a:p>
            <a:endParaRPr lang="en-US"/>
          </a:p>
        </p:txBody>
      </p:sp>
      <p:sp>
        <p:nvSpPr>
          <p:cNvPr id="5" name="Title 1"/>
          <p:cNvSpPr txBox="1">
            <a:spLocks/>
          </p:cNvSpPr>
          <p:nvPr/>
        </p:nvSpPr>
        <p:spPr>
          <a:xfrm>
            <a:off x="457200" y="274637"/>
            <a:ext cx="8229600" cy="11430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21</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62546"/>
            <a:ext cx="8229600" cy="5088467"/>
          </a:xfrm>
        </p:spPr>
        <p:txBody>
          <a:bodyPr>
            <a:normAutofit/>
          </a:bodyPr>
          <a:lstStyle/>
          <a:p>
            <a:pPr marL="0" indent="0">
              <a:buNone/>
            </a:pPr>
            <a:r>
              <a:rPr lang="en-US" b="1" dirty="0" smtClean="0">
                <a:solidFill>
                  <a:schemeClr val="accent5">
                    <a:lumMod val="50000"/>
                  </a:schemeClr>
                </a:solidFill>
              </a:rPr>
              <a:t>Reflective Questions:</a:t>
            </a:r>
            <a:endParaRPr lang="en-US" dirty="0" smtClean="0">
              <a:solidFill>
                <a:schemeClr val="accent5">
                  <a:lumMod val="50000"/>
                </a:schemeClr>
              </a:solidFill>
            </a:endParaRPr>
          </a:p>
          <a:p>
            <a:r>
              <a:rPr lang="en-US" dirty="0" smtClean="0">
                <a:solidFill>
                  <a:schemeClr val="accent5">
                    <a:lumMod val="50000"/>
                  </a:schemeClr>
                </a:solidFill>
              </a:rPr>
              <a:t>How do I/we address conflict?  </a:t>
            </a:r>
            <a:r>
              <a:rPr lang="en-US" sz="2800" dirty="0" smtClean="0">
                <a:solidFill>
                  <a:schemeClr val="accent5">
                    <a:lumMod val="50000"/>
                  </a:schemeClr>
                </a:solidFill>
              </a:rPr>
              <a:t>(proactive, avoid or wait for someone else to do it)</a:t>
            </a:r>
          </a:p>
          <a:p>
            <a:r>
              <a:rPr lang="en-US" dirty="0" smtClean="0">
                <a:solidFill>
                  <a:schemeClr val="accent5">
                    <a:lumMod val="50000"/>
                  </a:schemeClr>
                </a:solidFill>
              </a:rPr>
              <a:t>How do I/we model reconciliation or resist it?</a:t>
            </a:r>
          </a:p>
          <a:p>
            <a:r>
              <a:rPr lang="en-US" dirty="0" smtClean="0">
                <a:solidFill>
                  <a:schemeClr val="accent5">
                    <a:lumMod val="50000"/>
                  </a:schemeClr>
                </a:solidFill>
              </a:rPr>
              <a:t>How do I/we take a nonviolent stance toward conflict?  (reactive or responsive)</a:t>
            </a:r>
          </a:p>
          <a:p>
            <a:r>
              <a:rPr lang="en-US" dirty="0" smtClean="0">
                <a:solidFill>
                  <a:schemeClr val="accent5">
                    <a:lumMod val="50000"/>
                  </a:schemeClr>
                </a:solidFill>
              </a:rPr>
              <a:t>How do I/we deepen my/our awareness of the needs of those around me/us so that the need does not erupt into conflict?</a:t>
            </a:r>
          </a:p>
          <a:p>
            <a:endParaRPr lang="en-US" dirty="0" smtClean="0"/>
          </a:p>
          <a:p>
            <a:endParaRPr lang="en-US" dirty="0"/>
          </a:p>
        </p:txBody>
      </p:sp>
      <p:sp>
        <p:nvSpPr>
          <p:cNvPr id="4" name="Title 3"/>
          <p:cNvSpPr>
            <a:spLocks noGrp="1"/>
          </p:cNvSpPr>
          <p:nvPr>
            <p:ph type="title"/>
          </p:nvPr>
        </p:nvSpPr>
        <p:spPr/>
        <p:txBody>
          <a:bodyPr/>
          <a:lstStyle/>
          <a:p>
            <a:endParaRPr lang="en-US"/>
          </a:p>
        </p:txBody>
      </p:sp>
      <p:sp>
        <p:nvSpPr>
          <p:cNvPr id="5" name="Title 1"/>
          <p:cNvSpPr txBox="1">
            <a:spLocks/>
          </p:cNvSpPr>
          <p:nvPr/>
        </p:nvSpPr>
        <p:spPr>
          <a:xfrm>
            <a:off x="457200" y="274637"/>
            <a:ext cx="8229600" cy="11430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22</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9603"/>
            <a:ext cx="8229600" cy="4486617"/>
          </a:xfrm>
        </p:spPr>
        <p:txBody>
          <a:bodyPr>
            <a:normAutofit fontScale="25000" lnSpcReduction="20000"/>
          </a:bodyPr>
          <a:lstStyle/>
          <a:p>
            <a:pPr algn="ctr">
              <a:spcAft>
                <a:spcPts val="1200"/>
              </a:spcAft>
              <a:buNone/>
            </a:pPr>
            <a:r>
              <a:rPr lang="en-US" dirty="0" smtClean="0"/>
              <a:t>	</a:t>
            </a:r>
            <a:r>
              <a:rPr lang="en-US" sz="9600" b="1" cap="small" dirty="0" smtClean="0">
                <a:solidFill>
                  <a:schemeClr val="accent5">
                    <a:lumMod val="50000"/>
                  </a:schemeClr>
                </a:solidFill>
              </a:rPr>
              <a:t>Peacemaking Virtues with a Franciscan Lens</a:t>
            </a:r>
          </a:p>
          <a:p>
            <a:pPr>
              <a:spcBef>
                <a:spcPts val="0"/>
              </a:spcBef>
              <a:spcAft>
                <a:spcPts val="1200"/>
              </a:spcAft>
              <a:buNone/>
            </a:pPr>
            <a:r>
              <a:rPr lang="en-US" sz="8000" b="1" dirty="0">
                <a:solidFill>
                  <a:schemeClr val="accent5">
                    <a:lumMod val="50000"/>
                  </a:schemeClr>
                </a:solidFill>
              </a:rPr>
              <a:t>	</a:t>
            </a:r>
            <a:r>
              <a:rPr lang="en-US" sz="8000" dirty="0" smtClean="0">
                <a:solidFill>
                  <a:schemeClr val="accent5">
                    <a:lumMod val="50000"/>
                  </a:schemeClr>
                </a:solidFill>
              </a:rPr>
              <a:t>Admonition 27:</a:t>
            </a:r>
          </a:p>
          <a:p>
            <a:pPr>
              <a:lnSpc>
                <a:spcPct val="120000"/>
              </a:lnSpc>
              <a:spcBef>
                <a:spcPts val="0"/>
              </a:spcBef>
              <a:spcAft>
                <a:spcPts val="600"/>
              </a:spcAft>
              <a:buNone/>
            </a:pPr>
            <a:r>
              <a:rPr lang="en-US" sz="8000" dirty="0">
                <a:solidFill>
                  <a:schemeClr val="accent5">
                    <a:lumMod val="50000"/>
                  </a:schemeClr>
                </a:solidFill>
              </a:rPr>
              <a:t>	</a:t>
            </a:r>
            <a:r>
              <a:rPr lang="en-US" sz="8000" b="1" dirty="0" smtClean="0">
                <a:solidFill>
                  <a:schemeClr val="accent5">
                    <a:lumMod val="50000"/>
                  </a:schemeClr>
                </a:solidFill>
              </a:rPr>
              <a:t>1. </a:t>
            </a:r>
            <a:r>
              <a:rPr lang="en-US" sz="8000" b="1" i="1" dirty="0" smtClean="0">
                <a:solidFill>
                  <a:schemeClr val="accent5">
                    <a:lumMod val="50000"/>
                  </a:schemeClr>
                </a:solidFill>
              </a:rPr>
              <a:t>Where </a:t>
            </a:r>
            <a:r>
              <a:rPr lang="en-US" sz="8000" b="1" i="1" dirty="0">
                <a:solidFill>
                  <a:schemeClr val="accent5">
                    <a:lumMod val="50000"/>
                  </a:schemeClr>
                </a:solidFill>
              </a:rPr>
              <a:t>there is charity and wisdom, there is</a:t>
            </a:r>
            <a:r>
              <a:rPr lang="en-US" sz="8000" b="1" i="1" dirty="0" smtClean="0">
                <a:solidFill>
                  <a:schemeClr val="accent5">
                    <a:lumMod val="50000"/>
                  </a:schemeClr>
                </a:solidFill>
              </a:rPr>
              <a:t> neither </a:t>
            </a:r>
            <a:r>
              <a:rPr lang="en-US" sz="8000" b="1" i="1" dirty="0">
                <a:solidFill>
                  <a:schemeClr val="accent5">
                    <a:lumMod val="50000"/>
                  </a:schemeClr>
                </a:solidFill>
              </a:rPr>
              <a:t>fear nor ignorance</a:t>
            </a:r>
            <a:r>
              <a:rPr lang="en-US" sz="8000" b="1" i="1" dirty="0" smtClean="0">
                <a:solidFill>
                  <a:schemeClr val="accent5">
                    <a:lumMod val="50000"/>
                  </a:schemeClr>
                </a:solidFill>
              </a:rPr>
              <a:t>.</a:t>
            </a:r>
          </a:p>
          <a:p>
            <a:pPr>
              <a:lnSpc>
                <a:spcPct val="120000"/>
              </a:lnSpc>
              <a:spcBef>
                <a:spcPts val="0"/>
              </a:spcBef>
              <a:spcAft>
                <a:spcPts val="600"/>
              </a:spcAft>
              <a:buNone/>
            </a:pPr>
            <a:r>
              <a:rPr lang="en-US" sz="8000" b="1" i="1" dirty="0" smtClean="0">
                <a:solidFill>
                  <a:schemeClr val="accent5">
                    <a:lumMod val="50000"/>
                  </a:schemeClr>
                </a:solidFill>
              </a:rPr>
              <a:t>	2</a:t>
            </a:r>
            <a:r>
              <a:rPr lang="en-US" sz="8000" b="1" i="1" dirty="0">
                <a:solidFill>
                  <a:schemeClr val="accent5">
                    <a:lumMod val="50000"/>
                  </a:schemeClr>
                </a:solidFill>
              </a:rPr>
              <a:t>. Where there is patience and humility, there is</a:t>
            </a:r>
            <a:r>
              <a:rPr lang="en-US" sz="8000" b="1" i="1" dirty="0" smtClean="0">
                <a:solidFill>
                  <a:schemeClr val="accent5">
                    <a:lumMod val="50000"/>
                  </a:schemeClr>
                </a:solidFill>
              </a:rPr>
              <a:t> neither </a:t>
            </a:r>
            <a:r>
              <a:rPr lang="en-US" sz="8000" b="1" i="1" dirty="0">
                <a:solidFill>
                  <a:schemeClr val="accent5">
                    <a:lumMod val="50000"/>
                  </a:schemeClr>
                </a:solidFill>
              </a:rPr>
              <a:t>anger nor disturbance</a:t>
            </a:r>
            <a:r>
              <a:rPr lang="en-US" sz="8000" b="1" i="1" dirty="0" smtClean="0">
                <a:solidFill>
                  <a:schemeClr val="accent5">
                    <a:lumMod val="50000"/>
                  </a:schemeClr>
                </a:solidFill>
              </a:rPr>
              <a:t>.</a:t>
            </a:r>
          </a:p>
          <a:p>
            <a:pPr>
              <a:lnSpc>
                <a:spcPct val="120000"/>
              </a:lnSpc>
              <a:spcBef>
                <a:spcPts val="0"/>
              </a:spcBef>
              <a:spcAft>
                <a:spcPts val="600"/>
              </a:spcAft>
              <a:buNone/>
            </a:pPr>
            <a:r>
              <a:rPr lang="en-US" sz="8000" b="1" i="1" dirty="0" smtClean="0">
                <a:solidFill>
                  <a:schemeClr val="accent5">
                    <a:lumMod val="50000"/>
                  </a:schemeClr>
                </a:solidFill>
              </a:rPr>
              <a:t>	3</a:t>
            </a:r>
            <a:r>
              <a:rPr lang="en-US" sz="8000" b="1" i="1" dirty="0">
                <a:solidFill>
                  <a:schemeClr val="accent5">
                    <a:lumMod val="50000"/>
                  </a:schemeClr>
                </a:solidFill>
              </a:rPr>
              <a:t>. Where there is poverty with joy, there </a:t>
            </a:r>
            <a:r>
              <a:rPr lang="en-US" sz="8000" b="1" i="1" dirty="0" smtClean="0">
                <a:solidFill>
                  <a:schemeClr val="accent5">
                    <a:lumMod val="50000"/>
                  </a:schemeClr>
                </a:solidFill>
              </a:rPr>
              <a:t>is neither </a:t>
            </a:r>
            <a:r>
              <a:rPr lang="en-US" sz="8000" b="1" i="1" dirty="0">
                <a:solidFill>
                  <a:schemeClr val="accent5">
                    <a:lumMod val="50000"/>
                  </a:schemeClr>
                </a:solidFill>
              </a:rPr>
              <a:t>covetousness nor avarice</a:t>
            </a:r>
            <a:r>
              <a:rPr lang="en-US" sz="8000" b="1" i="1" dirty="0" smtClean="0">
                <a:solidFill>
                  <a:schemeClr val="accent5">
                    <a:lumMod val="50000"/>
                  </a:schemeClr>
                </a:solidFill>
              </a:rPr>
              <a:t>.</a:t>
            </a:r>
          </a:p>
          <a:p>
            <a:pPr>
              <a:lnSpc>
                <a:spcPct val="120000"/>
              </a:lnSpc>
              <a:spcBef>
                <a:spcPts val="0"/>
              </a:spcBef>
              <a:spcAft>
                <a:spcPts val="600"/>
              </a:spcAft>
              <a:buNone/>
            </a:pPr>
            <a:r>
              <a:rPr lang="en-US" sz="8000" b="1" i="1" dirty="0" smtClean="0">
                <a:solidFill>
                  <a:schemeClr val="accent5">
                    <a:lumMod val="50000"/>
                  </a:schemeClr>
                </a:solidFill>
              </a:rPr>
              <a:t>	4</a:t>
            </a:r>
            <a:r>
              <a:rPr lang="en-US" sz="8000" b="1" i="1" dirty="0">
                <a:solidFill>
                  <a:schemeClr val="accent5">
                    <a:lumMod val="50000"/>
                  </a:schemeClr>
                </a:solidFill>
              </a:rPr>
              <a:t>. Where there is inner peace and meditation</a:t>
            </a:r>
            <a:r>
              <a:rPr lang="en-US" sz="8000" b="1" i="1" dirty="0" smtClean="0">
                <a:solidFill>
                  <a:schemeClr val="accent5">
                    <a:lumMod val="50000"/>
                  </a:schemeClr>
                </a:solidFill>
              </a:rPr>
              <a:t>, there </a:t>
            </a:r>
            <a:r>
              <a:rPr lang="en-US" sz="8000" b="1" i="1" dirty="0">
                <a:solidFill>
                  <a:schemeClr val="accent5">
                    <a:lumMod val="50000"/>
                  </a:schemeClr>
                </a:solidFill>
              </a:rPr>
              <a:t>is neither anxiousness nor dissipation</a:t>
            </a:r>
            <a:r>
              <a:rPr lang="en-US" sz="8000" b="1" i="1" dirty="0" smtClean="0">
                <a:solidFill>
                  <a:schemeClr val="accent5">
                    <a:lumMod val="50000"/>
                  </a:schemeClr>
                </a:solidFill>
              </a:rPr>
              <a:t>.</a:t>
            </a:r>
          </a:p>
          <a:p>
            <a:pPr>
              <a:lnSpc>
                <a:spcPct val="120000"/>
              </a:lnSpc>
              <a:spcBef>
                <a:spcPts val="0"/>
              </a:spcBef>
              <a:spcAft>
                <a:spcPts val="600"/>
              </a:spcAft>
              <a:buNone/>
            </a:pPr>
            <a:r>
              <a:rPr lang="en-US" sz="8000" b="1" i="1" dirty="0" smtClean="0">
                <a:solidFill>
                  <a:schemeClr val="accent5">
                    <a:lumMod val="50000"/>
                  </a:schemeClr>
                </a:solidFill>
              </a:rPr>
              <a:t>	5</a:t>
            </a:r>
            <a:r>
              <a:rPr lang="en-US" sz="8000" b="1" i="1" dirty="0">
                <a:solidFill>
                  <a:schemeClr val="accent5">
                    <a:lumMod val="50000"/>
                  </a:schemeClr>
                </a:solidFill>
              </a:rPr>
              <a:t>. Where there is fear of the Lord to guard </a:t>
            </a:r>
            <a:r>
              <a:rPr lang="en-US" sz="8000" b="1" i="1" dirty="0" smtClean="0">
                <a:solidFill>
                  <a:schemeClr val="accent5">
                    <a:lumMod val="50000"/>
                  </a:schemeClr>
                </a:solidFill>
              </a:rPr>
              <a:t>the house </a:t>
            </a:r>
            <a:r>
              <a:rPr lang="en-US" sz="8000" b="1" i="1" dirty="0">
                <a:solidFill>
                  <a:schemeClr val="accent5">
                    <a:lumMod val="50000"/>
                  </a:schemeClr>
                </a:solidFill>
              </a:rPr>
              <a:t>(cf. </a:t>
            </a:r>
            <a:r>
              <a:rPr lang="en-US" sz="8000" b="1" i="1" dirty="0" err="1">
                <a:solidFill>
                  <a:schemeClr val="accent5">
                    <a:lumMod val="50000"/>
                  </a:schemeClr>
                </a:solidFill>
              </a:rPr>
              <a:t>Lk</a:t>
            </a:r>
            <a:r>
              <a:rPr lang="en-US" sz="8000" b="1" i="1" dirty="0">
                <a:solidFill>
                  <a:schemeClr val="accent5">
                    <a:lumMod val="50000"/>
                  </a:schemeClr>
                </a:solidFill>
              </a:rPr>
              <a:t>. 11:21), there the enemy cannot</a:t>
            </a:r>
            <a:r>
              <a:rPr lang="en-US" sz="8000" b="1" i="1" dirty="0" smtClean="0">
                <a:solidFill>
                  <a:schemeClr val="accent5">
                    <a:lumMod val="50000"/>
                  </a:schemeClr>
                </a:solidFill>
              </a:rPr>
              <a:t> gain </a:t>
            </a:r>
            <a:r>
              <a:rPr lang="en-US" sz="8000" b="1" i="1" dirty="0">
                <a:solidFill>
                  <a:schemeClr val="accent5">
                    <a:lumMod val="50000"/>
                  </a:schemeClr>
                </a:solidFill>
              </a:rPr>
              <a:t>entry</a:t>
            </a:r>
            <a:r>
              <a:rPr lang="en-US" sz="8000" b="1" i="1" dirty="0" smtClean="0">
                <a:solidFill>
                  <a:schemeClr val="accent5">
                    <a:lumMod val="50000"/>
                  </a:schemeClr>
                </a:solidFill>
              </a:rPr>
              <a:t>.</a:t>
            </a:r>
          </a:p>
          <a:p>
            <a:pPr>
              <a:lnSpc>
                <a:spcPct val="120000"/>
              </a:lnSpc>
              <a:spcBef>
                <a:spcPts val="0"/>
              </a:spcBef>
              <a:buNone/>
            </a:pPr>
            <a:r>
              <a:rPr lang="en-US" sz="8000" b="1" i="1" dirty="0" smtClean="0">
                <a:solidFill>
                  <a:schemeClr val="accent5">
                    <a:lumMod val="50000"/>
                  </a:schemeClr>
                </a:solidFill>
              </a:rPr>
              <a:t>	6</a:t>
            </a:r>
            <a:r>
              <a:rPr lang="en-US" sz="8000" b="1" i="1" dirty="0">
                <a:solidFill>
                  <a:schemeClr val="accent5">
                    <a:lumMod val="50000"/>
                  </a:schemeClr>
                </a:solidFill>
              </a:rPr>
              <a:t>. Where there is mercy and discernment, </a:t>
            </a:r>
            <a:r>
              <a:rPr lang="en-US" sz="8000" b="1" i="1" dirty="0" smtClean="0">
                <a:solidFill>
                  <a:schemeClr val="accent5">
                    <a:lumMod val="50000"/>
                  </a:schemeClr>
                </a:solidFill>
              </a:rPr>
              <a:t>there is </a:t>
            </a:r>
            <a:r>
              <a:rPr lang="en-US" sz="8000" b="1" i="1" dirty="0">
                <a:solidFill>
                  <a:schemeClr val="accent5">
                    <a:lumMod val="50000"/>
                  </a:schemeClr>
                </a:solidFill>
              </a:rPr>
              <a:t>neither excess nor hardness of heart.</a:t>
            </a:r>
          </a:p>
        </p:txBody>
      </p:sp>
      <p:sp>
        <p:nvSpPr>
          <p:cNvPr id="4" name="Title 3"/>
          <p:cNvSpPr>
            <a:spLocks noGrp="1"/>
          </p:cNvSpPr>
          <p:nvPr>
            <p:ph type="title"/>
          </p:nvPr>
        </p:nvSpPr>
        <p:spPr/>
        <p:txBody>
          <a:bodyPr/>
          <a:lstStyle/>
          <a:p>
            <a:endParaRPr lang="en-US"/>
          </a:p>
        </p:txBody>
      </p:sp>
      <p:sp>
        <p:nvSpPr>
          <p:cNvPr id="5" name="Title 1"/>
          <p:cNvSpPr txBox="1">
            <a:spLocks/>
          </p:cNvSpPr>
          <p:nvPr/>
        </p:nvSpPr>
        <p:spPr>
          <a:xfrm>
            <a:off x="457200" y="274637"/>
            <a:ext cx="8229600" cy="11430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23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Chevron">
              <a:avLst/>
            </a:prstTxWarp>
          </a:bodyPr>
          <a:lstStyle/>
          <a:p>
            <a:r>
              <a:rPr lang="en-US" dirty="0" smtClean="0">
                <a:effectLst>
                  <a:glow rad="101600">
                    <a:schemeClr val="accent4">
                      <a:alpha val="75000"/>
                    </a:schemeClr>
                  </a:glow>
                </a:effectLst>
              </a:rPr>
              <a:t>Franciscan Peacemaking</a:t>
            </a:r>
            <a:endParaRPr lang="en-US" dirty="0">
              <a:effectLst>
                <a:glow rad="101600">
                  <a:schemeClr val="accent4">
                    <a:alpha val="75000"/>
                  </a:schemeClr>
                </a:glow>
              </a:effectLst>
            </a:endParaRPr>
          </a:p>
        </p:txBody>
      </p:sp>
      <p:pic>
        <p:nvPicPr>
          <p:cNvPr id="5" name="Content Placeholder 4" descr="IMG_0006.jpg"/>
          <p:cNvPicPr>
            <a:picLocks noGrp="1" noChangeAspect="1"/>
          </p:cNvPicPr>
          <p:nvPr>
            <p:ph idx="1"/>
          </p:nvPr>
        </p:nvPicPr>
        <p:blipFill>
          <a:blip r:embed="rId2"/>
          <a:srcRect l="206" t="28515" r="1002" b="17235"/>
          <a:stretch>
            <a:fillRect/>
          </a:stretch>
        </p:blipFill>
        <p:spPr>
          <a:xfrm>
            <a:off x="2624667" y="2642046"/>
            <a:ext cx="3967238" cy="3212050"/>
          </a:xfrm>
        </p:spPr>
      </p:pic>
      <p:sp>
        <p:nvSpPr>
          <p:cNvPr id="6" name="TextBox 5"/>
          <p:cNvSpPr txBox="1"/>
          <p:nvPr/>
        </p:nvSpPr>
        <p:spPr>
          <a:xfrm>
            <a:off x="3060095" y="5854095"/>
            <a:ext cx="3205238" cy="584776"/>
          </a:xfrm>
          <a:prstGeom prst="rect">
            <a:avLst/>
          </a:prstGeom>
          <a:noFill/>
        </p:spPr>
        <p:txBody>
          <a:bodyPr wrap="square" rtlCol="0">
            <a:spAutoFit/>
          </a:bodyPr>
          <a:lstStyle/>
          <a:p>
            <a:r>
              <a:rPr lang="en-US" sz="3200" dirty="0" err="1" smtClean="0">
                <a:latin typeface="Cooper Black"/>
                <a:cs typeface="Cooper Black"/>
              </a:rPr>
              <a:t>Pax</a:t>
            </a:r>
            <a:r>
              <a:rPr lang="en-US" sz="3200" dirty="0" smtClean="0">
                <a:latin typeface="Cooper Black"/>
                <a:cs typeface="Cooper Black"/>
              </a:rPr>
              <a:t> et </a:t>
            </a:r>
            <a:r>
              <a:rPr lang="en-US" sz="3200" dirty="0" err="1" smtClean="0">
                <a:latin typeface="Cooper Black"/>
                <a:cs typeface="Cooper Black"/>
              </a:rPr>
              <a:t>Bonum</a:t>
            </a:r>
            <a:endParaRPr lang="en-US" sz="3200" dirty="0">
              <a:latin typeface="Cooper Black"/>
              <a:cs typeface="Cooper Black"/>
            </a:endParaRPr>
          </a:p>
        </p:txBody>
      </p:sp>
      <p:sp>
        <p:nvSpPr>
          <p:cNvPr id="7" name="TextBox 6"/>
          <p:cNvSpPr txBox="1"/>
          <p:nvPr/>
        </p:nvSpPr>
        <p:spPr>
          <a:xfrm>
            <a:off x="2152952" y="1995714"/>
            <a:ext cx="4620382" cy="646331"/>
          </a:xfrm>
          <a:prstGeom prst="rect">
            <a:avLst/>
          </a:prstGeom>
          <a:noFill/>
        </p:spPr>
        <p:txBody>
          <a:bodyPr wrap="square" rtlCol="0">
            <a:spAutoFit/>
          </a:bodyPr>
          <a:lstStyle/>
          <a:p>
            <a:r>
              <a:rPr lang="en-US" sz="3600" dirty="0" smtClean="0">
                <a:latin typeface="Cooper Black"/>
                <a:cs typeface="Cooper Black"/>
              </a:rPr>
              <a:t>Peace and All Good</a:t>
            </a:r>
            <a:endParaRPr lang="en-US" sz="3600" dirty="0">
              <a:latin typeface="Cooper Black"/>
              <a:cs typeface="Cooper Black"/>
            </a:endParaRPr>
          </a:p>
        </p:txBody>
      </p:sp>
      <p:sp>
        <p:nvSpPr>
          <p:cNvPr id="3" name="Slide Number Placeholder 2"/>
          <p:cNvSpPr>
            <a:spLocks noGrp="1"/>
          </p:cNvSpPr>
          <p:nvPr>
            <p:ph type="sldNum" sz="quarter" idx="12"/>
          </p:nvPr>
        </p:nvSpPr>
        <p:spPr/>
        <p:txBody>
          <a:bodyPr/>
          <a:lstStyle/>
          <a:p>
            <a:fld id="{81F9385A-9BB9-7945-ACA0-DEEDF4366C26}" type="slidenum">
              <a:rPr lang="en-US" smtClean="0"/>
              <a:pPr/>
              <a:t>24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Reflection</a:t>
            </a:r>
            <a:endParaRPr lang="en-US" dirty="0"/>
          </a:p>
        </p:txBody>
      </p:sp>
      <p:sp>
        <p:nvSpPr>
          <p:cNvPr id="3" name="Content Placeholder 2"/>
          <p:cNvSpPr>
            <a:spLocks noGrp="1"/>
          </p:cNvSpPr>
          <p:nvPr>
            <p:ph idx="1"/>
          </p:nvPr>
        </p:nvSpPr>
        <p:spPr/>
        <p:txBody>
          <a:bodyPr/>
          <a:lstStyle/>
          <a:p>
            <a:pPr marL="0" indent="0" algn="ctr">
              <a:spcAft>
                <a:spcPts val="1800"/>
              </a:spcAft>
              <a:buNone/>
            </a:pPr>
            <a:r>
              <a:rPr lang="en-US" dirty="0" smtClean="0">
                <a:solidFill>
                  <a:schemeClr val="accent5">
                    <a:lumMod val="50000"/>
                  </a:schemeClr>
                </a:solidFill>
              </a:rPr>
              <a:t>Optional Reflection</a:t>
            </a:r>
          </a:p>
          <a:p>
            <a:r>
              <a:rPr lang="en-US" dirty="0" smtClean="0">
                <a:solidFill>
                  <a:schemeClr val="accent5">
                    <a:lumMod val="50000"/>
                  </a:schemeClr>
                </a:solidFill>
              </a:rPr>
              <a:t>If </a:t>
            </a:r>
            <a:r>
              <a:rPr lang="en-US" i="1" dirty="0">
                <a:solidFill>
                  <a:schemeClr val="accent5">
                    <a:lumMod val="50000"/>
                  </a:schemeClr>
                </a:solidFill>
              </a:rPr>
              <a:t>T</a:t>
            </a:r>
            <a:r>
              <a:rPr lang="en-US" i="1" dirty="0" smtClean="0">
                <a:solidFill>
                  <a:schemeClr val="accent5">
                    <a:lumMod val="50000"/>
                  </a:schemeClr>
                </a:solidFill>
              </a:rPr>
              <a:t>he Peace Prayer </a:t>
            </a:r>
            <a:r>
              <a:rPr lang="en-US" dirty="0" smtClean="0">
                <a:solidFill>
                  <a:schemeClr val="accent5">
                    <a:lumMod val="50000"/>
                  </a:schemeClr>
                </a:solidFill>
              </a:rPr>
              <a:t>is part of the spiritual ethos of the institution, one may want everyone to reflect on why this prayer is  reflective of the spirit of St. Francis of Assisi.</a:t>
            </a:r>
            <a:endParaRPr lang="en-US" dirty="0">
              <a:solidFill>
                <a:schemeClr val="accent5">
                  <a:lumMod val="50000"/>
                </a:schemeClr>
              </a:solidFill>
            </a:endParaRPr>
          </a:p>
        </p:txBody>
      </p:sp>
      <p:sp>
        <p:nvSpPr>
          <p:cNvPr id="4" name="Title 1"/>
          <p:cNvSpPr txBox="1">
            <a:spLocks/>
          </p:cNvSpPr>
          <p:nvPr/>
        </p:nvSpPr>
        <p:spPr>
          <a:xfrm>
            <a:off x="457200" y="274637"/>
            <a:ext cx="8229600" cy="11430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Bank Gothic"/>
                <a:cs typeface="Bank Gothic"/>
              </a:rPr>
              <a:t>Franciscan Peacemaking</a:t>
            </a:r>
            <a:endParaRPr lang="en-US" dirty="0">
              <a:latin typeface="Bank Gothic"/>
              <a:cs typeface="Bank Gothic"/>
            </a:endParaRPr>
          </a:p>
        </p:txBody>
      </p:sp>
      <p:sp>
        <p:nvSpPr>
          <p:cNvPr id="5" name="Slide Number Placeholder 4"/>
          <p:cNvSpPr>
            <a:spLocks noGrp="1"/>
          </p:cNvSpPr>
          <p:nvPr>
            <p:ph type="sldNum" sz="quarter" idx="12"/>
          </p:nvPr>
        </p:nvSpPr>
        <p:spPr/>
        <p:txBody>
          <a:bodyPr/>
          <a:lstStyle/>
          <a:p>
            <a:fld id="{81F9385A-9BB9-7945-ACA0-DEEDF4366C26}" type="slidenum">
              <a:rPr lang="en-US" smtClean="0"/>
              <a:pPr/>
              <a:t>25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095" y="1366762"/>
            <a:ext cx="8322285" cy="5491238"/>
          </a:xfrm>
        </p:spPr>
        <p:txBody>
          <a:bodyPr>
            <a:normAutofit fontScale="25000" lnSpcReduction="20000"/>
          </a:bodyPr>
          <a:lstStyle/>
          <a:p>
            <a:pPr>
              <a:buNone/>
            </a:pPr>
            <a:r>
              <a:rPr lang="en-US" dirty="0" smtClean="0"/>
              <a:t> </a:t>
            </a:r>
            <a:endParaRPr lang="en-US" dirty="0"/>
          </a:p>
          <a:p>
            <a:pPr algn="ctr">
              <a:spcAft>
                <a:spcPts val="1200"/>
              </a:spcAft>
              <a:buNone/>
            </a:pPr>
            <a:r>
              <a:rPr lang="en-US" sz="11200" b="1" cap="small" dirty="0" smtClean="0">
                <a:solidFill>
                  <a:schemeClr val="accent5">
                    <a:lumMod val="50000"/>
                  </a:schemeClr>
                </a:solidFill>
                <a:cs typeface="Arial Rounded MT Bold"/>
              </a:rPr>
              <a:t>A Prayer for Peace</a:t>
            </a:r>
          </a:p>
          <a:p>
            <a:pPr>
              <a:lnSpc>
                <a:spcPct val="120000"/>
              </a:lnSpc>
              <a:buNone/>
            </a:pPr>
            <a:r>
              <a:rPr lang="en-US" sz="11200" b="1" dirty="0" smtClean="0">
                <a:solidFill>
                  <a:schemeClr val="accent5">
                    <a:lumMod val="50000"/>
                  </a:schemeClr>
                </a:solidFill>
                <a:cs typeface="Arial Rounded MT Bold"/>
              </a:rPr>
              <a:t>Lord</a:t>
            </a:r>
            <a:r>
              <a:rPr lang="en-US" sz="11200" b="1" dirty="0">
                <a:solidFill>
                  <a:schemeClr val="accent5">
                    <a:lumMod val="50000"/>
                  </a:schemeClr>
                </a:solidFill>
                <a:cs typeface="Arial Rounded MT Bold"/>
              </a:rPr>
              <a:t>,</a:t>
            </a:r>
            <a:r>
              <a:rPr lang="en-US" sz="11200" b="1" dirty="0" smtClean="0">
                <a:solidFill>
                  <a:schemeClr val="accent5">
                    <a:lumMod val="50000"/>
                  </a:schemeClr>
                </a:solidFill>
                <a:cs typeface="Arial Rounded MT Bold"/>
              </a:rPr>
              <a:t> </a:t>
            </a:r>
          </a:p>
          <a:p>
            <a:pPr>
              <a:lnSpc>
                <a:spcPct val="120000"/>
              </a:lnSpc>
              <a:spcAft>
                <a:spcPts val="600"/>
              </a:spcAft>
              <a:buNone/>
            </a:pPr>
            <a:r>
              <a:rPr lang="en-US" sz="11200" b="1" dirty="0" smtClean="0">
                <a:solidFill>
                  <a:schemeClr val="accent5">
                    <a:lumMod val="50000"/>
                  </a:schemeClr>
                </a:solidFill>
                <a:cs typeface="Arial Rounded MT Bold"/>
              </a:rPr>
              <a:t>Make </a:t>
            </a:r>
            <a:r>
              <a:rPr lang="en-US" sz="11200" b="1" dirty="0">
                <a:solidFill>
                  <a:schemeClr val="accent5">
                    <a:lumMod val="50000"/>
                  </a:schemeClr>
                </a:solidFill>
                <a:cs typeface="Arial Rounded MT Bold"/>
              </a:rPr>
              <a:t>me an instrument of your peace. </a:t>
            </a:r>
          </a:p>
          <a:p>
            <a:pPr>
              <a:lnSpc>
                <a:spcPct val="120000"/>
              </a:lnSpc>
              <a:buNone/>
            </a:pPr>
            <a:r>
              <a:rPr lang="en-US" sz="11200" b="1" dirty="0">
                <a:solidFill>
                  <a:schemeClr val="accent5">
                    <a:lumMod val="50000"/>
                  </a:schemeClr>
                </a:solidFill>
                <a:cs typeface="Arial Rounded MT Bold"/>
              </a:rPr>
              <a:t>Where there is hatred, let me sow love;</a:t>
            </a:r>
          </a:p>
          <a:p>
            <a:pPr>
              <a:lnSpc>
                <a:spcPct val="120000"/>
              </a:lnSpc>
              <a:buNone/>
            </a:pPr>
            <a:r>
              <a:rPr lang="en-US" sz="11200" b="1" dirty="0">
                <a:solidFill>
                  <a:schemeClr val="accent5">
                    <a:lumMod val="50000"/>
                  </a:schemeClr>
                </a:solidFill>
                <a:cs typeface="Arial Rounded MT Bold"/>
              </a:rPr>
              <a:t>where there is injury, pardon;</a:t>
            </a:r>
          </a:p>
          <a:p>
            <a:pPr>
              <a:lnSpc>
                <a:spcPct val="120000"/>
              </a:lnSpc>
              <a:buNone/>
            </a:pPr>
            <a:r>
              <a:rPr lang="en-US" sz="11200" b="1" dirty="0">
                <a:solidFill>
                  <a:schemeClr val="accent5">
                    <a:lumMod val="50000"/>
                  </a:schemeClr>
                </a:solidFill>
                <a:cs typeface="Arial Rounded MT Bold"/>
              </a:rPr>
              <a:t>where there is doubt, faith.</a:t>
            </a:r>
          </a:p>
          <a:p>
            <a:pPr>
              <a:lnSpc>
                <a:spcPct val="120000"/>
              </a:lnSpc>
              <a:buNone/>
            </a:pPr>
            <a:r>
              <a:rPr lang="en-US" sz="11200" b="1" dirty="0">
                <a:solidFill>
                  <a:schemeClr val="accent5">
                    <a:lumMod val="50000"/>
                  </a:schemeClr>
                </a:solidFill>
                <a:cs typeface="Arial Rounded MT Bold"/>
              </a:rPr>
              <a:t>Where there is despair, let me bring hope;</a:t>
            </a:r>
          </a:p>
          <a:p>
            <a:pPr>
              <a:lnSpc>
                <a:spcPct val="120000"/>
              </a:lnSpc>
              <a:buNone/>
            </a:pPr>
            <a:r>
              <a:rPr lang="en-US" sz="11200" b="1" dirty="0">
                <a:solidFill>
                  <a:schemeClr val="accent5">
                    <a:lumMod val="50000"/>
                  </a:schemeClr>
                </a:solidFill>
                <a:cs typeface="Arial Rounded MT Bold"/>
              </a:rPr>
              <a:t>where there is darkness, light;</a:t>
            </a:r>
          </a:p>
          <a:p>
            <a:pPr>
              <a:lnSpc>
                <a:spcPct val="120000"/>
              </a:lnSpc>
              <a:buNone/>
            </a:pPr>
            <a:r>
              <a:rPr lang="en-US" sz="11200" b="1" dirty="0">
                <a:solidFill>
                  <a:schemeClr val="accent5">
                    <a:lumMod val="50000"/>
                  </a:schemeClr>
                </a:solidFill>
                <a:cs typeface="Arial Rounded MT Bold"/>
              </a:rPr>
              <a:t>and where there is sadness, joy. </a:t>
            </a:r>
          </a:p>
          <a:p>
            <a:pPr>
              <a:buNone/>
            </a:pPr>
            <a:r>
              <a:rPr lang="en-US" sz="8600" b="1" dirty="0" smtClean="0">
                <a:cs typeface="Arial Rounded MT Bold"/>
              </a:rPr>
              <a:t> </a:t>
            </a:r>
            <a:endParaRPr lang="en-US" sz="8600" b="1" dirty="0">
              <a:cs typeface="Arial Rounded MT Bold"/>
            </a:endParaRPr>
          </a:p>
        </p:txBody>
      </p:sp>
      <p:sp>
        <p:nvSpPr>
          <p:cNvPr id="4" name="Title 3"/>
          <p:cNvSpPr>
            <a:spLocks noGrp="1"/>
          </p:cNvSpPr>
          <p:nvPr>
            <p:ph type="title"/>
          </p:nvPr>
        </p:nvSpPr>
        <p:spPr/>
        <p:txBody>
          <a:bodyPr/>
          <a:lstStyle/>
          <a:p>
            <a:endParaRPr lang="en-US"/>
          </a:p>
        </p:txBody>
      </p:sp>
      <p:sp>
        <p:nvSpPr>
          <p:cNvPr id="5" name="Title 1"/>
          <p:cNvSpPr txBox="1">
            <a:spLocks/>
          </p:cNvSpPr>
          <p:nvPr/>
        </p:nvSpPr>
        <p:spPr>
          <a:xfrm>
            <a:off x="457200" y="274637"/>
            <a:ext cx="8229600" cy="11430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26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110" y="1572946"/>
            <a:ext cx="7982690" cy="5112657"/>
          </a:xfrm>
        </p:spPr>
        <p:txBody>
          <a:bodyPr>
            <a:normAutofit lnSpcReduction="10000"/>
          </a:bodyPr>
          <a:lstStyle/>
          <a:p>
            <a:pPr algn="ctr">
              <a:buNone/>
            </a:pPr>
            <a:r>
              <a:rPr lang="en-US" sz="2800" b="1" cap="small" dirty="0" smtClean="0">
                <a:solidFill>
                  <a:schemeClr val="accent5">
                    <a:lumMod val="50000"/>
                  </a:schemeClr>
                </a:solidFill>
                <a:cs typeface="Arial Rounded MT Bold"/>
              </a:rPr>
              <a:t>A Prayer for Peace </a:t>
            </a:r>
            <a:r>
              <a:rPr lang="en-US" sz="2400" b="1" dirty="0" smtClean="0">
                <a:solidFill>
                  <a:schemeClr val="accent5">
                    <a:lumMod val="50000"/>
                  </a:schemeClr>
                </a:solidFill>
                <a:cs typeface="Arial Rounded MT Bold"/>
              </a:rPr>
              <a:t>(continued)</a:t>
            </a:r>
          </a:p>
          <a:p>
            <a:pPr>
              <a:buNone/>
            </a:pPr>
            <a:r>
              <a:rPr lang="en-US" sz="2800" b="1" dirty="0" smtClean="0">
                <a:solidFill>
                  <a:schemeClr val="accent5">
                    <a:lumMod val="50000"/>
                  </a:schemeClr>
                </a:solidFill>
                <a:cs typeface="Arial Rounded MT Bold"/>
              </a:rPr>
              <a:t>O </a:t>
            </a:r>
            <a:r>
              <a:rPr lang="en-US" sz="2800" b="1" dirty="0">
                <a:solidFill>
                  <a:schemeClr val="accent5">
                    <a:lumMod val="50000"/>
                  </a:schemeClr>
                </a:solidFill>
                <a:cs typeface="Arial Rounded MT Bold"/>
              </a:rPr>
              <a:t>Divine Master, grant that I</a:t>
            </a:r>
          </a:p>
          <a:p>
            <a:pPr>
              <a:buNone/>
            </a:pPr>
            <a:r>
              <a:rPr lang="en-US" sz="2800" b="1" dirty="0">
                <a:solidFill>
                  <a:schemeClr val="accent5">
                    <a:lumMod val="50000"/>
                  </a:schemeClr>
                </a:solidFill>
                <a:cs typeface="Arial Rounded MT Bold"/>
              </a:rPr>
              <a:t>may not so much seek</a:t>
            </a:r>
          </a:p>
          <a:p>
            <a:pPr>
              <a:buNone/>
            </a:pPr>
            <a:r>
              <a:rPr lang="en-US" sz="2800" b="1" dirty="0">
                <a:solidFill>
                  <a:schemeClr val="accent5">
                    <a:lumMod val="50000"/>
                  </a:schemeClr>
                </a:solidFill>
                <a:cs typeface="Arial Rounded MT Bold"/>
              </a:rPr>
              <a:t>to be consoled as to console,</a:t>
            </a:r>
          </a:p>
          <a:p>
            <a:pPr>
              <a:buNone/>
            </a:pPr>
            <a:r>
              <a:rPr lang="en-US" sz="2800" b="1" dirty="0">
                <a:solidFill>
                  <a:schemeClr val="accent5">
                    <a:lumMod val="50000"/>
                  </a:schemeClr>
                </a:solidFill>
                <a:cs typeface="Arial Rounded MT Bold"/>
              </a:rPr>
              <a:t>to be understood as to understand,</a:t>
            </a:r>
          </a:p>
          <a:p>
            <a:pPr>
              <a:buNone/>
            </a:pPr>
            <a:r>
              <a:rPr lang="en-US" sz="2800" b="1" dirty="0">
                <a:solidFill>
                  <a:schemeClr val="accent5">
                    <a:lumMod val="50000"/>
                  </a:schemeClr>
                </a:solidFill>
                <a:cs typeface="Arial Rounded MT Bold"/>
              </a:rPr>
              <a:t>to be loved as to love.</a:t>
            </a:r>
          </a:p>
          <a:p>
            <a:pPr>
              <a:buNone/>
            </a:pPr>
            <a:r>
              <a:rPr lang="en-US" sz="2800" b="1" dirty="0">
                <a:solidFill>
                  <a:schemeClr val="accent5">
                    <a:lumMod val="50000"/>
                  </a:schemeClr>
                </a:solidFill>
                <a:cs typeface="Arial Rounded MT Bold"/>
              </a:rPr>
              <a:t>For it is in giving that we receive;</a:t>
            </a:r>
          </a:p>
          <a:p>
            <a:pPr>
              <a:buNone/>
            </a:pPr>
            <a:r>
              <a:rPr lang="en-US" sz="2800" b="1" dirty="0">
                <a:solidFill>
                  <a:schemeClr val="accent5">
                    <a:lumMod val="50000"/>
                  </a:schemeClr>
                </a:solidFill>
                <a:cs typeface="Arial Rounded MT Bold"/>
              </a:rPr>
              <a:t>it is in pardoning that we are pardoned;</a:t>
            </a:r>
          </a:p>
          <a:p>
            <a:pPr>
              <a:buNone/>
            </a:pPr>
            <a:r>
              <a:rPr lang="en-US" sz="2800" b="1" dirty="0">
                <a:solidFill>
                  <a:schemeClr val="accent5">
                    <a:lumMod val="50000"/>
                  </a:schemeClr>
                </a:solidFill>
                <a:cs typeface="Arial Rounded MT Bold"/>
              </a:rPr>
              <a:t>and it is in dying that we are born</a:t>
            </a:r>
            <a:r>
              <a:rPr lang="en-US" sz="2800" b="1" dirty="0" smtClean="0">
                <a:solidFill>
                  <a:schemeClr val="accent5">
                    <a:lumMod val="50000"/>
                  </a:schemeClr>
                </a:solidFill>
                <a:cs typeface="Arial Rounded MT Bold"/>
              </a:rPr>
              <a:t> </a:t>
            </a:r>
          </a:p>
          <a:p>
            <a:pPr>
              <a:buNone/>
            </a:pPr>
            <a:r>
              <a:rPr lang="en-US" sz="2800" b="1" dirty="0" smtClean="0">
                <a:solidFill>
                  <a:schemeClr val="accent5">
                    <a:lumMod val="50000"/>
                  </a:schemeClr>
                </a:solidFill>
                <a:cs typeface="Arial Rounded MT Bold"/>
              </a:rPr>
              <a:t>to </a:t>
            </a:r>
            <a:r>
              <a:rPr lang="en-US" sz="2800" b="1" dirty="0">
                <a:solidFill>
                  <a:schemeClr val="accent5">
                    <a:lumMod val="50000"/>
                  </a:schemeClr>
                </a:solidFill>
                <a:cs typeface="Arial Rounded MT Bold"/>
              </a:rPr>
              <a:t>eternal life.</a:t>
            </a:r>
          </a:p>
          <a:p>
            <a:pPr algn="r">
              <a:buNone/>
            </a:pPr>
            <a:r>
              <a:rPr lang="en-US" sz="2000" dirty="0" smtClean="0">
                <a:solidFill>
                  <a:schemeClr val="accent5">
                    <a:lumMod val="50000"/>
                  </a:schemeClr>
                </a:solidFill>
              </a:rPr>
              <a:t>(Attributed </a:t>
            </a:r>
            <a:r>
              <a:rPr lang="en-US" sz="2000" dirty="0">
                <a:solidFill>
                  <a:schemeClr val="accent5">
                    <a:lumMod val="50000"/>
                  </a:schemeClr>
                </a:solidFill>
              </a:rPr>
              <a:t>to St. Francis of </a:t>
            </a:r>
            <a:r>
              <a:rPr lang="en-US" sz="2000" dirty="0" smtClean="0">
                <a:solidFill>
                  <a:schemeClr val="accent5">
                    <a:lumMod val="50000"/>
                  </a:schemeClr>
                </a:solidFill>
              </a:rPr>
              <a:t>Assisi)</a:t>
            </a:r>
            <a:endParaRPr lang="en-US" sz="2000" dirty="0">
              <a:solidFill>
                <a:schemeClr val="accent5">
                  <a:lumMod val="50000"/>
                </a:schemeClr>
              </a:solidFill>
            </a:endParaRPr>
          </a:p>
          <a:p>
            <a:endParaRPr lang="en-US" sz="2400" dirty="0"/>
          </a:p>
        </p:txBody>
      </p:sp>
      <p:sp>
        <p:nvSpPr>
          <p:cNvPr id="4" name="Title 3"/>
          <p:cNvSpPr>
            <a:spLocks noGrp="1"/>
          </p:cNvSpPr>
          <p:nvPr>
            <p:ph type="title"/>
          </p:nvPr>
        </p:nvSpPr>
        <p:spPr/>
        <p:txBody>
          <a:bodyPr/>
          <a:lstStyle/>
          <a:p>
            <a:endParaRPr lang="en-US"/>
          </a:p>
        </p:txBody>
      </p:sp>
      <p:sp>
        <p:nvSpPr>
          <p:cNvPr id="5" name="Title 1"/>
          <p:cNvSpPr txBox="1">
            <a:spLocks/>
          </p:cNvSpPr>
          <p:nvPr/>
        </p:nvSpPr>
        <p:spPr>
          <a:xfrm>
            <a:off x="457200" y="274637"/>
            <a:ext cx="8229600" cy="11430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27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accent5">
                    <a:lumMod val="50000"/>
                  </a:schemeClr>
                </a:solidFill>
              </a:rPr>
              <a:t>Why do you think this prayer has become so identified with Francis? </a:t>
            </a:r>
            <a:endParaRPr lang="en-US" dirty="0">
              <a:solidFill>
                <a:schemeClr val="accent5">
                  <a:lumMod val="50000"/>
                </a:schemeClr>
              </a:solidFill>
            </a:endParaRPr>
          </a:p>
        </p:txBody>
      </p:sp>
      <p:pic>
        <p:nvPicPr>
          <p:cNvPr id="6" name="Picture 5" descr="IMG_0012.jpg"/>
          <p:cNvPicPr>
            <a:picLocks noChangeAspect="1"/>
          </p:cNvPicPr>
          <p:nvPr/>
        </p:nvPicPr>
        <p:blipFill>
          <a:blip r:embed="rId2"/>
          <a:srcRect l="4813" t="22842" r="11428" b="4178"/>
          <a:stretch>
            <a:fillRect/>
          </a:stretch>
        </p:blipFill>
        <p:spPr>
          <a:xfrm>
            <a:off x="3061116" y="3050412"/>
            <a:ext cx="3259800" cy="3441213"/>
          </a:xfrm>
          <a:prstGeom prst="rect">
            <a:avLst/>
          </a:prstGeom>
        </p:spPr>
      </p:pic>
      <p:sp>
        <p:nvSpPr>
          <p:cNvPr id="4" name="Title 3"/>
          <p:cNvSpPr>
            <a:spLocks noGrp="1"/>
          </p:cNvSpPr>
          <p:nvPr>
            <p:ph type="title"/>
          </p:nvPr>
        </p:nvSpPr>
        <p:spPr/>
        <p:txBody>
          <a:bodyPr/>
          <a:lstStyle/>
          <a:p>
            <a:endParaRPr lang="en-US"/>
          </a:p>
        </p:txBody>
      </p:sp>
      <p:sp>
        <p:nvSpPr>
          <p:cNvPr id="7" name="Title 1"/>
          <p:cNvSpPr txBox="1">
            <a:spLocks/>
          </p:cNvSpPr>
          <p:nvPr/>
        </p:nvSpPr>
        <p:spPr>
          <a:xfrm>
            <a:off x="457200" y="274637"/>
            <a:ext cx="8229600" cy="11430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28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solidFill>
                  <a:schemeClr val="accent5">
                    <a:lumMod val="50000"/>
                  </a:schemeClr>
                </a:solidFill>
              </a:rPr>
              <a:t>Even though not composed by Francis, </a:t>
            </a:r>
            <a:r>
              <a:rPr lang="en-US" sz="3600" i="1" dirty="0" smtClean="0">
                <a:solidFill>
                  <a:schemeClr val="accent5">
                    <a:lumMod val="50000"/>
                  </a:schemeClr>
                </a:solidFill>
              </a:rPr>
              <a:t>The Peace Prayer</a:t>
            </a:r>
            <a:r>
              <a:rPr lang="en-US" sz="3600" dirty="0" smtClean="0">
                <a:solidFill>
                  <a:schemeClr val="accent5">
                    <a:lumMod val="50000"/>
                  </a:schemeClr>
                </a:solidFill>
              </a:rPr>
              <a:t> expresses the desire to be a peacemaker and reconciler in a wounded and broken world that is torn by anger, violence and despair.  This prayer reflects the Franciscan spirit and approach to peacemaking.</a:t>
            </a:r>
            <a:endParaRPr lang="en-US" sz="3600" dirty="0">
              <a:solidFill>
                <a:schemeClr val="accent5">
                  <a:lumMod val="50000"/>
                </a:schemeClr>
              </a:solidFill>
            </a:endParaRPr>
          </a:p>
        </p:txBody>
      </p:sp>
      <p:pic>
        <p:nvPicPr>
          <p:cNvPr id="5" name="Picture 4" descr="IMG_0005.jpg"/>
          <p:cNvPicPr>
            <a:picLocks noChangeAspect="1"/>
          </p:cNvPicPr>
          <p:nvPr/>
        </p:nvPicPr>
        <p:blipFill>
          <a:blip r:embed="rId3">
            <a:duotone>
              <a:prstClr val="black"/>
              <a:srgbClr val="D9C3A5">
                <a:tint val="50000"/>
                <a:satMod val="180000"/>
              </a:srgbClr>
            </a:duotone>
            <a:lum bright="-2000"/>
            <a:alphaModFix/>
          </a:blip>
          <a:srcRect l="10236" t="11194" r="-787"/>
          <a:stretch>
            <a:fillRect/>
          </a:stretch>
        </p:blipFill>
        <p:spPr>
          <a:xfrm>
            <a:off x="6531429" y="5225143"/>
            <a:ext cx="1390952" cy="1439333"/>
          </a:xfrm>
          <a:prstGeom prst="rect">
            <a:avLst/>
          </a:prstGeom>
          <a:solidFill>
            <a:schemeClr val="accent4">
              <a:lumMod val="40000"/>
              <a:lumOff val="60000"/>
            </a:schemeClr>
          </a:solidFill>
          <a:ln>
            <a:solidFill>
              <a:schemeClr val="tx1">
                <a:alpha val="92000"/>
              </a:schemeClr>
            </a:solidFill>
          </a:ln>
        </p:spPr>
      </p:pic>
      <p:sp>
        <p:nvSpPr>
          <p:cNvPr id="4" name="Title 3"/>
          <p:cNvSpPr>
            <a:spLocks noGrp="1"/>
          </p:cNvSpPr>
          <p:nvPr>
            <p:ph type="title"/>
          </p:nvPr>
        </p:nvSpPr>
        <p:spPr/>
        <p:txBody>
          <a:bodyPr/>
          <a:lstStyle/>
          <a:p>
            <a:endParaRPr lang="en-US"/>
          </a:p>
        </p:txBody>
      </p:sp>
      <p:sp>
        <p:nvSpPr>
          <p:cNvPr id="6" name="Title 1"/>
          <p:cNvSpPr txBox="1">
            <a:spLocks/>
          </p:cNvSpPr>
          <p:nvPr/>
        </p:nvSpPr>
        <p:spPr>
          <a:xfrm>
            <a:off x="457200" y="274637"/>
            <a:ext cx="8229600" cy="11430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29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7087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dirty="0">
                <a:latin typeface="Bank Gothic"/>
                <a:cs typeface="Bank Gothic"/>
              </a:rPr>
              <a:t>Franciscan </a:t>
            </a:r>
            <a:r>
              <a:rPr lang="en-US" dirty="0" smtClean="0">
                <a:latin typeface="Bank Gothic"/>
                <a:cs typeface="Bank Gothic"/>
              </a:rPr>
              <a:t>Peacemaking</a:t>
            </a:r>
            <a:endParaRPr lang="en-US" dirty="0">
              <a:latin typeface="Bank Gothic"/>
              <a:cs typeface="Bank Gothic"/>
            </a:endParaRPr>
          </a:p>
        </p:txBody>
      </p:sp>
      <p:sp>
        <p:nvSpPr>
          <p:cNvPr id="3" name="Content Placeholder 2"/>
          <p:cNvSpPr>
            <a:spLocks noGrp="1"/>
          </p:cNvSpPr>
          <p:nvPr>
            <p:ph idx="1"/>
          </p:nvPr>
        </p:nvSpPr>
        <p:spPr>
          <a:xfrm>
            <a:off x="457200" y="1716066"/>
            <a:ext cx="8229600" cy="4958277"/>
          </a:xfrm>
        </p:spPr>
        <p:txBody>
          <a:bodyPr>
            <a:normAutofit/>
          </a:bodyPr>
          <a:lstStyle/>
          <a:p>
            <a:pPr>
              <a:buNone/>
            </a:pPr>
            <a:r>
              <a:rPr lang="en-US" i="1" dirty="0" smtClean="0"/>
              <a:t>	</a:t>
            </a:r>
            <a:r>
              <a:rPr lang="en-US" i="1" dirty="0" smtClean="0">
                <a:solidFill>
                  <a:schemeClr val="accent5">
                    <a:lumMod val="50000"/>
                  </a:schemeClr>
                </a:solidFill>
              </a:rPr>
              <a:t>4. Where there is inner peace and meditation, there is neither anxiousness nor dissipation. </a:t>
            </a:r>
          </a:p>
          <a:p>
            <a:pPr>
              <a:buNone/>
            </a:pPr>
            <a:r>
              <a:rPr lang="en-US" i="1" dirty="0" smtClean="0">
                <a:solidFill>
                  <a:schemeClr val="accent5">
                    <a:lumMod val="50000"/>
                  </a:schemeClr>
                </a:solidFill>
              </a:rPr>
              <a:t>	5. Where there is fear of the Lord to guard the house (cf. </a:t>
            </a:r>
            <a:r>
              <a:rPr lang="en-US" i="1" dirty="0" err="1" smtClean="0">
                <a:solidFill>
                  <a:schemeClr val="accent5">
                    <a:lumMod val="50000"/>
                  </a:schemeClr>
                </a:solidFill>
              </a:rPr>
              <a:t>Lk</a:t>
            </a:r>
            <a:r>
              <a:rPr lang="en-US" i="1" dirty="0" smtClean="0">
                <a:solidFill>
                  <a:schemeClr val="accent5">
                    <a:lumMod val="50000"/>
                  </a:schemeClr>
                </a:solidFill>
              </a:rPr>
              <a:t>. 11:21), there the enemy cannot gain entry. 	</a:t>
            </a:r>
          </a:p>
          <a:p>
            <a:pPr>
              <a:buNone/>
            </a:pPr>
            <a:r>
              <a:rPr lang="en-US" i="1" dirty="0" smtClean="0">
                <a:solidFill>
                  <a:schemeClr val="accent5">
                    <a:lumMod val="50000"/>
                  </a:schemeClr>
                </a:solidFill>
              </a:rPr>
              <a:t>	6. Where there is mercy and discernment, there is neither excess nor hardness of heart.</a:t>
            </a:r>
          </a:p>
          <a:p>
            <a:pPr>
              <a:buNone/>
            </a:pPr>
            <a:endParaRPr lang="en-US" dirty="0"/>
          </a:p>
        </p:txBody>
      </p:sp>
      <p:sp>
        <p:nvSpPr>
          <p:cNvPr id="4" name="Slide Number Placeholder 3"/>
          <p:cNvSpPr>
            <a:spLocks noGrp="1"/>
          </p:cNvSpPr>
          <p:nvPr>
            <p:ph type="sldNum" sz="quarter" idx="12"/>
          </p:nvPr>
        </p:nvSpPr>
        <p:spPr/>
        <p:txBody>
          <a:bodyPr/>
          <a:lstStyle/>
          <a:p>
            <a:fld id="{81F9385A-9BB9-7945-ACA0-DEEDF4366C26}" type="slidenum">
              <a:rPr lang="en-US" smtClean="0"/>
              <a:pPr/>
              <a:t>3</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2937"/>
            <a:ext cx="8229600" cy="5257800"/>
          </a:xfrm>
        </p:spPr>
        <p:txBody>
          <a:bodyPr>
            <a:normAutofit lnSpcReduction="10000"/>
          </a:bodyPr>
          <a:lstStyle/>
          <a:p>
            <a:pPr marL="0" indent="0" algn="ctr">
              <a:spcAft>
                <a:spcPts val="1200"/>
              </a:spcAft>
              <a:buNone/>
            </a:pPr>
            <a:r>
              <a:rPr lang="en-US" sz="2800" b="1" cap="small" dirty="0" smtClean="0">
                <a:solidFill>
                  <a:schemeClr val="accent5">
                    <a:lumMod val="50000"/>
                  </a:schemeClr>
                </a:solidFill>
                <a:cs typeface="Palatino"/>
              </a:rPr>
              <a:t>Peacemaking Virtues</a:t>
            </a:r>
          </a:p>
          <a:p>
            <a:pPr>
              <a:spcAft>
                <a:spcPts val="1200"/>
              </a:spcAft>
            </a:pPr>
            <a:r>
              <a:rPr lang="en-US" sz="2800" b="1" i="1" dirty="0" smtClean="0">
                <a:solidFill>
                  <a:schemeClr val="accent5">
                    <a:lumMod val="50000"/>
                  </a:schemeClr>
                </a:solidFill>
              </a:rPr>
              <a:t>The</a:t>
            </a:r>
            <a:r>
              <a:rPr lang="en-US" sz="2800" dirty="0" smtClean="0">
                <a:solidFill>
                  <a:schemeClr val="accent5">
                    <a:lumMod val="50000"/>
                  </a:schemeClr>
                </a:solidFill>
              </a:rPr>
              <a:t> </a:t>
            </a:r>
            <a:r>
              <a:rPr lang="en-US" sz="2800" b="1" i="1" dirty="0" smtClean="0">
                <a:solidFill>
                  <a:schemeClr val="accent5">
                    <a:lumMod val="50000"/>
                  </a:schemeClr>
                </a:solidFill>
              </a:rPr>
              <a:t>Admonitions</a:t>
            </a:r>
            <a:r>
              <a:rPr lang="en-US" sz="2800" dirty="0" smtClean="0">
                <a:solidFill>
                  <a:schemeClr val="accent5">
                    <a:lumMod val="50000"/>
                  </a:schemeClr>
                </a:solidFill>
              </a:rPr>
              <a:t> are exhortations to embrace what gives life (the Gospel virtues) and to avoid what stifles or chokes off life within oneself and others (the vices).</a:t>
            </a:r>
          </a:p>
          <a:p>
            <a:r>
              <a:rPr lang="en-US" sz="2800" b="1" i="1" dirty="0" smtClean="0">
                <a:solidFill>
                  <a:schemeClr val="accent5">
                    <a:lumMod val="50000"/>
                  </a:schemeClr>
                </a:solidFill>
              </a:rPr>
              <a:t>Admonition 27 </a:t>
            </a:r>
            <a:r>
              <a:rPr lang="en-US" sz="2800" dirty="0" smtClean="0">
                <a:solidFill>
                  <a:schemeClr val="accent5">
                    <a:lumMod val="50000"/>
                  </a:schemeClr>
                </a:solidFill>
              </a:rPr>
              <a:t>summarizes the Gospel virtues that  counteract the vices - the desires of the flesh/the world - which seduce and delude one into a false sense of self, which fracture and wound relationships, and which rob and deprive one of inner peace.</a:t>
            </a:r>
            <a:endParaRPr lang="en-US" sz="2800" dirty="0">
              <a:solidFill>
                <a:schemeClr val="accent5">
                  <a:lumMod val="50000"/>
                </a:schemeClr>
              </a:solidFill>
            </a:endParaRPr>
          </a:p>
        </p:txBody>
      </p:sp>
      <p:sp>
        <p:nvSpPr>
          <p:cNvPr id="4" name="Title 3"/>
          <p:cNvSpPr>
            <a:spLocks noGrp="1"/>
          </p:cNvSpPr>
          <p:nvPr>
            <p:ph type="title"/>
          </p:nvPr>
        </p:nvSpPr>
        <p:spPr/>
        <p:txBody>
          <a:bodyPr/>
          <a:lstStyle/>
          <a:p>
            <a:endParaRPr lang="en-US"/>
          </a:p>
        </p:txBody>
      </p:sp>
      <p:sp>
        <p:nvSpPr>
          <p:cNvPr id="5" name="Title 1"/>
          <p:cNvSpPr txBox="1">
            <a:spLocks/>
          </p:cNvSpPr>
          <p:nvPr/>
        </p:nvSpPr>
        <p:spPr>
          <a:xfrm>
            <a:off x="457200" y="274637"/>
            <a:ext cx="8229600" cy="11430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4</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38982"/>
            <a:ext cx="8229600" cy="4525963"/>
          </a:xfrm>
        </p:spPr>
        <p:txBody>
          <a:bodyPr>
            <a:normAutofit lnSpcReduction="10000"/>
          </a:bodyPr>
          <a:lstStyle/>
          <a:p>
            <a:pPr marL="0" indent="0" algn="ctr">
              <a:buNone/>
            </a:pPr>
            <a:r>
              <a:rPr lang="en-US" sz="2800" b="1" cap="small" dirty="0" smtClean="0">
                <a:solidFill>
                  <a:schemeClr val="accent5">
                    <a:lumMod val="50000"/>
                  </a:schemeClr>
                </a:solidFill>
                <a:cs typeface="Palatino"/>
              </a:rPr>
              <a:t>Peacemaking Virtues</a:t>
            </a:r>
          </a:p>
          <a:p>
            <a:r>
              <a:rPr lang="en-US" dirty="0" smtClean="0">
                <a:solidFill>
                  <a:schemeClr val="accent5">
                    <a:lumMod val="50000"/>
                  </a:schemeClr>
                </a:solidFill>
              </a:rPr>
              <a:t>The virtues bring healing and peace to one’s human spirit.  </a:t>
            </a:r>
          </a:p>
          <a:p>
            <a:r>
              <a:rPr lang="en-US" dirty="0" smtClean="0">
                <a:solidFill>
                  <a:schemeClr val="accent5">
                    <a:lumMod val="50000"/>
                  </a:schemeClr>
                </a:solidFill>
              </a:rPr>
              <a:t>They influence and transforms one’s words and deeds so that they are spirit and life for others.</a:t>
            </a:r>
          </a:p>
          <a:p>
            <a:r>
              <a:rPr lang="en-US" dirty="0" smtClean="0">
                <a:solidFill>
                  <a:schemeClr val="accent5">
                    <a:lumMod val="50000"/>
                  </a:schemeClr>
                </a:solidFill>
              </a:rPr>
              <a:t>These Gospel virtues are essential to Franciscan peacemaking; that is, within oneself, with others, God and creation.</a:t>
            </a:r>
            <a:endParaRPr lang="en-US" dirty="0">
              <a:solidFill>
                <a:schemeClr val="accent5">
                  <a:lumMod val="50000"/>
                </a:schemeClr>
              </a:solidFill>
            </a:endParaRPr>
          </a:p>
        </p:txBody>
      </p:sp>
      <p:pic>
        <p:nvPicPr>
          <p:cNvPr id="4" name="Picture 3" descr="IMG_0020.jpg"/>
          <p:cNvPicPr>
            <a:picLocks noChangeAspect="1"/>
          </p:cNvPicPr>
          <p:nvPr/>
        </p:nvPicPr>
        <p:blipFill>
          <a:blip r:embed="rId2"/>
          <a:srcRect l="33925" t="20611" r="32722" b="38612"/>
          <a:stretch>
            <a:fillRect/>
          </a:stretch>
        </p:blipFill>
        <p:spPr>
          <a:xfrm>
            <a:off x="3485130" y="5856053"/>
            <a:ext cx="1515533" cy="1001947"/>
          </a:xfrm>
          <a:prstGeom prst="rect">
            <a:avLst/>
          </a:prstGeom>
        </p:spPr>
      </p:pic>
      <p:sp>
        <p:nvSpPr>
          <p:cNvPr id="5" name="Title 4"/>
          <p:cNvSpPr>
            <a:spLocks noGrp="1"/>
          </p:cNvSpPr>
          <p:nvPr>
            <p:ph type="title"/>
          </p:nvPr>
        </p:nvSpPr>
        <p:spPr/>
        <p:txBody>
          <a:bodyPr/>
          <a:lstStyle/>
          <a:p>
            <a:endParaRPr lang="en-US"/>
          </a:p>
        </p:txBody>
      </p:sp>
      <p:sp>
        <p:nvSpPr>
          <p:cNvPr id="6" name="Title 1"/>
          <p:cNvSpPr txBox="1">
            <a:spLocks/>
          </p:cNvSpPr>
          <p:nvPr/>
        </p:nvSpPr>
        <p:spPr>
          <a:xfrm>
            <a:off x="457200" y="274638"/>
            <a:ext cx="8229600" cy="1143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5</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solidFill>
                  <a:schemeClr val="accent5">
                    <a:lumMod val="50000"/>
                  </a:schemeClr>
                </a:solidFill>
              </a:rPr>
              <a:t>Peacemaking is a core value of the Franciscan Charism.  Franciscans are to be peacemakers.</a:t>
            </a:r>
          </a:p>
          <a:p>
            <a:r>
              <a:rPr lang="en-US" dirty="0" smtClean="0">
                <a:solidFill>
                  <a:schemeClr val="accent5">
                    <a:lumMod val="50000"/>
                  </a:schemeClr>
                </a:solidFill>
              </a:rPr>
              <a:t>Peacemaking emerges from Francis’s own cultural, social and historical reality.</a:t>
            </a:r>
          </a:p>
          <a:p>
            <a:pPr lvl="1"/>
            <a:r>
              <a:rPr lang="en-US" dirty="0" smtClean="0">
                <a:solidFill>
                  <a:schemeClr val="accent5">
                    <a:lumMod val="50000"/>
                  </a:schemeClr>
                </a:solidFill>
              </a:rPr>
              <a:t>Conflict between the rising Merchant Class and the Nobility </a:t>
            </a:r>
            <a:r>
              <a:rPr lang="en-US" sz="2400" dirty="0" smtClean="0">
                <a:solidFill>
                  <a:schemeClr val="accent5">
                    <a:lumMod val="50000"/>
                  </a:schemeClr>
                </a:solidFill>
              </a:rPr>
              <a:t>(Break down of the Feudal System)</a:t>
            </a:r>
          </a:p>
          <a:p>
            <a:pPr lvl="1"/>
            <a:r>
              <a:rPr lang="en-US" sz="2811" dirty="0" smtClean="0">
                <a:solidFill>
                  <a:schemeClr val="accent5">
                    <a:lumMod val="50000"/>
                  </a:schemeClr>
                </a:solidFill>
              </a:rPr>
              <a:t>Conflict between the Pope and the Holy Roman Emperor</a:t>
            </a:r>
          </a:p>
          <a:p>
            <a:pPr lvl="1"/>
            <a:r>
              <a:rPr lang="en-US" dirty="0" smtClean="0">
                <a:solidFill>
                  <a:schemeClr val="accent5">
                    <a:lumMod val="50000"/>
                  </a:schemeClr>
                </a:solidFill>
              </a:rPr>
              <a:t>The Crusades</a:t>
            </a:r>
          </a:p>
          <a:p>
            <a:pPr lvl="1"/>
            <a:r>
              <a:rPr lang="en-US" dirty="0" smtClean="0">
                <a:solidFill>
                  <a:schemeClr val="accent5">
                    <a:lumMod val="50000"/>
                  </a:schemeClr>
                </a:solidFill>
              </a:rPr>
              <a:t>Medieval Chivalry and Knighthood</a:t>
            </a:r>
          </a:p>
          <a:p>
            <a:pPr lvl="1"/>
            <a:r>
              <a:rPr lang="en-US" dirty="0" smtClean="0">
                <a:solidFill>
                  <a:schemeClr val="accent5">
                    <a:lumMod val="50000"/>
                  </a:schemeClr>
                </a:solidFill>
              </a:rPr>
              <a:t>A Culture of Vendetta</a:t>
            </a:r>
          </a:p>
          <a:p>
            <a:endParaRPr lang="en-US" dirty="0" smtClean="0"/>
          </a:p>
        </p:txBody>
      </p:sp>
      <p:pic>
        <p:nvPicPr>
          <p:cNvPr id="6" name="Picture 5" descr="IMG_0018.jpg"/>
          <p:cNvPicPr>
            <a:picLocks noChangeAspect="1"/>
          </p:cNvPicPr>
          <p:nvPr/>
        </p:nvPicPr>
        <p:blipFill>
          <a:blip r:embed="rId3">
            <a:clrChange>
              <a:clrFrom>
                <a:srgbClr val="F5E4D0"/>
              </a:clrFrom>
              <a:clrTo>
                <a:srgbClr val="F5E4D0">
                  <a:alpha val="0"/>
                </a:srgbClr>
              </a:clrTo>
            </a:clrChange>
            <a:duotone>
              <a:prstClr val="black"/>
              <a:srgbClr val="D9C3A5">
                <a:tint val="50000"/>
                <a:satMod val="180000"/>
              </a:srgbClr>
            </a:duotone>
          </a:blip>
          <a:srcRect l="27419" r="24194" b="19167"/>
          <a:stretch>
            <a:fillRect/>
          </a:stretch>
        </p:blipFill>
        <p:spPr>
          <a:xfrm>
            <a:off x="6676571" y="4934858"/>
            <a:ext cx="1572381" cy="1923142"/>
          </a:xfrm>
          <a:prstGeom prst="rect">
            <a:avLst/>
          </a:prstGeom>
        </p:spPr>
      </p:pic>
      <p:sp>
        <p:nvSpPr>
          <p:cNvPr id="4" name="Title 3"/>
          <p:cNvSpPr>
            <a:spLocks noGrp="1"/>
          </p:cNvSpPr>
          <p:nvPr>
            <p:ph type="title"/>
          </p:nvPr>
        </p:nvSpPr>
        <p:spPr/>
        <p:txBody>
          <a:bodyPr/>
          <a:lstStyle/>
          <a:p>
            <a:endParaRPr lang="en-US"/>
          </a:p>
        </p:txBody>
      </p:sp>
      <p:sp>
        <p:nvSpPr>
          <p:cNvPr id="7" name="Title 1"/>
          <p:cNvSpPr txBox="1">
            <a:spLocks/>
          </p:cNvSpPr>
          <p:nvPr/>
        </p:nvSpPr>
        <p:spPr>
          <a:xfrm>
            <a:off x="457200" y="274637"/>
            <a:ext cx="8229600" cy="10205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6</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2"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2"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2"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2"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2"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2"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2"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a:bodyPr>
          <a:lstStyle/>
          <a:p>
            <a:pPr marL="342900" lvl="1" indent="-342900">
              <a:buFont typeface="Arial"/>
              <a:buChar char="•"/>
            </a:pPr>
            <a:r>
              <a:rPr lang="en-US" sz="3294" dirty="0" smtClean="0">
                <a:solidFill>
                  <a:schemeClr val="accent5">
                    <a:lumMod val="50000"/>
                  </a:schemeClr>
                </a:solidFill>
              </a:rPr>
              <a:t>Significant Events in Francis’s early life which influenced his understanding of violence and peace. </a:t>
            </a:r>
          </a:p>
          <a:p>
            <a:pPr marL="452438" lvl="1" indent="-452438">
              <a:spcAft>
                <a:spcPts val="1200"/>
              </a:spcAft>
              <a:buNone/>
            </a:pPr>
            <a:r>
              <a:rPr lang="en-US" dirty="0" smtClean="0">
                <a:solidFill>
                  <a:schemeClr val="accent5">
                    <a:lumMod val="50000"/>
                  </a:schemeClr>
                </a:solidFill>
              </a:rPr>
              <a:t>	</a:t>
            </a:r>
            <a:r>
              <a:rPr lang="en-US" sz="3200" dirty="0" smtClean="0">
                <a:solidFill>
                  <a:schemeClr val="accent5">
                    <a:lumMod val="50000"/>
                  </a:schemeClr>
                </a:solidFill>
              </a:rPr>
              <a:t>- </a:t>
            </a:r>
            <a:r>
              <a:rPr lang="en-US" sz="2824" dirty="0" smtClean="0">
                <a:solidFill>
                  <a:schemeClr val="accent5">
                    <a:lumMod val="50000"/>
                  </a:schemeClr>
                </a:solidFill>
              </a:rPr>
              <a:t>Prisoner of War (POW)</a:t>
            </a:r>
          </a:p>
          <a:p>
            <a:pPr marL="452438" lvl="1" indent="-452438">
              <a:spcAft>
                <a:spcPts val="1200"/>
              </a:spcAft>
              <a:buNone/>
            </a:pPr>
            <a:r>
              <a:rPr lang="en-US" sz="2824" dirty="0" smtClean="0">
                <a:solidFill>
                  <a:schemeClr val="accent5">
                    <a:lumMod val="50000"/>
                  </a:schemeClr>
                </a:solidFill>
              </a:rPr>
              <a:t>	- Sickness </a:t>
            </a:r>
            <a:r>
              <a:rPr lang="en-US" sz="2588" dirty="0" smtClean="0">
                <a:solidFill>
                  <a:schemeClr val="accent5">
                    <a:lumMod val="50000"/>
                  </a:schemeClr>
                </a:solidFill>
              </a:rPr>
              <a:t>(Post Traumatic Stress Syndrome, Malaria)</a:t>
            </a:r>
          </a:p>
          <a:p>
            <a:pPr marL="452438" lvl="1" indent="-225425">
              <a:spcAft>
                <a:spcPts val="1200"/>
              </a:spcAft>
              <a:buNone/>
            </a:pPr>
            <a:r>
              <a:rPr lang="en-US" sz="2824" dirty="0" smtClean="0">
                <a:solidFill>
                  <a:schemeClr val="accent5">
                    <a:lumMod val="50000"/>
                  </a:schemeClr>
                </a:solidFill>
              </a:rPr>
              <a:t>	- Dream at Spoleto </a:t>
            </a:r>
            <a:r>
              <a:rPr lang="en-US" sz="2000" dirty="0" smtClean="0">
                <a:solidFill>
                  <a:schemeClr val="accent5">
                    <a:lumMod val="50000"/>
                  </a:schemeClr>
                </a:solidFill>
              </a:rPr>
              <a:t>(</a:t>
            </a:r>
            <a:r>
              <a:rPr lang="en-US" sz="2000" i="1" dirty="0" smtClean="0">
                <a:solidFill>
                  <a:schemeClr val="accent5">
                    <a:lumMod val="50000"/>
                  </a:schemeClr>
                </a:solidFill>
              </a:rPr>
              <a:t>The Legend of the Three Companions</a:t>
            </a:r>
            <a:r>
              <a:rPr lang="en-US" sz="2000" dirty="0" smtClean="0">
                <a:solidFill>
                  <a:schemeClr val="accent5">
                    <a:lumMod val="50000"/>
                  </a:schemeClr>
                </a:solidFill>
              </a:rPr>
              <a:t>, II, 6;  Thomas of </a:t>
            </a:r>
            <a:r>
              <a:rPr lang="en-US" sz="2000" dirty="0" err="1" smtClean="0">
                <a:solidFill>
                  <a:schemeClr val="accent5">
                    <a:lumMod val="50000"/>
                  </a:schemeClr>
                </a:solidFill>
              </a:rPr>
              <a:t>Celano</a:t>
            </a:r>
            <a:r>
              <a:rPr lang="en-US" sz="2000" dirty="0" smtClean="0">
                <a:solidFill>
                  <a:schemeClr val="accent5">
                    <a:lumMod val="50000"/>
                  </a:schemeClr>
                </a:solidFill>
              </a:rPr>
              <a:t>, </a:t>
            </a:r>
            <a:r>
              <a:rPr lang="en-US" sz="2000" i="1" dirty="0" smtClean="0">
                <a:solidFill>
                  <a:schemeClr val="accent5">
                    <a:lumMod val="50000"/>
                  </a:schemeClr>
                </a:solidFill>
              </a:rPr>
              <a:t>The Remembrance of the Desire of a Soul</a:t>
            </a:r>
            <a:r>
              <a:rPr lang="en-US" sz="2000" dirty="0" smtClean="0">
                <a:solidFill>
                  <a:schemeClr val="accent5">
                    <a:lumMod val="50000"/>
                  </a:schemeClr>
                </a:solidFill>
              </a:rPr>
              <a:t>, The First Book, II, 6; Bonaventure, </a:t>
            </a:r>
            <a:r>
              <a:rPr lang="en-US" sz="2000" i="1" dirty="0" smtClean="0">
                <a:solidFill>
                  <a:schemeClr val="accent5">
                    <a:lumMod val="50000"/>
                  </a:schemeClr>
                </a:solidFill>
              </a:rPr>
              <a:t>The Major Legend of Saint Francis</a:t>
            </a:r>
            <a:r>
              <a:rPr lang="en-US" sz="2000" dirty="0" smtClean="0">
                <a:solidFill>
                  <a:schemeClr val="accent5">
                    <a:lumMod val="50000"/>
                  </a:schemeClr>
                </a:solidFill>
              </a:rPr>
              <a:t>, I, 3)</a:t>
            </a:r>
          </a:p>
          <a:p>
            <a:pPr marL="342900" lvl="1" indent="-342900">
              <a:spcAft>
                <a:spcPts val="1200"/>
              </a:spcAft>
              <a:buNone/>
            </a:pPr>
            <a:r>
              <a:rPr lang="en-US" sz="2824" dirty="0" smtClean="0">
                <a:solidFill>
                  <a:schemeClr val="accent5">
                    <a:lumMod val="50000"/>
                  </a:schemeClr>
                </a:solidFill>
              </a:rPr>
              <a:t>	</a:t>
            </a:r>
          </a:p>
          <a:p>
            <a:pPr marL="342900" lvl="1" indent="-342900">
              <a:buNone/>
            </a:pPr>
            <a:endParaRPr lang="en-US" sz="2400" dirty="0" smtClean="0"/>
          </a:p>
          <a:p>
            <a:pPr marL="342900" lvl="1" indent="-342900">
              <a:buNone/>
            </a:pPr>
            <a:endParaRPr lang="en-US" sz="2600" dirty="0" smtClean="0"/>
          </a:p>
          <a:p>
            <a:pPr marL="342900" lvl="1" indent="-342900">
              <a:buNone/>
            </a:pPr>
            <a:endParaRPr lang="en-US" sz="2600" dirty="0" smtClean="0"/>
          </a:p>
          <a:p>
            <a:pPr>
              <a:buNone/>
            </a:pPr>
            <a:endParaRPr lang="en-US" dirty="0" smtClean="0"/>
          </a:p>
          <a:p>
            <a:endParaRPr lang="en-US" dirty="0"/>
          </a:p>
        </p:txBody>
      </p:sp>
      <p:sp>
        <p:nvSpPr>
          <p:cNvPr id="4" name="Title 3"/>
          <p:cNvSpPr>
            <a:spLocks noGrp="1"/>
          </p:cNvSpPr>
          <p:nvPr>
            <p:ph type="title"/>
          </p:nvPr>
        </p:nvSpPr>
        <p:spPr>
          <a:xfrm>
            <a:off x="457200" y="274638"/>
            <a:ext cx="8229600" cy="1143000"/>
          </a:xfrm>
        </p:spPr>
        <p:txBody>
          <a:bodyPr/>
          <a:lstStyle/>
          <a:p>
            <a:endParaRPr lang="en-US"/>
          </a:p>
        </p:txBody>
      </p:sp>
      <p:sp>
        <p:nvSpPr>
          <p:cNvPr id="5" name="Title 1"/>
          <p:cNvSpPr txBox="1">
            <a:spLocks/>
          </p:cNvSpPr>
          <p:nvPr/>
        </p:nvSpPr>
        <p:spPr>
          <a:xfrm>
            <a:off x="457200" y="274637"/>
            <a:ext cx="8229600" cy="11430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7</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a:bodyPr>
          <a:lstStyle/>
          <a:p>
            <a:pPr marL="342900" lvl="1" indent="-342900">
              <a:buFont typeface="Arial"/>
              <a:buChar char="•"/>
            </a:pPr>
            <a:r>
              <a:rPr lang="en-US" sz="3200" dirty="0" smtClean="0">
                <a:solidFill>
                  <a:schemeClr val="accent5">
                    <a:lumMod val="50000"/>
                  </a:schemeClr>
                </a:solidFill>
              </a:rPr>
              <a:t>Significant Events in Francis’s early life which influenced his understanding of violence and peace. </a:t>
            </a:r>
          </a:p>
          <a:p>
            <a:pPr marL="342900" lvl="1" indent="-342900">
              <a:buNone/>
            </a:pPr>
            <a:r>
              <a:rPr lang="en-US" dirty="0" smtClean="0">
                <a:solidFill>
                  <a:schemeClr val="accent5">
                    <a:lumMod val="50000"/>
                  </a:schemeClr>
                </a:solidFill>
              </a:rPr>
              <a:t>	</a:t>
            </a:r>
            <a:r>
              <a:rPr lang="en-US" sz="2824" dirty="0" smtClean="0">
                <a:solidFill>
                  <a:schemeClr val="accent5">
                    <a:lumMod val="50000"/>
                  </a:schemeClr>
                </a:solidFill>
              </a:rPr>
              <a:t>- Kissing the Leper </a:t>
            </a:r>
            <a:r>
              <a:rPr lang="en-US" sz="2000" dirty="0" smtClean="0">
                <a:solidFill>
                  <a:schemeClr val="accent5">
                    <a:lumMod val="50000"/>
                  </a:schemeClr>
                </a:solidFill>
              </a:rPr>
              <a:t>(</a:t>
            </a:r>
            <a:r>
              <a:rPr lang="en-US" sz="2000" i="1" dirty="0" smtClean="0">
                <a:solidFill>
                  <a:schemeClr val="accent5">
                    <a:lumMod val="50000"/>
                  </a:schemeClr>
                </a:solidFill>
              </a:rPr>
              <a:t>The Testament</a:t>
            </a:r>
            <a:r>
              <a:rPr lang="en-US" sz="2000" dirty="0" smtClean="0">
                <a:solidFill>
                  <a:schemeClr val="accent5">
                    <a:lumMod val="50000"/>
                  </a:schemeClr>
                </a:solidFill>
              </a:rPr>
              <a:t>; Bonaventure, </a:t>
            </a:r>
            <a:r>
              <a:rPr lang="en-US" sz="2000" i="1" dirty="0" smtClean="0">
                <a:solidFill>
                  <a:schemeClr val="accent5">
                    <a:lumMod val="50000"/>
                  </a:schemeClr>
                </a:solidFill>
              </a:rPr>
              <a:t>The Major Legend of Saint Francis</a:t>
            </a:r>
            <a:r>
              <a:rPr lang="en-US" sz="2000" dirty="0" smtClean="0">
                <a:solidFill>
                  <a:schemeClr val="accent5">
                    <a:lumMod val="50000"/>
                  </a:schemeClr>
                </a:solidFill>
              </a:rPr>
              <a:t>, I, 5)</a:t>
            </a:r>
          </a:p>
          <a:p>
            <a:pPr marL="342900" lvl="1" indent="-342900">
              <a:buNone/>
            </a:pPr>
            <a:r>
              <a:rPr lang="en-US" sz="2824" dirty="0" smtClean="0">
                <a:solidFill>
                  <a:schemeClr val="accent5">
                    <a:lumMod val="50000"/>
                  </a:schemeClr>
                </a:solidFill>
              </a:rPr>
              <a:t>	- Hearing the voice of Christ from the San </a:t>
            </a:r>
            <a:r>
              <a:rPr lang="en-US" sz="2824" dirty="0" err="1" smtClean="0">
                <a:solidFill>
                  <a:schemeClr val="accent5">
                    <a:lumMod val="50000"/>
                  </a:schemeClr>
                </a:solidFill>
              </a:rPr>
              <a:t>Damiano</a:t>
            </a:r>
            <a:r>
              <a:rPr lang="en-US" sz="2824" dirty="0" smtClean="0">
                <a:solidFill>
                  <a:schemeClr val="accent5">
                    <a:lumMod val="50000"/>
                  </a:schemeClr>
                </a:solidFill>
              </a:rPr>
              <a:t> Cross: “</a:t>
            </a:r>
            <a:r>
              <a:rPr lang="en-US" sz="2824" i="1" dirty="0" smtClean="0">
                <a:solidFill>
                  <a:schemeClr val="accent5">
                    <a:lumMod val="50000"/>
                  </a:schemeClr>
                </a:solidFill>
              </a:rPr>
              <a:t>Go repair my house</a:t>
            </a:r>
            <a:r>
              <a:rPr lang="en-US" sz="2824" dirty="0" smtClean="0">
                <a:solidFill>
                  <a:schemeClr val="accent5">
                    <a:lumMod val="50000"/>
                  </a:schemeClr>
                </a:solidFill>
              </a:rPr>
              <a:t>…” </a:t>
            </a:r>
            <a:r>
              <a:rPr lang="en-US" sz="2000" dirty="0" smtClean="0">
                <a:solidFill>
                  <a:schemeClr val="accent5">
                    <a:lumMod val="50000"/>
                  </a:schemeClr>
                </a:solidFill>
              </a:rPr>
              <a:t>(Bonaventure, </a:t>
            </a:r>
            <a:r>
              <a:rPr lang="en-US" sz="2000" i="1" dirty="0" smtClean="0">
                <a:solidFill>
                  <a:schemeClr val="accent5">
                    <a:lumMod val="50000"/>
                  </a:schemeClr>
                </a:solidFill>
              </a:rPr>
              <a:t>The Major Legend of Saint Francis</a:t>
            </a:r>
            <a:r>
              <a:rPr lang="en-US" sz="2000" dirty="0" smtClean="0">
                <a:solidFill>
                  <a:schemeClr val="accent5">
                    <a:lumMod val="50000"/>
                  </a:schemeClr>
                </a:solidFill>
              </a:rPr>
              <a:t>, II, 1)</a:t>
            </a:r>
          </a:p>
          <a:p>
            <a:pPr marL="342900" lvl="1" indent="-342900">
              <a:buNone/>
            </a:pPr>
            <a:r>
              <a:rPr lang="en-US" sz="2824" dirty="0" smtClean="0">
                <a:solidFill>
                  <a:schemeClr val="accent5">
                    <a:lumMod val="50000"/>
                  </a:schemeClr>
                </a:solidFill>
              </a:rPr>
              <a:t>	- Gospel of Luke 10:1-9 on the Feast of St. Matthias at the 	</a:t>
            </a:r>
            <a:r>
              <a:rPr lang="en-US" sz="2824" dirty="0" err="1" smtClean="0">
                <a:solidFill>
                  <a:schemeClr val="accent5">
                    <a:lumMod val="50000"/>
                  </a:schemeClr>
                </a:solidFill>
              </a:rPr>
              <a:t>Portiuncula</a:t>
            </a:r>
            <a:r>
              <a:rPr lang="en-US" sz="2824" dirty="0" smtClean="0">
                <a:solidFill>
                  <a:schemeClr val="accent5">
                    <a:lumMod val="50000"/>
                  </a:schemeClr>
                </a:solidFill>
              </a:rPr>
              <a:t>. </a:t>
            </a:r>
            <a:r>
              <a:rPr lang="en-US" sz="2162" dirty="0">
                <a:solidFill>
                  <a:schemeClr val="accent5">
                    <a:lumMod val="50000"/>
                  </a:schemeClr>
                </a:solidFill>
              </a:rPr>
              <a:t>[</a:t>
            </a:r>
            <a:r>
              <a:rPr lang="en-US" sz="2162" dirty="0" smtClean="0">
                <a:solidFill>
                  <a:schemeClr val="accent5">
                    <a:lumMod val="50000"/>
                  </a:schemeClr>
                </a:solidFill>
              </a:rPr>
              <a:t>Changes the belt on his penitent’s habit and begins to preach penance.]  </a:t>
            </a:r>
            <a:r>
              <a:rPr lang="en-US" sz="2000" dirty="0" smtClean="0">
                <a:solidFill>
                  <a:schemeClr val="accent5">
                    <a:lumMod val="50000"/>
                  </a:schemeClr>
                </a:solidFill>
              </a:rPr>
              <a:t>(</a:t>
            </a:r>
            <a:r>
              <a:rPr lang="en-US" sz="2000" dirty="0" err="1" smtClean="0">
                <a:solidFill>
                  <a:schemeClr val="accent5">
                    <a:lumMod val="50000"/>
                  </a:schemeClr>
                </a:solidFill>
              </a:rPr>
              <a:t>Celano</a:t>
            </a:r>
            <a:r>
              <a:rPr lang="en-US" sz="2000" dirty="0" smtClean="0">
                <a:solidFill>
                  <a:schemeClr val="accent5">
                    <a:lumMod val="50000"/>
                  </a:schemeClr>
                </a:solidFill>
              </a:rPr>
              <a:t> </a:t>
            </a:r>
            <a:r>
              <a:rPr lang="en-US" sz="2000" i="1" dirty="0" smtClean="0">
                <a:solidFill>
                  <a:schemeClr val="accent5">
                    <a:lumMod val="50000"/>
                  </a:schemeClr>
                </a:solidFill>
              </a:rPr>
              <a:t>The Life of Saint Francis, </a:t>
            </a:r>
            <a:r>
              <a:rPr lang="en-US" sz="2000" dirty="0" smtClean="0">
                <a:solidFill>
                  <a:schemeClr val="accent5">
                    <a:lumMod val="50000"/>
                  </a:schemeClr>
                </a:solidFill>
              </a:rPr>
              <a:t>The First Book, IX, 22; Bonaventure, </a:t>
            </a:r>
            <a:r>
              <a:rPr lang="en-US" sz="2000" i="1" dirty="0" smtClean="0">
                <a:solidFill>
                  <a:schemeClr val="accent5">
                    <a:lumMod val="50000"/>
                  </a:schemeClr>
                </a:solidFill>
              </a:rPr>
              <a:t>The Major Legend of Saint Francis</a:t>
            </a:r>
            <a:r>
              <a:rPr lang="en-US" sz="2000" dirty="0" smtClean="0">
                <a:solidFill>
                  <a:schemeClr val="accent5">
                    <a:lumMod val="50000"/>
                  </a:schemeClr>
                </a:solidFill>
              </a:rPr>
              <a:t>, III, 1)</a:t>
            </a:r>
          </a:p>
          <a:p>
            <a:pPr marL="342900" lvl="1" indent="-342900">
              <a:buNone/>
            </a:pPr>
            <a:endParaRPr lang="en-US" sz="2824" dirty="0" smtClean="0"/>
          </a:p>
          <a:p>
            <a:pPr marL="342900" lvl="1" indent="-342900">
              <a:buNone/>
            </a:pPr>
            <a:endParaRPr lang="en-US" sz="2824" dirty="0" smtClean="0"/>
          </a:p>
          <a:p>
            <a:pPr marL="342900" lvl="1" indent="-342900">
              <a:buNone/>
            </a:pPr>
            <a:endParaRPr lang="en-US" sz="2400" dirty="0" smtClean="0"/>
          </a:p>
          <a:p>
            <a:pPr marL="342900" lvl="1" indent="-342900">
              <a:buNone/>
            </a:pPr>
            <a:endParaRPr lang="en-US" sz="2600" dirty="0" smtClean="0"/>
          </a:p>
          <a:p>
            <a:pPr marL="342900" lvl="1" indent="-342900">
              <a:buNone/>
            </a:pPr>
            <a:endParaRPr lang="en-US" sz="2600" dirty="0" smtClean="0"/>
          </a:p>
          <a:p>
            <a:pPr>
              <a:buNone/>
            </a:pPr>
            <a:endParaRPr lang="en-US" dirty="0" smtClean="0"/>
          </a:p>
          <a:p>
            <a:endParaRPr lang="en-US" dirty="0"/>
          </a:p>
        </p:txBody>
      </p:sp>
      <p:sp>
        <p:nvSpPr>
          <p:cNvPr id="4" name="Title 3"/>
          <p:cNvSpPr>
            <a:spLocks noGrp="1"/>
          </p:cNvSpPr>
          <p:nvPr>
            <p:ph type="title"/>
          </p:nvPr>
        </p:nvSpPr>
        <p:spPr>
          <a:xfrm>
            <a:off x="457200" y="274638"/>
            <a:ext cx="8229600" cy="1143000"/>
          </a:xfrm>
        </p:spPr>
        <p:txBody>
          <a:bodyPr/>
          <a:lstStyle/>
          <a:p>
            <a:endParaRPr lang="en-US"/>
          </a:p>
        </p:txBody>
      </p:sp>
      <p:sp>
        <p:nvSpPr>
          <p:cNvPr id="5" name="Title 1"/>
          <p:cNvSpPr txBox="1">
            <a:spLocks/>
          </p:cNvSpPr>
          <p:nvPr/>
        </p:nvSpPr>
        <p:spPr>
          <a:xfrm>
            <a:off x="457200" y="274637"/>
            <a:ext cx="8229600" cy="11430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8</a:t>
            </a:fld>
            <a:endParaRPr lang="en-US" dirty="0"/>
          </a:p>
        </p:txBody>
      </p:sp>
    </p:spTree>
    <p:extLst>
      <p:ext uri="{BB962C8B-B14F-4D97-AF65-F5344CB8AC3E}">
        <p14:creationId xmlns:p14="http://schemas.microsoft.com/office/powerpoint/2010/main" val="1186030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lstStyle/>
          <a:p>
            <a:r>
              <a:rPr lang="en-US" dirty="0" smtClean="0">
                <a:solidFill>
                  <a:schemeClr val="accent5">
                    <a:lumMod val="50000"/>
                  </a:schemeClr>
                </a:solidFill>
              </a:rPr>
              <a:t>Francis called the brothers to be at peace with one another and to preach peace by their actions and words.</a:t>
            </a:r>
          </a:p>
          <a:p>
            <a:pPr lvl="1"/>
            <a:r>
              <a:rPr lang="en-US" sz="2400" i="1" dirty="0" smtClean="0">
                <a:solidFill>
                  <a:schemeClr val="accent5">
                    <a:lumMod val="50000"/>
                  </a:schemeClr>
                </a:solidFill>
              </a:rPr>
              <a:t>I </a:t>
            </a:r>
            <a:r>
              <a:rPr lang="en-US" sz="2400" i="1" dirty="0">
                <a:solidFill>
                  <a:schemeClr val="accent5">
                    <a:lumMod val="50000"/>
                  </a:schemeClr>
                </a:solidFill>
              </a:rPr>
              <a:t>counsel, admonish and exhort my brothers in the Lord Jesus Christ not to </a:t>
            </a:r>
            <a:r>
              <a:rPr lang="en-US" sz="2400" i="1" dirty="0" smtClean="0">
                <a:solidFill>
                  <a:schemeClr val="accent5">
                    <a:lumMod val="50000"/>
                  </a:schemeClr>
                </a:solidFill>
              </a:rPr>
              <a:t>quarrel </a:t>
            </a:r>
            <a:r>
              <a:rPr lang="en-US" sz="2400" i="1" dirty="0">
                <a:solidFill>
                  <a:schemeClr val="accent5">
                    <a:lumMod val="50000"/>
                  </a:schemeClr>
                </a:solidFill>
              </a:rPr>
              <a:t>or argue or judge others when they go about in the world; but let them be meek, peaceful, modest, gentle, and humble….Into whatever house they enter let them first say: “Peace </a:t>
            </a:r>
            <a:r>
              <a:rPr lang="en-US" sz="2400" i="1" dirty="0" smtClean="0">
                <a:solidFill>
                  <a:schemeClr val="accent5">
                    <a:lumMod val="50000"/>
                  </a:schemeClr>
                </a:solidFill>
              </a:rPr>
              <a:t>be </a:t>
            </a:r>
            <a:r>
              <a:rPr lang="en-US" sz="2400" i="1" dirty="0">
                <a:solidFill>
                  <a:schemeClr val="accent5">
                    <a:lumMod val="50000"/>
                  </a:schemeClr>
                </a:solidFill>
              </a:rPr>
              <a:t>to this house!”  </a:t>
            </a:r>
          </a:p>
          <a:p>
            <a:pPr marL="914400" lvl="2" indent="0" algn="r">
              <a:buNone/>
            </a:pPr>
            <a:r>
              <a:rPr lang="en-US" dirty="0" smtClean="0">
                <a:solidFill>
                  <a:schemeClr val="accent5">
                    <a:lumMod val="50000"/>
                  </a:schemeClr>
                </a:solidFill>
              </a:rPr>
              <a:t>(</a:t>
            </a:r>
            <a:r>
              <a:rPr lang="en-US" i="1" dirty="0" smtClean="0">
                <a:solidFill>
                  <a:schemeClr val="accent5">
                    <a:lumMod val="50000"/>
                  </a:schemeClr>
                </a:solidFill>
              </a:rPr>
              <a:t>The </a:t>
            </a:r>
            <a:r>
              <a:rPr lang="en-US" i="1" dirty="0">
                <a:solidFill>
                  <a:schemeClr val="accent5">
                    <a:lumMod val="50000"/>
                  </a:schemeClr>
                </a:solidFill>
              </a:rPr>
              <a:t>Later </a:t>
            </a:r>
            <a:r>
              <a:rPr lang="en-US" i="1" dirty="0" smtClean="0">
                <a:solidFill>
                  <a:schemeClr val="accent5">
                    <a:lumMod val="50000"/>
                  </a:schemeClr>
                </a:solidFill>
              </a:rPr>
              <a:t>Rule</a:t>
            </a:r>
            <a:r>
              <a:rPr lang="en-US" dirty="0" smtClean="0">
                <a:solidFill>
                  <a:schemeClr val="accent5">
                    <a:lumMod val="50000"/>
                  </a:schemeClr>
                </a:solidFill>
              </a:rPr>
              <a:t>, III, 10</a:t>
            </a:r>
            <a:r>
              <a:rPr lang="en-US" dirty="0">
                <a:solidFill>
                  <a:schemeClr val="accent5">
                    <a:lumMod val="50000"/>
                  </a:schemeClr>
                </a:solidFill>
              </a:rPr>
              <a:t>-11, </a:t>
            </a:r>
            <a:r>
              <a:rPr lang="en-US" dirty="0" smtClean="0">
                <a:solidFill>
                  <a:schemeClr val="accent5">
                    <a:lumMod val="50000"/>
                  </a:schemeClr>
                </a:solidFill>
              </a:rPr>
              <a:t>13)</a:t>
            </a:r>
            <a:endParaRPr lang="en-US" dirty="0">
              <a:solidFill>
                <a:schemeClr val="accent5">
                  <a:lumMod val="50000"/>
                </a:schemeClr>
              </a:solidFill>
            </a:endParaRPr>
          </a:p>
        </p:txBody>
      </p:sp>
      <p:sp>
        <p:nvSpPr>
          <p:cNvPr id="4" name="Title 3"/>
          <p:cNvSpPr>
            <a:spLocks noGrp="1"/>
          </p:cNvSpPr>
          <p:nvPr>
            <p:ph type="title"/>
          </p:nvPr>
        </p:nvSpPr>
        <p:spPr/>
        <p:txBody>
          <a:bodyPr/>
          <a:lstStyle/>
          <a:p>
            <a:endParaRPr lang="en-US"/>
          </a:p>
        </p:txBody>
      </p:sp>
      <p:sp>
        <p:nvSpPr>
          <p:cNvPr id="5" name="Title 1"/>
          <p:cNvSpPr txBox="1">
            <a:spLocks/>
          </p:cNvSpPr>
          <p:nvPr/>
        </p:nvSpPr>
        <p:spPr>
          <a:xfrm>
            <a:off x="457200" y="274637"/>
            <a:ext cx="8229600" cy="128856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mtClean="0">
                <a:latin typeface="Bank Gothic"/>
                <a:cs typeface="Bank Gothic"/>
              </a:rPr>
              <a:t>Franciscan Peacemaking</a:t>
            </a:r>
            <a:endParaRPr lang="en-US" dirty="0">
              <a:latin typeface="Bank Gothic"/>
              <a:cs typeface="Bank Gothic"/>
            </a:endParaRPr>
          </a:p>
        </p:txBody>
      </p:sp>
      <p:sp>
        <p:nvSpPr>
          <p:cNvPr id="2" name="Slide Number Placeholder 1"/>
          <p:cNvSpPr>
            <a:spLocks noGrp="1"/>
          </p:cNvSpPr>
          <p:nvPr>
            <p:ph type="sldNum" sz="quarter" idx="12"/>
          </p:nvPr>
        </p:nvSpPr>
        <p:spPr/>
        <p:txBody>
          <a:bodyPr/>
          <a:lstStyle/>
          <a:p>
            <a:fld id="{81F9385A-9BB9-7945-ACA0-DEEDF4366C26}" type="slidenum">
              <a:rPr lang="en-US" smtClean="0"/>
              <a:pPr/>
              <a:t>9</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4028</TotalTime>
  <Words>2234</Words>
  <Application>Microsoft Macintosh PowerPoint</Application>
  <PresentationFormat>On-screen Show (4:3)</PresentationFormat>
  <Paragraphs>215</Paragraphs>
  <Slides>29</Slides>
  <Notes>10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FRANCISCAN PEACEMAKING </vt:lpstr>
      <vt:lpstr>PowerPoint Presentation</vt:lpstr>
      <vt:lpstr>Franciscan Peacemaking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Franciscan Peacemaking</vt:lpstr>
      <vt:lpstr>PowerPoint Presentation</vt:lpstr>
      <vt:lpstr>PowerPoint Presentation</vt:lpstr>
      <vt:lpstr>PowerPoint Presentation</vt:lpstr>
      <vt:lpstr>Franciscan Peacemaking</vt:lpstr>
      <vt:lpstr>Optional Reflection</vt:lpstr>
      <vt:lpstr>PowerPoint Presentation</vt:lpstr>
      <vt:lpstr>PowerPoint Presentation</vt:lpstr>
      <vt:lpstr>PowerPoint Presentation</vt:lpstr>
      <vt:lpstr>PowerPoint Presentation</vt:lpstr>
    </vt:vector>
  </TitlesOfParts>
  <Company>Franciscan Friars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FRANCISCAN PEACEMAKING</dc:title>
  <dc:creator>John Doctor</dc:creator>
  <cp:lastModifiedBy>Gary Maciag</cp:lastModifiedBy>
  <cp:revision>54</cp:revision>
  <dcterms:created xsi:type="dcterms:W3CDTF">2013-04-10T02:12:35Z</dcterms:created>
  <dcterms:modified xsi:type="dcterms:W3CDTF">2013-08-06T15:51:21Z</dcterms:modified>
</cp:coreProperties>
</file>